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63" r:id="rId1"/>
  </p:sldMasterIdLst>
  <p:sldIdLst>
    <p:sldId id="257" r:id="rId2"/>
    <p:sldId id="277" r:id="rId3"/>
    <p:sldId id="27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9" r:id="rId22"/>
    <p:sldId id="27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A10B"/>
    <a:srgbClr val="9A2912"/>
    <a:srgbClr val="F3A6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91" d="100"/>
          <a:sy n="91" d="100"/>
        </p:scale>
        <p:origin x="-126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122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34791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806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8502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0775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9844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6937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318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72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08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23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587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16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971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8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91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9/23/2013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68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65" r:id="rId2"/>
    <p:sldLayoutId id="2147484166" r:id="rId3"/>
    <p:sldLayoutId id="2147484167" r:id="rId4"/>
    <p:sldLayoutId id="2147484168" r:id="rId5"/>
    <p:sldLayoutId id="2147484169" r:id="rId6"/>
    <p:sldLayoutId id="2147484170" r:id="rId7"/>
    <p:sldLayoutId id="2147484171" r:id="rId8"/>
    <p:sldLayoutId id="2147484172" r:id="rId9"/>
    <p:sldLayoutId id="2147484173" r:id="rId10"/>
    <p:sldLayoutId id="2147484174" r:id="rId11"/>
    <p:sldLayoutId id="2147484175" r:id="rId12"/>
    <p:sldLayoutId id="2147484176" r:id="rId13"/>
    <p:sldLayoutId id="2147484177" r:id="rId14"/>
    <p:sldLayoutId id="2147484178" r:id="rId15"/>
    <p:sldLayoutId id="2147484179" r:id="rId16"/>
    <p:sldLayoutId id="2147484180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1683734"/>
            <a:ext cx="9072093" cy="1426892"/>
          </a:xfrm>
        </p:spPr>
        <p:txBody>
          <a:bodyPr>
            <a:noAutofit/>
          </a:bodyPr>
          <a:lstStyle/>
          <a:p>
            <a:pPr algn="l"/>
            <a:r>
              <a:rPr lang="en-GB" sz="3200" b="1" dirty="0" smtClean="0">
                <a:solidFill>
                  <a:schemeClr val="bg1"/>
                </a:solidFill>
              </a:rPr>
              <a:t>SOCIAL RENTAL AGENCIES AS A TOOL TO  OVERCOME PROBLEMS WITH PRIVATE RENTING IN FLANDERS, BELGIUM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886200"/>
            <a:ext cx="8183451" cy="17526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chemeClr val="bg1"/>
                </a:solidFill>
              </a:rPr>
              <a:t>Pascal De Decker </a:t>
            </a:r>
            <a:r>
              <a:rPr lang="en-US" sz="1300" b="1" cap="none" dirty="0" smtClean="0">
                <a:solidFill>
                  <a:schemeClr val="bg1"/>
                </a:solidFill>
              </a:rPr>
              <a:t>pascal.de.Decker@skynet.be</a:t>
            </a:r>
          </a:p>
          <a:p>
            <a:pPr algn="l">
              <a:spcBef>
                <a:spcPts val="0"/>
              </a:spcBef>
            </a:pPr>
            <a:r>
              <a:rPr lang="en-US" sz="1500" cap="none" dirty="0">
                <a:solidFill>
                  <a:schemeClr val="bg1"/>
                </a:solidFill>
              </a:rPr>
              <a:t>Faculty of Architecture, Catholic University of </a:t>
            </a:r>
            <a:r>
              <a:rPr lang="en-US" sz="1500" cap="none" dirty="0" smtClean="0">
                <a:solidFill>
                  <a:schemeClr val="bg1"/>
                </a:solidFill>
              </a:rPr>
              <a:t>Leuven  </a:t>
            </a:r>
          </a:p>
          <a:p>
            <a:pPr algn="l">
              <a:spcBef>
                <a:spcPts val="0"/>
              </a:spcBef>
            </a:pPr>
            <a:endParaRPr lang="en-US" sz="1500" cap="none" dirty="0" smtClean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500" cap="none" dirty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</a:pPr>
            <a:r>
              <a:rPr lang="en-US" sz="1500" cap="none" dirty="0" smtClean="0">
                <a:solidFill>
                  <a:schemeClr val="bg1"/>
                </a:solidFill>
              </a:rPr>
              <a:t>Conference “</a:t>
            </a:r>
            <a:r>
              <a:rPr lang="en-GB" sz="1500" cap="none" dirty="0" smtClean="0">
                <a:solidFill>
                  <a:schemeClr val="bg1"/>
                </a:solidFill>
              </a:rPr>
              <a:t>Emerging </a:t>
            </a:r>
            <a:r>
              <a:rPr lang="en-GB" sz="1500" cap="none" dirty="0">
                <a:solidFill>
                  <a:schemeClr val="bg1"/>
                </a:solidFill>
              </a:rPr>
              <a:t>Private Rental Sector in Accession and Transition Countries: Is there an Option for Social Rental Agencies?”, </a:t>
            </a:r>
            <a:r>
              <a:rPr lang="en-GB" sz="1500" cap="none" dirty="0" smtClean="0">
                <a:solidFill>
                  <a:schemeClr val="bg1"/>
                </a:solidFill>
              </a:rPr>
              <a:t>Budapest</a:t>
            </a:r>
            <a:r>
              <a:rPr lang="en-GB" sz="1500" cap="none" dirty="0">
                <a:solidFill>
                  <a:schemeClr val="bg1"/>
                </a:solidFill>
              </a:rPr>
              <a:t>, </a:t>
            </a:r>
            <a:r>
              <a:rPr lang="en-GB" sz="1500" cap="none" dirty="0" smtClean="0">
                <a:solidFill>
                  <a:schemeClr val="bg1"/>
                </a:solidFill>
              </a:rPr>
              <a:t>Hungary, 12-14 </a:t>
            </a:r>
            <a:r>
              <a:rPr lang="en-GB" sz="1500" cap="none" dirty="0">
                <a:solidFill>
                  <a:schemeClr val="bg1"/>
                </a:solidFill>
              </a:rPr>
              <a:t>September.</a:t>
            </a:r>
            <a:endParaRPr lang="en-US" sz="1500" cap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6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743009"/>
            <a:ext cx="7772400" cy="761114"/>
          </a:xfrm>
        </p:spPr>
        <p:txBody>
          <a:bodyPr>
            <a:normAutofit fontScale="90000"/>
          </a:bodyPr>
          <a:lstStyle/>
          <a:p>
            <a:pPr algn="l"/>
            <a:r>
              <a:rPr lang="nl-BE" dirty="0" err="1" smtClean="0">
                <a:solidFill>
                  <a:schemeClr val="bg1"/>
                </a:solidFill>
              </a:rPr>
              <a:t>Regulation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053883"/>
            <a:ext cx="9846212" cy="4628271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Belgium=</a:t>
            </a:r>
            <a:r>
              <a:rPr lang="nl-BE" b="1" dirty="0" err="1">
                <a:solidFill>
                  <a:schemeClr val="bg1"/>
                </a:solidFill>
              </a:rPr>
              <a:t>federal</a:t>
            </a:r>
            <a:r>
              <a:rPr lang="nl-BE" b="1" dirty="0">
                <a:solidFill>
                  <a:schemeClr val="bg1"/>
                </a:solidFill>
              </a:rPr>
              <a:t> state, </a:t>
            </a:r>
            <a:r>
              <a:rPr lang="nl-BE" b="1" dirty="0" err="1">
                <a:solidFill>
                  <a:schemeClr val="bg1"/>
                </a:solidFill>
              </a:rPr>
              <a:t>with</a:t>
            </a:r>
            <a:r>
              <a:rPr lang="nl-BE" b="1" dirty="0">
                <a:solidFill>
                  <a:schemeClr val="bg1"/>
                </a:solidFill>
              </a:rPr>
              <a:t> ‘split </a:t>
            </a:r>
            <a:r>
              <a:rPr lang="nl-BE" b="1" dirty="0" err="1">
                <a:solidFill>
                  <a:schemeClr val="bg1"/>
                </a:solidFill>
              </a:rPr>
              <a:t>responsibilties</a:t>
            </a:r>
            <a:r>
              <a:rPr lang="nl-BE" b="1" dirty="0">
                <a:solidFill>
                  <a:schemeClr val="bg1"/>
                </a:solidFill>
              </a:rPr>
              <a:t>’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Changes </a:t>
            </a:r>
            <a:r>
              <a:rPr lang="nl-BE" b="1" dirty="0" err="1">
                <a:solidFill>
                  <a:schemeClr val="bg1"/>
                </a:solidFill>
              </a:rPr>
              <a:t>underway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sz="1400" b="1" dirty="0">
                <a:solidFill>
                  <a:schemeClr val="bg1"/>
                </a:solidFill>
              </a:rPr>
              <a:t>(</a:t>
            </a:r>
            <a:r>
              <a:rPr lang="nl-BE" sz="1400" b="1" dirty="0" err="1">
                <a:solidFill>
                  <a:schemeClr val="bg1"/>
                </a:solidFill>
              </a:rPr>
              <a:t>all</a:t>
            </a:r>
            <a:r>
              <a:rPr lang="nl-BE" sz="1400" b="1" dirty="0">
                <a:solidFill>
                  <a:schemeClr val="bg1"/>
                </a:solidFill>
              </a:rPr>
              <a:t> </a:t>
            </a:r>
            <a:r>
              <a:rPr lang="nl-BE" sz="1400" b="1" dirty="0" err="1">
                <a:solidFill>
                  <a:schemeClr val="bg1"/>
                </a:solidFill>
              </a:rPr>
              <a:t>housing</a:t>
            </a:r>
            <a:r>
              <a:rPr lang="nl-BE" sz="1400" b="1" dirty="0">
                <a:solidFill>
                  <a:schemeClr val="bg1"/>
                </a:solidFill>
              </a:rPr>
              <a:t> </a:t>
            </a:r>
            <a:r>
              <a:rPr lang="nl-BE" sz="1400" b="1" dirty="0" err="1">
                <a:solidFill>
                  <a:schemeClr val="bg1"/>
                </a:solidFill>
              </a:rPr>
              <a:t>responsibilities</a:t>
            </a:r>
            <a:r>
              <a:rPr lang="nl-BE" sz="1400" b="1" dirty="0">
                <a:solidFill>
                  <a:schemeClr val="bg1"/>
                </a:solidFill>
              </a:rPr>
              <a:t> </a:t>
            </a:r>
            <a:r>
              <a:rPr lang="nl-BE" sz="1400" b="1" dirty="0" err="1">
                <a:solidFill>
                  <a:schemeClr val="bg1"/>
                </a:solidFill>
              </a:rPr>
              <a:t>will</a:t>
            </a:r>
            <a:r>
              <a:rPr lang="nl-BE" sz="1400" b="1" dirty="0">
                <a:solidFill>
                  <a:schemeClr val="bg1"/>
                </a:solidFill>
              </a:rPr>
              <a:t> </a:t>
            </a:r>
            <a:r>
              <a:rPr lang="nl-BE" sz="1400" b="1" dirty="0" err="1">
                <a:solidFill>
                  <a:schemeClr val="bg1"/>
                </a:solidFill>
              </a:rPr>
              <a:t>be</a:t>
            </a:r>
            <a:r>
              <a:rPr lang="nl-BE" sz="1400" b="1" dirty="0">
                <a:solidFill>
                  <a:schemeClr val="bg1"/>
                </a:solidFill>
              </a:rPr>
              <a:t> </a:t>
            </a:r>
            <a:r>
              <a:rPr lang="nl-BE" sz="1400" b="1" dirty="0" err="1" smtClean="0">
                <a:solidFill>
                  <a:schemeClr val="bg1"/>
                </a:solidFill>
              </a:rPr>
              <a:t>transfered</a:t>
            </a:r>
            <a:r>
              <a:rPr lang="nl-BE" sz="1400" b="1" dirty="0" smtClean="0">
                <a:solidFill>
                  <a:schemeClr val="bg1"/>
                </a:solidFill>
              </a:rPr>
              <a:t> TO THE REGIONS)</a:t>
            </a:r>
            <a:endParaRPr lang="nl-BE" sz="1400" b="1" dirty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rgbClr val="FF0000"/>
                </a:solidFill>
              </a:rPr>
              <a:t>Private </a:t>
            </a:r>
            <a:r>
              <a:rPr lang="nl-BE" b="1" dirty="0" err="1">
                <a:solidFill>
                  <a:srgbClr val="FF0000"/>
                </a:solidFill>
              </a:rPr>
              <a:t>renting</a:t>
            </a:r>
            <a:r>
              <a:rPr lang="nl-BE" b="1" dirty="0">
                <a:solidFill>
                  <a:srgbClr val="FF0000"/>
                </a:solidFill>
              </a:rPr>
              <a:t>=</a:t>
            </a:r>
            <a:r>
              <a:rPr lang="nl-BE" b="1" dirty="0" err="1">
                <a:solidFill>
                  <a:srgbClr val="FF0000"/>
                </a:solidFill>
              </a:rPr>
              <a:t>federal</a:t>
            </a:r>
            <a:r>
              <a:rPr lang="nl-BE" b="1" dirty="0">
                <a:solidFill>
                  <a:srgbClr val="FF0000"/>
                </a:solidFill>
              </a:rPr>
              <a:t> matter 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 err="1">
                <a:solidFill>
                  <a:schemeClr val="bg1"/>
                </a:solidFill>
              </a:rPr>
              <a:t>r</a:t>
            </a:r>
            <a:r>
              <a:rPr lang="nl-BE" b="1" dirty="0" err="1" smtClean="0">
                <a:solidFill>
                  <a:schemeClr val="bg1"/>
                </a:solidFill>
              </a:rPr>
              <a:t>ents</a:t>
            </a:r>
            <a:r>
              <a:rPr lang="nl-BE" b="1" dirty="0" smtClean="0">
                <a:solidFill>
                  <a:schemeClr val="bg1"/>
                </a:solidFill>
              </a:rPr>
              <a:t> of new </a:t>
            </a:r>
            <a:r>
              <a:rPr lang="nl-BE" b="1" dirty="0" err="1" smtClean="0">
                <a:solidFill>
                  <a:schemeClr val="bg1"/>
                </a:solidFill>
              </a:rPr>
              <a:t>contracts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b="1" dirty="0">
                <a:solidFill>
                  <a:schemeClr val="bg1"/>
                </a:solidFill>
              </a:rPr>
              <a:t>are free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 err="1">
                <a:solidFill>
                  <a:schemeClr val="bg1"/>
                </a:solidFill>
              </a:rPr>
              <a:t>length</a:t>
            </a:r>
            <a:r>
              <a:rPr lang="nl-BE" b="1" dirty="0">
                <a:solidFill>
                  <a:schemeClr val="bg1"/>
                </a:solidFill>
              </a:rPr>
              <a:t> of the lease is </a:t>
            </a:r>
            <a:r>
              <a:rPr lang="nl-BE" b="1" dirty="0" err="1">
                <a:solidFill>
                  <a:schemeClr val="bg1"/>
                </a:solidFill>
              </a:rPr>
              <a:t>regulated</a:t>
            </a:r>
            <a:r>
              <a:rPr lang="nl-BE" b="1" dirty="0">
                <a:solidFill>
                  <a:schemeClr val="bg1"/>
                </a:solidFill>
              </a:rPr>
              <a:t> (</a:t>
            </a:r>
            <a:r>
              <a:rPr lang="nl-BE" b="1" dirty="0" err="1">
                <a:solidFill>
                  <a:schemeClr val="bg1"/>
                </a:solidFill>
              </a:rPr>
              <a:t>limited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>
                <a:solidFill>
                  <a:schemeClr val="bg1"/>
                </a:solidFill>
              </a:rPr>
              <a:t>number</a:t>
            </a:r>
            <a:r>
              <a:rPr lang="nl-BE" b="1" dirty="0">
                <a:solidFill>
                  <a:schemeClr val="bg1"/>
                </a:solidFill>
              </a:rPr>
              <a:t> of short </a:t>
            </a:r>
            <a:r>
              <a:rPr lang="nl-BE" b="1" dirty="0" err="1">
                <a:solidFill>
                  <a:schemeClr val="bg1"/>
                </a:solidFill>
              </a:rPr>
              <a:t>terms</a:t>
            </a:r>
            <a:r>
              <a:rPr lang="nl-BE" b="1" dirty="0">
                <a:solidFill>
                  <a:schemeClr val="bg1"/>
                </a:solidFill>
              </a:rPr>
              <a:t>; </a:t>
            </a:r>
            <a:r>
              <a:rPr lang="nl-BE" b="1" dirty="0" err="1">
                <a:solidFill>
                  <a:schemeClr val="bg1"/>
                </a:solidFill>
              </a:rPr>
              <a:t>legal</a:t>
            </a:r>
            <a:r>
              <a:rPr lang="nl-BE" b="1" dirty="0">
                <a:solidFill>
                  <a:schemeClr val="bg1"/>
                </a:solidFill>
              </a:rPr>
              <a:t> lease=9 y)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 err="1">
                <a:solidFill>
                  <a:schemeClr val="bg1"/>
                </a:solidFill>
              </a:rPr>
              <a:t>some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smtClean="0">
                <a:solidFill>
                  <a:schemeClr val="bg1"/>
                </a:solidFill>
              </a:rPr>
              <a:t>subsidies </a:t>
            </a:r>
            <a:r>
              <a:rPr lang="nl-BE" b="1" dirty="0" err="1" smtClean="0">
                <a:solidFill>
                  <a:schemeClr val="bg1"/>
                </a:solidFill>
              </a:rPr>
              <a:t>when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b="1" dirty="0" err="1" smtClean="0">
                <a:solidFill>
                  <a:schemeClr val="bg1"/>
                </a:solidFill>
              </a:rPr>
              <a:t>letting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b="1" dirty="0" err="1" smtClean="0">
                <a:solidFill>
                  <a:schemeClr val="bg1"/>
                </a:solidFill>
              </a:rPr>
              <a:t>to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b="1" dirty="0" err="1" smtClean="0">
                <a:solidFill>
                  <a:schemeClr val="bg1"/>
                </a:solidFill>
              </a:rPr>
              <a:t>an</a:t>
            </a:r>
            <a:r>
              <a:rPr lang="nl-BE" b="1" dirty="0" smtClean="0">
                <a:solidFill>
                  <a:schemeClr val="bg1"/>
                </a:solidFill>
              </a:rPr>
              <a:t> SRA </a:t>
            </a:r>
            <a:r>
              <a:rPr lang="nl-BE" b="1" dirty="0">
                <a:solidFill>
                  <a:schemeClr val="bg1"/>
                </a:solidFill>
              </a:rPr>
              <a:t>(tax </a:t>
            </a:r>
            <a:r>
              <a:rPr lang="nl-BE" b="1" dirty="0" err="1" smtClean="0">
                <a:solidFill>
                  <a:schemeClr val="bg1"/>
                </a:solidFill>
              </a:rPr>
              <a:t>exempations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b="1" dirty="0" err="1" smtClean="0">
                <a:solidFill>
                  <a:schemeClr val="bg1"/>
                </a:solidFill>
              </a:rPr>
              <a:t>for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b="1" dirty="0" err="1" smtClean="0">
                <a:solidFill>
                  <a:schemeClr val="bg1"/>
                </a:solidFill>
              </a:rPr>
              <a:t>enery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b="1" dirty="0" err="1" smtClean="0">
                <a:solidFill>
                  <a:schemeClr val="bg1"/>
                </a:solidFill>
              </a:rPr>
              <a:t>saving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b="1" dirty="0" err="1" smtClean="0">
                <a:solidFill>
                  <a:schemeClr val="bg1"/>
                </a:solidFill>
              </a:rPr>
              <a:t>invesments</a:t>
            </a:r>
            <a:r>
              <a:rPr lang="nl-BE" b="1" dirty="0" smtClean="0">
                <a:solidFill>
                  <a:schemeClr val="bg1"/>
                </a:solidFill>
              </a:rPr>
              <a:t>)</a:t>
            </a:r>
            <a:endParaRPr lang="nl-BE" b="1" dirty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nl-BE" b="1" dirty="0" smtClean="0">
                <a:solidFill>
                  <a:srgbClr val="FF0000"/>
                </a:solidFill>
              </a:rPr>
              <a:t>SRA=matter </a:t>
            </a:r>
            <a:r>
              <a:rPr lang="nl-BE" b="1" dirty="0">
                <a:solidFill>
                  <a:srgbClr val="FF0000"/>
                </a:solidFill>
              </a:rPr>
              <a:t>of the </a:t>
            </a:r>
            <a:r>
              <a:rPr lang="nl-BE" b="1" dirty="0" err="1">
                <a:solidFill>
                  <a:srgbClr val="FF0000"/>
                </a:solidFill>
              </a:rPr>
              <a:t>regions</a:t>
            </a:r>
            <a:r>
              <a:rPr lang="nl-BE" b="1" dirty="0">
                <a:solidFill>
                  <a:srgbClr val="FF0000"/>
                </a:solidFill>
              </a:rPr>
              <a:t> </a:t>
            </a:r>
            <a:r>
              <a:rPr lang="nl-BE" b="1" dirty="0">
                <a:solidFill>
                  <a:schemeClr val="bg1"/>
                </a:solidFill>
              </a:rPr>
              <a:t>(</a:t>
            </a:r>
            <a:r>
              <a:rPr lang="nl-BE" b="1" dirty="0" err="1">
                <a:solidFill>
                  <a:schemeClr val="bg1"/>
                </a:solidFill>
              </a:rPr>
              <a:t>Flanders</a:t>
            </a:r>
            <a:r>
              <a:rPr lang="nl-BE" b="1" dirty="0">
                <a:solidFill>
                  <a:schemeClr val="bg1"/>
                </a:solidFill>
              </a:rPr>
              <a:t>, Brussels, </a:t>
            </a:r>
            <a:r>
              <a:rPr lang="nl-BE" b="1" dirty="0" err="1">
                <a:solidFill>
                  <a:schemeClr val="bg1"/>
                </a:solidFill>
              </a:rPr>
              <a:t>Wallonia</a:t>
            </a:r>
            <a:r>
              <a:rPr lang="nl-BE" b="1" dirty="0">
                <a:solidFill>
                  <a:schemeClr val="bg1"/>
                </a:solidFill>
              </a:rPr>
              <a:t>)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subsidies </a:t>
            </a:r>
            <a:r>
              <a:rPr lang="nl-BE" b="1" dirty="0" err="1">
                <a:solidFill>
                  <a:schemeClr val="bg1"/>
                </a:solidFill>
              </a:rPr>
              <a:t>for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>
                <a:solidFill>
                  <a:schemeClr val="bg1"/>
                </a:solidFill>
              </a:rPr>
              <a:t>staff</a:t>
            </a:r>
            <a:r>
              <a:rPr lang="nl-BE" b="1" dirty="0">
                <a:solidFill>
                  <a:schemeClr val="bg1"/>
                </a:solidFill>
              </a:rPr>
              <a:t> &amp; </a:t>
            </a:r>
            <a:r>
              <a:rPr lang="nl-BE" b="1" dirty="0" err="1">
                <a:solidFill>
                  <a:schemeClr val="bg1"/>
                </a:solidFill>
              </a:rPr>
              <a:t>working</a:t>
            </a:r>
            <a:endParaRPr lang="nl-BE" b="1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rent </a:t>
            </a:r>
            <a:r>
              <a:rPr lang="nl-BE" b="1" dirty="0" err="1">
                <a:solidFill>
                  <a:schemeClr val="bg1"/>
                </a:solidFill>
              </a:rPr>
              <a:t>allowance</a:t>
            </a:r>
            <a:r>
              <a:rPr lang="nl-BE" b="1" dirty="0">
                <a:solidFill>
                  <a:schemeClr val="bg1"/>
                </a:solidFill>
              </a:rPr>
              <a:t> (</a:t>
            </a:r>
            <a:r>
              <a:rPr lang="nl-BE" b="1" dirty="0" err="1">
                <a:solidFill>
                  <a:schemeClr val="bg1"/>
                </a:solidFill>
              </a:rPr>
              <a:t>under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>
                <a:solidFill>
                  <a:schemeClr val="bg1"/>
                </a:solidFill>
              </a:rPr>
              <a:t>certain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 smtClean="0">
                <a:solidFill>
                  <a:schemeClr val="bg1"/>
                </a:solidFill>
              </a:rPr>
              <a:t>conditions</a:t>
            </a:r>
            <a:r>
              <a:rPr lang="nl-BE" b="1" dirty="0" smtClean="0">
                <a:solidFill>
                  <a:schemeClr val="bg1"/>
                </a:solidFill>
              </a:rPr>
              <a:t>: </a:t>
            </a:r>
            <a:r>
              <a:rPr lang="nl-BE" b="1" dirty="0" err="1" smtClean="0">
                <a:solidFill>
                  <a:schemeClr val="bg1"/>
                </a:solidFill>
              </a:rPr>
              <a:t>income</a:t>
            </a:r>
            <a:r>
              <a:rPr lang="nl-BE" b="1" dirty="0" smtClean="0">
                <a:solidFill>
                  <a:schemeClr val="bg1"/>
                </a:solidFill>
              </a:rPr>
              <a:t> </a:t>
            </a:r>
            <a:r>
              <a:rPr lang="nl-BE" b="1" dirty="0" err="1" smtClean="0">
                <a:solidFill>
                  <a:schemeClr val="bg1"/>
                </a:solidFill>
              </a:rPr>
              <a:t>ceiling</a:t>
            </a:r>
            <a:r>
              <a:rPr lang="nl-BE" b="1" dirty="0" smtClean="0">
                <a:solidFill>
                  <a:schemeClr val="bg1"/>
                </a:solidFill>
              </a:rPr>
              <a:t>; </a:t>
            </a:r>
            <a:r>
              <a:rPr lang="nl-BE" b="1" dirty="0" err="1" smtClean="0">
                <a:solidFill>
                  <a:schemeClr val="bg1"/>
                </a:solidFill>
              </a:rPr>
              <a:t>limited</a:t>
            </a:r>
            <a:r>
              <a:rPr lang="nl-BE" b="1" dirty="0" smtClean="0">
                <a:solidFill>
                  <a:schemeClr val="bg1"/>
                </a:solidFill>
              </a:rPr>
              <a:t> in time)</a:t>
            </a:r>
            <a:endParaRPr lang="nl-BE" b="1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 err="1">
                <a:solidFill>
                  <a:schemeClr val="bg1"/>
                </a:solidFill>
              </a:rPr>
              <a:t>renovation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smtClean="0">
                <a:solidFill>
                  <a:schemeClr val="bg1"/>
                </a:solidFill>
              </a:rPr>
              <a:t>subsidies</a:t>
            </a:r>
            <a:endParaRPr lang="en-US" b="1" dirty="0" smtClean="0">
              <a:solidFill>
                <a:schemeClr val="bg1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07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6920" y="798490"/>
            <a:ext cx="7955280" cy="1184856"/>
          </a:xfrm>
        </p:spPr>
        <p:txBody>
          <a:bodyPr>
            <a:normAutofit fontScale="90000"/>
          </a:bodyPr>
          <a:lstStyle/>
          <a:p>
            <a:pPr algn="l"/>
            <a:r>
              <a:rPr lang="nl-BE" dirty="0" err="1">
                <a:solidFill>
                  <a:schemeClr val="bg1"/>
                </a:solidFill>
              </a:rPr>
              <a:t>History</a:t>
            </a:r>
            <a:r>
              <a:rPr lang="nl-BE" dirty="0">
                <a:solidFill>
                  <a:schemeClr val="bg1"/>
                </a:solidFill>
              </a:rPr>
              <a:t> – context - </a:t>
            </a:r>
            <a:r>
              <a:rPr lang="nl-BE" dirty="0" err="1">
                <a:solidFill>
                  <a:schemeClr val="bg1"/>
                </a:solidFill>
              </a:rPr>
              <a:t>roots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6920" y="1384486"/>
            <a:ext cx="9480452" cy="5213262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rgbClr val="FF0000"/>
                </a:solidFill>
              </a:rPr>
              <a:t>Housing </a:t>
            </a:r>
            <a:r>
              <a:rPr lang="nl-BE" b="1" dirty="0" err="1">
                <a:solidFill>
                  <a:srgbClr val="FF0000"/>
                </a:solidFill>
              </a:rPr>
              <a:t>activism</a:t>
            </a:r>
            <a:r>
              <a:rPr lang="nl-BE" b="1" dirty="0">
                <a:solidFill>
                  <a:srgbClr val="FF0000"/>
                </a:solidFill>
              </a:rPr>
              <a:t> </a:t>
            </a:r>
            <a:r>
              <a:rPr lang="nl-BE" b="1" dirty="0">
                <a:solidFill>
                  <a:schemeClr val="bg1"/>
                </a:solidFill>
              </a:rPr>
              <a:t>(1960-1970s)</a:t>
            </a:r>
          </a:p>
          <a:p>
            <a:pPr marL="914400" lvl="1" indent="-4572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General: </a:t>
            </a:r>
            <a:r>
              <a:rPr lang="nl-BE" b="1" dirty="0" err="1">
                <a:solidFill>
                  <a:schemeClr val="bg1"/>
                </a:solidFill>
              </a:rPr>
              <a:t>legal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>
                <a:solidFill>
                  <a:schemeClr val="bg1"/>
                </a:solidFill>
              </a:rPr>
              <a:t>advise</a:t>
            </a:r>
            <a:r>
              <a:rPr lang="nl-BE" b="1" dirty="0">
                <a:solidFill>
                  <a:schemeClr val="bg1"/>
                </a:solidFill>
              </a:rPr>
              <a:t> shops 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tenant’s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association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smtClean="0">
                <a:solidFill>
                  <a:schemeClr val="bg1"/>
                </a:solidFill>
                <a:sym typeface="Wingdings" pitchFamily="2" charset="2"/>
              </a:rPr>
              <a:t>(London 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model)</a:t>
            </a:r>
          </a:p>
          <a:p>
            <a:pPr marL="914400" lvl="1" indent="-4572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Labour migrant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discrimination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 SRA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avant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la lettre Woonfonds Gent,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Antwerp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&amp; </a:t>
            </a:r>
            <a:r>
              <a:rPr lang="nl-BE" b="1" dirty="0" smtClean="0">
                <a:solidFill>
                  <a:schemeClr val="bg1"/>
                </a:solidFill>
                <a:sym typeface="Wingdings" pitchFamily="2" charset="2"/>
              </a:rPr>
              <a:t>Brussels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smtClean="0">
                <a:solidFill>
                  <a:schemeClr val="bg1"/>
                </a:solidFill>
                <a:sym typeface="Wingdings" pitchFamily="2" charset="2"/>
              </a:rPr>
              <a:t>at the end of the 1970s</a:t>
            </a:r>
            <a:endParaRPr lang="nl-BE" b="1" dirty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rgbClr val="FF0000"/>
                </a:solidFill>
              </a:rPr>
              <a:t>Housing ‘crisis</a:t>
            </a:r>
            <a:r>
              <a:rPr lang="nl-BE" b="1" dirty="0" smtClean="0">
                <a:solidFill>
                  <a:schemeClr val="bg1"/>
                </a:solidFill>
              </a:rPr>
              <a:t>’ (end 1970, </a:t>
            </a:r>
            <a:r>
              <a:rPr lang="nl-BE" b="1" dirty="0" err="1" smtClean="0">
                <a:solidFill>
                  <a:schemeClr val="bg1"/>
                </a:solidFill>
              </a:rPr>
              <a:t>early</a:t>
            </a:r>
            <a:r>
              <a:rPr lang="nl-BE" b="1" dirty="0" smtClean="0">
                <a:solidFill>
                  <a:schemeClr val="bg1"/>
                </a:solidFill>
              </a:rPr>
              <a:t> 1980s)</a:t>
            </a:r>
            <a:endParaRPr lang="nl-BE" b="1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 err="1">
                <a:solidFill>
                  <a:schemeClr val="bg1"/>
                </a:solidFill>
              </a:rPr>
              <a:t>Economic</a:t>
            </a:r>
            <a:r>
              <a:rPr lang="nl-BE" b="1" dirty="0">
                <a:solidFill>
                  <a:schemeClr val="bg1"/>
                </a:solidFill>
              </a:rPr>
              <a:t> crisis 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nl-BE" b="1" dirty="0">
                <a:solidFill>
                  <a:srgbClr val="FFFF00"/>
                </a:solidFill>
                <a:sym typeface="Wingdings" pitchFamily="2" charset="2"/>
              </a:rPr>
              <a:t>drop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new house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construction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(private &amp; </a:t>
            </a:r>
            <a:r>
              <a:rPr lang="nl-BE" b="1" dirty="0" err="1" smtClean="0">
                <a:solidFill>
                  <a:schemeClr val="bg1"/>
                </a:solidFill>
                <a:sym typeface="Wingdings" pitchFamily="2" charset="2"/>
              </a:rPr>
              <a:t>social</a:t>
            </a:r>
            <a:r>
              <a:rPr lang="nl-BE" b="1" dirty="0" smtClean="0">
                <a:solidFill>
                  <a:schemeClr val="bg1"/>
                </a:solidFill>
                <a:sym typeface="Wingdings" pitchFamily="2" charset="2"/>
              </a:rPr>
              <a:t>)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nl-BE" b="1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squeezed</a:t>
            </a:r>
            <a:r>
              <a:rPr lang="nl-BE" b="1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market</a:t>
            </a:r>
          </a:p>
          <a:p>
            <a:pPr lvl="1" algn="just"/>
            <a:r>
              <a:rPr lang="nl-BE" b="1" dirty="0" smtClean="0">
                <a:solidFill>
                  <a:schemeClr val="bg1"/>
                </a:solidFill>
                <a:sym typeface="Wingdings" pitchFamily="2" charset="2"/>
              </a:rPr>
              <a:t>	 policy </a:t>
            </a:r>
            <a:r>
              <a:rPr lang="nl-BE" b="1" dirty="0" err="1" smtClean="0">
                <a:solidFill>
                  <a:schemeClr val="bg1"/>
                </a:solidFill>
                <a:sym typeface="Wingdings" pitchFamily="2" charset="2"/>
              </a:rPr>
              <a:t>reaction</a:t>
            </a:r>
            <a:r>
              <a:rPr lang="nl-BE" b="1" dirty="0" smtClean="0">
                <a:solidFill>
                  <a:schemeClr val="bg1"/>
                </a:solidFill>
                <a:sym typeface="Wingdings" pitchFamily="2" charset="2"/>
              </a:rPr>
              <a:t> = more market = </a:t>
            </a:r>
            <a:r>
              <a:rPr lang="nl-BE" b="1" dirty="0" err="1">
                <a:solidFill>
                  <a:srgbClr val="FFFF00"/>
                </a:solidFill>
                <a:sym typeface="Wingdings" pitchFamily="2" charset="2"/>
              </a:rPr>
              <a:t>f</a:t>
            </a:r>
            <a:r>
              <a:rPr lang="nl-BE" b="1" dirty="0" err="1" smtClean="0">
                <a:solidFill>
                  <a:srgbClr val="FFFF00"/>
                </a:solidFill>
                <a:sym typeface="Wingdings" pitchFamily="2" charset="2"/>
              </a:rPr>
              <a:t>reeing</a:t>
            </a:r>
            <a:r>
              <a:rPr lang="nl-BE" b="1" dirty="0" smtClean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of private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renting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in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times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of crisis 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New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housing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times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(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demographics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)  </a:t>
            </a:r>
            <a:r>
              <a:rPr lang="nl-BE" b="1" dirty="0">
                <a:solidFill>
                  <a:srgbClr val="FFFF00"/>
                </a:solidFill>
                <a:sym typeface="Wingdings" pitchFamily="2" charset="2"/>
              </a:rPr>
              <a:t>more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houses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needed</a:t>
            </a:r>
            <a:endParaRPr lang="nl-BE" b="1" dirty="0">
              <a:solidFill>
                <a:schemeClr val="bg1"/>
              </a:solidFill>
              <a:sym typeface="Wingdings" pitchFamily="2" charset="2"/>
            </a:endParaRPr>
          </a:p>
          <a:p>
            <a:pPr marL="914400" lvl="1" indent="-4572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nl-BE" b="1" dirty="0">
                <a:solidFill>
                  <a:srgbClr val="00B0F0"/>
                </a:solidFill>
                <a:sym typeface="Wingdings" pitchFamily="2" charset="2"/>
              </a:rPr>
              <a:t>Filtering up  filtering down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: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renting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becomes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more &amp; more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unaffordable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(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queeing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for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advertisers</a:t>
            </a:r>
            <a:r>
              <a:rPr lang="nl-BE" b="1" dirty="0" smtClean="0">
                <a:solidFill>
                  <a:schemeClr val="bg1"/>
                </a:solidFill>
                <a:sym typeface="Wingdings" pitchFamily="2" charset="2"/>
              </a:rPr>
              <a:t>)</a:t>
            </a:r>
            <a:endParaRPr lang="nl-BE" b="1" dirty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nl-BE" b="1" dirty="0" smtClean="0">
                <a:solidFill>
                  <a:srgbClr val="FF0000"/>
                </a:solidFill>
              </a:rPr>
              <a:t>De-</a:t>
            </a:r>
            <a:r>
              <a:rPr lang="nl-BE" b="1" dirty="0" err="1" smtClean="0">
                <a:solidFill>
                  <a:srgbClr val="FF0000"/>
                </a:solidFill>
              </a:rPr>
              <a:t>institutionalisation</a:t>
            </a:r>
            <a:r>
              <a:rPr lang="nl-BE" b="1" dirty="0" smtClean="0">
                <a:solidFill>
                  <a:srgbClr val="FF0000"/>
                </a:solidFill>
              </a:rPr>
              <a:t> </a:t>
            </a:r>
            <a:r>
              <a:rPr lang="nl-BE" b="1" dirty="0" smtClean="0">
                <a:solidFill>
                  <a:schemeClr val="bg1"/>
                </a:solidFill>
              </a:rPr>
              <a:t>(1960s)</a:t>
            </a:r>
            <a:endParaRPr lang="nl-BE" b="1" dirty="0">
              <a:solidFill>
                <a:srgbClr val="FF0000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Welfare </a:t>
            </a:r>
            <a:r>
              <a:rPr lang="nl-BE" b="1" dirty="0" err="1">
                <a:solidFill>
                  <a:schemeClr val="bg1"/>
                </a:solidFill>
              </a:rPr>
              <a:t>Work</a:t>
            </a:r>
            <a:r>
              <a:rPr lang="nl-BE" b="1" dirty="0">
                <a:solidFill>
                  <a:schemeClr val="bg1"/>
                </a:solidFill>
              </a:rPr>
              <a:t>: </a:t>
            </a:r>
            <a:r>
              <a:rPr lang="nl-BE" b="1" dirty="0" err="1">
                <a:solidFill>
                  <a:schemeClr val="bg1"/>
                </a:solidFill>
              </a:rPr>
              <a:t>experience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>
                <a:solidFill>
                  <a:schemeClr val="bg1"/>
                </a:solidFill>
              </a:rPr>
              <a:t>increasing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>
                <a:solidFill>
                  <a:schemeClr val="bg1"/>
                </a:solidFill>
              </a:rPr>
              <a:t>housing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>
                <a:solidFill>
                  <a:schemeClr val="bg1"/>
                </a:solidFill>
              </a:rPr>
              <a:t>problems</a:t>
            </a:r>
            <a:r>
              <a:rPr lang="nl-BE" b="1" dirty="0">
                <a:solidFill>
                  <a:schemeClr val="bg1"/>
                </a:solidFill>
              </a:rPr>
              <a:t> of </a:t>
            </a:r>
            <a:r>
              <a:rPr lang="nl-BE" b="1" dirty="0" err="1">
                <a:solidFill>
                  <a:schemeClr val="bg1"/>
                </a:solidFill>
              </a:rPr>
              <a:t>its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>
                <a:solidFill>
                  <a:schemeClr val="bg1"/>
                </a:solidFill>
              </a:rPr>
              <a:t>clients</a:t>
            </a:r>
            <a:endParaRPr lang="nl-BE" b="1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b="1" dirty="0">
                <a:solidFill>
                  <a:schemeClr val="bg1"/>
                </a:solidFill>
              </a:rPr>
              <a:t>De-</a:t>
            </a:r>
            <a:r>
              <a:rPr lang="nl-BE" b="1" dirty="0" err="1">
                <a:solidFill>
                  <a:schemeClr val="bg1"/>
                </a:solidFill>
              </a:rPr>
              <a:t>institutionalisation</a:t>
            </a:r>
            <a:r>
              <a:rPr lang="nl-BE" b="1" dirty="0">
                <a:solidFill>
                  <a:schemeClr val="bg1"/>
                </a:solidFill>
              </a:rPr>
              <a:t> (</a:t>
            </a:r>
            <a:r>
              <a:rPr lang="nl-BE" b="1" dirty="0" err="1">
                <a:solidFill>
                  <a:schemeClr val="bg1"/>
                </a:solidFill>
              </a:rPr>
              <a:t>elimination</a:t>
            </a:r>
            <a:r>
              <a:rPr lang="nl-BE" b="1" dirty="0">
                <a:solidFill>
                  <a:schemeClr val="bg1"/>
                </a:solidFill>
              </a:rPr>
              <a:t> of the ‘</a:t>
            </a:r>
            <a:r>
              <a:rPr lang="nl-BE" b="1" dirty="0" err="1">
                <a:solidFill>
                  <a:schemeClr val="bg1"/>
                </a:solidFill>
              </a:rPr>
              <a:t>total</a:t>
            </a:r>
            <a:r>
              <a:rPr lang="nl-BE" b="1" dirty="0">
                <a:solidFill>
                  <a:schemeClr val="bg1"/>
                </a:solidFill>
              </a:rPr>
              <a:t> </a:t>
            </a:r>
            <a:r>
              <a:rPr lang="nl-BE" b="1" dirty="0" err="1">
                <a:solidFill>
                  <a:schemeClr val="bg1"/>
                </a:solidFill>
              </a:rPr>
              <a:t>institutions</a:t>
            </a:r>
            <a:r>
              <a:rPr lang="nl-BE" b="1" dirty="0">
                <a:solidFill>
                  <a:schemeClr val="bg1"/>
                </a:solidFill>
              </a:rPr>
              <a:t>’/</a:t>
            </a:r>
            <a:r>
              <a:rPr lang="nl-BE" b="1" dirty="0" err="1">
                <a:solidFill>
                  <a:schemeClr val="bg1"/>
                </a:solidFill>
              </a:rPr>
              <a:t>ideology</a:t>
            </a:r>
            <a:r>
              <a:rPr lang="nl-BE" b="1" dirty="0">
                <a:solidFill>
                  <a:schemeClr val="bg1"/>
                </a:solidFill>
              </a:rPr>
              <a:t> of the small </a:t>
            </a:r>
            <a:r>
              <a:rPr lang="nl-BE" b="1" dirty="0" err="1">
                <a:solidFill>
                  <a:schemeClr val="bg1"/>
                </a:solidFill>
              </a:rPr>
              <a:t>scale</a:t>
            </a:r>
            <a:r>
              <a:rPr lang="nl-BE" b="1" dirty="0">
                <a:solidFill>
                  <a:schemeClr val="bg1"/>
                </a:solidFill>
              </a:rPr>
              <a:t>) 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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need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‘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housing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’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for</a:t>
            </a:r>
            <a:r>
              <a:rPr lang="nl-BE" b="1" dirty="0">
                <a:solidFill>
                  <a:schemeClr val="bg1"/>
                </a:solidFill>
                <a:sym typeface="Wingdings" pitchFamily="2" charset="2"/>
              </a:rPr>
              <a:t> the services </a:t>
            </a:r>
            <a:r>
              <a:rPr lang="nl-BE" b="1" dirty="0" err="1">
                <a:solidFill>
                  <a:schemeClr val="bg1"/>
                </a:solidFill>
                <a:sym typeface="Wingdings" pitchFamily="2" charset="2"/>
              </a:rPr>
              <a:t>itself</a:t>
            </a:r>
            <a:endParaRPr lang="nl-BE" b="1" dirty="0">
              <a:solidFill>
                <a:schemeClr val="bg1"/>
              </a:solidFill>
            </a:endParaRPr>
          </a:p>
          <a:p>
            <a:pPr marL="457200" indent="-457200" algn="just">
              <a:buFont typeface="Arial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46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464659"/>
            <a:ext cx="7772400" cy="1254266"/>
          </a:xfrm>
        </p:spPr>
        <p:txBody>
          <a:bodyPr>
            <a:normAutofit fontScale="90000"/>
          </a:bodyPr>
          <a:lstStyle/>
          <a:p>
            <a:pPr algn="l"/>
            <a:r>
              <a:rPr lang="nl-BE" dirty="0" err="1">
                <a:solidFill>
                  <a:schemeClr val="bg1"/>
                </a:solidFill>
              </a:rPr>
              <a:t>Homeless</a:t>
            </a:r>
            <a:r>
              <a:rPr lang="nl-BE" dirty="0">
                <a:solidFill>
                  <a:schemeClr val="bg1"/>
                </a:solidFill>
              </a:rPr>
              <a:t> service sector in </a:t>
            </a:r>
            <a:r>
              <a:rPr lang="nl-BE" dirty="0" err="1">
                <a:solidFill>
                  <a:schemeClr val="bg1"/>
                </a:solidFill>
              </a:rPr>
              <a:t>general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967937"/>
            <a:ext cx="7086600" cy="2670864"/>
          </a:xfrm>
        </p:spPr>
        <p:txBody>
          <a:bodyPr>
            <a:normAutofit/>
          </a:bodyPr>
          <a:lstStyle/>
          <a:p>
            <a:pPr marL="457200" indent="-457200">
              <a:buFont typeface="Arial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292743" y="2350275"/>
            <a:ext cx="9439712" cy="385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nl-BE" sz="2400" b="1" dirty="0" err="1" smtClean="0">
                <a:solidFill>
                  <a:schemeClr val="bg1"/>
                </a:solidFill>
              </a:rPr>
              <a:t>Growth</a:t>
            </a:r>
            <a:r>
              <a:rPr lang="nl-BE" sz="2400" b="1" dirty="0" smtClean="0">
                <a:solidFill>
                  <a:schemeClr val="bg1"/>
                </a:solidFill>
              </a:rPr>
              <a:t> of services </a:t>
            </a:r>
            <a:r>
              <a:rPr lang="nl-BE" sz="2400" b="1" dirty="0" err="1">
                <a:solidFill>
                  <a:schemeClr val="bg1"/>
                </a:solidFill>
              </a:rPr>
              <a:t>after</a:t>
            </a:r>
            <a:r>
              <a:rPr lang="nl-BE" sz="2400" b="1" dirty="0">
                <a:solidFill>
                  <a:schemeClr val="bg1"/>
                </a:solidFill>
              </a:rPr>
              <a:t> 1975</a:t>
            </a:r>
          </a:p>
          <a:p>
            <a:pPr marL="742950" lvl="1" indent="-285750">
              <a:spcBef>
                <a:spcPct val="20000"/>
              </a:spcBef>
              <a:buFont typeface="Arial"/>
              <a:buChar char="–"/>
            </a:pPr>
            <a:r>
              <a:rPr lang="nl-BE" sz="2400" b="1" dirty="0" err="1">
                <a:solidFill>
                  <a:schemeClr val="bg1"/>
                </a:solidFill>
              </a:rPr>
              <a:t>Due</a:t>
            </a:r>
            <a:r>
              <a:rPr lang="nl-BE" sz="2400" b="1" dirty="0">
                <a:solidFill>
                  <a:schemeClr val="bg1"/>
                </a:solidFill>
              </a:rPr>
              <a:t> </a:t>
            </a:r>
            <a:r>
              <a:rPr lang="nl-BE" sz="2400" b="1" dirty="0" err="1">
                <a:solidFill>
                  <a:schemeClr val="bg1"/>
                </a:solidFill>
              </a:rPr>
              <a:t>to</a:t>
            </a:r>
            <a:r>
              <a:rPr lang="nl-BE" sz="2400" b="1" dirty="0">
                <a:solidFill>
                  <a:schemeClr val="bg1"/>
                </a:solidFill>
              </a:rPr>
              <a:t> the de-</a:t>
            </a:r>
            <a:r>
              <a:rPr lang="nl-BE" sz="2400" b="1" dirty="0" err="1">
                <a:solidFill>
                  <a:schemeClr val="bg1"/>
                </a:solidFill>
              </a:rPr>
              <a:t>institutionalisation</a:t>
            </a:r>
            <a:r>
              <a:rPr lang="nl-BE" sz="2400" b="1" dirty="0">
                <a:solidFill>
                  <a:schemeClr val="bg1"/>
                </a:solidFill>
              </a:rPr>
              <a:t> </a:t>
            </a:r>
            <a:r>
              <a:rPr lang="nl-BE" sz="2400" b="1" dirty="0" err="1">
                <a:solidFill>
                  <a:schemeClr val="bg1"/>
                </a:solidFill>
              </a:rPr>
              <a:t>ideology</a:t>
            </a:r>
            <a:endParaRPr lang="nl-BE" sz="2400" b="1" dirty="0">
              <a:solidFill>
                <a:schemeClr val="bg1"/>
              </a:solidFill>
            </a:endParaRPr>
          </a:p>
          <a:p>
            <a:pPr marL="320040" lvl="1">
              <a:spcBef>
                <a:spcPct val="20000"/>
              </a:spcBef>
            </a:pPr>
            <a:endParaRPr lang="nl-BE" sz="2400" b="1" dirty="0">
              <a:solidFill>
                <a:schemeClr val="bg1"/>
              </a:solidFill>
            </a:endParaRPr>
          </a:p>
          <a:p>
            <a:pPr marL="742950" lvl="1" indent="-285750">
              <a:spcBef>
                <a:spcPct val="20000"/>
              </a:spcBef>
              <a:buFont typeface="Arial"/>
              <a:buChar char="–"/>
            </a:pPr>
            <a:r>
              <a:rPr lang="nl-BE" sz="2400" b="1" dirty="0" err="1">
                <a:solidFill>
                  <a:schemeClr val="bg1"/>
                </a:solidFill>
              </a:rPr>
              <a:t>Professionalisation</a:t>
            </a:r>
            <a:endParaRPr lang="nl-BE" sz="2400" b="1" dirty="0">
              <a:solidFill>
                <a:schemeClr val="bg1"/>
              </a:solidFill>
            </a:endParaRPr>
          </a:p>
          <a:p>
            <a:pPr marL="1143000" lvl="2" indent="-228600">
              <a:spcBef>
                <a:spcPct val="20000"/>
              </a:spcBef>
              <a:buFont typeface="Arial"/>
              <a:buChar char="•"/>
            </a:pPr>
            <a:r>
              <a:rPr lang="nl-BE" sz="2400" b="1" dirty="0">
                <a:solidFill>
                  <a:schemeClr val="bg1"/>
                </a:solidFill>
              </a:rPr>
              <a:t>passing </a:t>
            </a:r>
            <a:r>
              <a:rPr lang="nl-BE" sz="2400" b="1" dirty="0" err="1">
                <a:solidFill>
                  <a:schemeClr val="bg1"/>
                </a:solidFill>
              </a:rPr>
              <a:t>through</a:t>
            </a:r>
            <a:r>
              <a:rPr lang="nl-BE" sz="2400" b="1" dirty="0">
                <a:solidFill>
                  <a:schemeClr val="bg1"/>
                </a:solidFill>
              </a:rPr>
              <a:t> </a:t>
            </a:r>
            <a:r>
              <a:rPr lang="nl-BE" sz="2400" b="1" dirty="0" err="1">
                <a:solidFill>
                  <a:schemeClr val="bg1"/>
                </a:solidFill>
              </a:rPr>
              <a:t>philosophy</a:t>
            </a:r>
            <a:r>
              <a:rPr lang="nl-BE" sz="2400" b="1" dirty="0">
                <a:solidFill>
                  <a:schemeClr val="bg1"/>
                </a:solidFill>
              </a:rPr>
              <a:t> – </a:t>
            </a:r>
            <a:r>
              <a:rPr lang="nl-BE" sz="2400" b="1" dirty="0" err="1">
                <a:solidFill>
                  <a:schemeClr val="bg1"/>
                </a:solidFill>
              </a:rPr>
              <a:t>client</a:t>
            </a:r>
            <a:r>
              <a:rPr lang="nl-BE" sz="2400" b="1" dirty="0">
                <a:solidFill>
                  <a:schemeClr val="bg1"/>
                </a:solidFill>
              </a:rPr>
              <a:t> has </a:t>
            </a:r>
            <a:r>
              <a:rPr lang="nl-BE" sz="2400" b="1" dirty="0" err="1">
                <a:solidFill>
                  <a:schemeClr val="bg1"/>
                </a:solidFill>
              </a:rPr>
              <a:t>to</a:t>
            </a:r>
            <a:r>
              <a:rPr lang="nl-BE" sz="2400" b="1" dirty="0">
                <a:solidFill>
                  <a:schemeClr val="bg1"/>
                </a:solidFill>
              </a:rPr>
              <a:t> </a:t>
            </a:r>
            <a:r>
              <a:rPr lang="nl-BE" sz="2400" b="1" dirty="0" err="1">
                <a:solidFill>
                  <a:schemeClr val="bg1"/>
                </a:solidFill>
              </a:rPr>
              <a:t>become</a:t>
            </a:r>
            <a:r>
              <a:rPr lang="nl-BE" sz="2400" b="1" dirty="0">
                <a:solidFill>
                  <a:schemeClr val="bg1"/>
                </a:solidFill>
              </a:rPr>
              <a:t> independent as </a:t>
            </a:r>
            <a:r>
              <a:rPr lang="nl-BE" sz="2400" b="1" dirty="0" err="1">
                <a:solidFill>
                  <a:schemeClr val="bg1"/>
                </a:solidFill>
              </a:rPr>
              <a:t>soon</a:t>
            </a:r>
            <a:r>
              <a:rPr lang="nl-BE" sz="2400" b="1" dirty="0">
                <a:solidFill>
                  <a:schemeClr val="bg1"/>
                </a:solidFill>
              </a:rPr>
              <a:t> as </a:t>
            </a:r>
            <a:r>
              <a:rPr lang="nl-BE" sz="2400" b="1" dirty="0" err="1" smtClean="0">
                <a:solidFill>
                  <a:schemeClr val="bg1"/>
                </a:solidFill>
              </a:rPr>
              <a:t>possible</a:t>
            </a:r>
            <a:r>
              <a:rPr lang="nl-BE" sz="2400" b="1" dirty="0" smtClean="0">
                <a:solidFill>
                  <a:schemeClr val="bg1"/>
                </a:solidFill>
              </a:rPr>
              <a:t> </a:t>
            </a:r>
            <a:r>
              <a:rPr lang="nl-BE" sz="1600" b="1" dirty="0" smtClean="0">
                <a:solidFill>
                  <a:schemeClr val="bg1"/>
                </a:solidFill>
                <a:sym typeface="Wingdings" pitchFamily="2" charset="2"/>
              </a:rPr>
              <a:t>(</a:t>
            </a:r>
            <a:r>
              <a:rPr lang="nl-BE" sz="1600" b="1" dirty="0" err="1" smtClean="0">
                <a:solidFill>
                  <a:schemeClr val="bg1"/>
                </a:solidFill>
                <a:sym typeface="Wingdings" pitchFamily="2" charset="2"/>
              </a:rPr>
              <a:t>now</a:t>
            </a:r>
            <a:r>
              <a:rPr lang="nl-BE" sz="1600" b="1" dirty="0" smtClean="0">
                <a:solidFill>
                  <a:schemeClr val="bg1"/>
                </a:solidFill>
                <a:sym typeface="Wingdings" pitchFamily="2" charset="2"/>
              </a:rPr>
              <a:t>: </a:t>
            </a:r>
            <a:r>
              <a:rPr lang="nl-BE" sz="1600" b="1" dirty="0" err="1">
                <a:solidFill>
                  <a:schemeClr val="bg1"/>
                </a:solidFill>
                <a:sym typeface="Wingdings" pitchFamily="2" charset="2"/>
              </a:rPr>
              <a:t>theory</a:t>
            </a:r>
            <a:r>
              <a:rPr lang="nl-BE" sz="16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1600" b="1" dirty="0" err="1">
                <a:solidFill>
                  <a:schemeClr val="bg1"/>
                </a:solidFill>
                <a:sym typeface="Wingdings" pitchFamily="2" charset="2"/>
              </a:rPr>
              <a:t>vs</a:t>
            </a:r>
            <a:r>
              <a:rPr lang="nl-BE" sz="16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1600" b="1" dirty="0" err="1">
                <a:solidFill>
                  <a:schemeClr val="bg1"/>
                </a:solidFill>
                <a:sym typeface="Wingdings" pitchFamily="2" charset="2"/>
              </a:rPr>
              <a:t>reality</a:t>
            </a:r>
            <a:r>
              <a:rPr lang="nl-BE" sz="1600" b="1" dirty="0">
                <a:solidFill>
                  <a:schemeClr val="bg1"/>
                </a:solidFill>
                <a:sym typeface="Wingdings" pitchFamily="2" charset="2"/>
              </a:rPr>
              <a:t>: </a:t>
            </a:r>
            <a:r>
              <a:rPr lang="nl-BE" sz="1600" b="1" dirty="0" err="1">
                <a:solidFill>
                  <a:schemeClr val="bg1"/>
                </a:solidFill>
                <a:sym typeface="Wingdings" pitchFamily="2" charset="2"/>
              </a:rPr>
              <a:t>lots</a:t>
            </a:r>
            <a:r>
              <a:rPr lang="nl-BE" sz="1600" b="1" dirty="0">
                <a:solidFill>
                  <a:schemeClr val="bg1"/>
                </a:solidFill>
                <a:sym typeface="Wingdings" pitchFamily="2" charset="2"/>
              </a:rPr>
              <a:t> of </a:t>
            </a:r>
            <a:r>
              <a:rPr lang="nl-BE" sz="1600" b="1" dirty="0" err="1" smtClean="0">
                <a:solidFill>
                  <a:schemeClr val="bg1"/>
                </a:solidFill>
                <a:sym typeface="Wingdings" pitchFamily="2" charset="2"/>
              </a:rPr>
              <a:t>failures</a:t>
            </a:r>
            <a:r>
              <a:rPr lang="nl-BE" sz="1600" b="1" dirty="0" smtClean="0">
                <a:solidFill>
                  <a:schemeClr val="bg1"/>
                </a:solidFill>
                <a:sym typeface="Wingdings" pitchFamily="2" charset="2"/>
              </a:rPr>
              <a:t>)</a:t>
            </a:r>
            <a:endParaRPr lang="nl-BE" sz="1600" b="1" dirty="0">
              <a:solidFill>
                <a:schemeClr val="bg1"/>
              </a:solidFill>
              <a:sym typeface="Wingdings" pitchFamily="2" charset="2"/>
            </a:endParaRPr>
          </a:p>
          <a:p>
            <a:pPr marL="1143000" lvl="2" indent="-228600">
              <a:spcBef>
                <a:spcPct val="20000"/>
              </a:spcBef>
              <a:buFont typeface="Arial"/>
              <a:buChar char="•"/>
            </a:pPr>
            <a:r>
              <a:rPr lang="nl-BE" sz="2400" b="1" dirty="0">
                <a:solidFill>
                  <a:schemeClr val="bg1"/>
                </a:solidFill>
                <a:sym typeface="Wingdings" pitchFamily="2" charset="2"/>
              </a:rPr>
              <a:t>small </a:t>
            </a:r>
            <a:r>
              <a:rPr lang="nl-BE" sz="2400" b="1" dirty="0" err="1">
                <a:solidFill>
                  <a:schemeClr val="bg1"/>
                </a:solidFill>
                <a:sym typeface="Wingdings" pitchFamily="2" charset="2"/>
              </a:rPr>
              <a:t>scale</a:t>
            </a:r>
            <a:r>
              <a:rPr lang="nl-BE" sz="24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sym typeface="Wingdings" pitchFamily="2" charset="2"/>
              </a:rPr>
              <a:t>ideology</a:t>
            </a:r>
            <a:r>
              <a:rPr lang="nl-BE" sz="2400" b="1" dirty="0">
                <a:solidFill>
                  <a:schemeClr val="bg1"/>
                </a:solidFill>
                <a:sym typeface="Wingdings" pitchFamily="2" charset="2"/>
              </a:rPr>
              <a:t>  </a:t>
            </a:r>
            <a:r>
              <a:rPr lang="nl-BE" sz="2400" b="1" dirty="0" err="1">
                <a:solidFill>
                  <a:schemeClr val="bg1"/>
                </a:solidFill>
                <a:sym typeface="Wingdings" pitchFamily="2" charset="2"/>
              </a:rPr>
              <a:t>need</a:t>
            </a:r>
            <a:r>
              <a:rPr lang="nl-BE" sz="24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sym typeface="Wingdings" pitchFamily="2" charset="2"/>
              </a:rPr>
              <a:t>for</a:t>
            </a:r>
            <a:r>
              <a:rPr lang="nl-BE" sz="24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sym typeface="Wingdings" pitchFamily="2" charset="2"/>
              </a:rPr>
              <a:t>ordinary</a:t>
            </a:r>
            <a:r>
              <a:rPr lang="nl-BE" sz="24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400" b="1" dirty="0" err="1">
                <a:solidFill>
                  <a:schemeClr val="bg1"/>
                </a:solidFill>
                <a:sym typeface="Wingdings" pitchFamily="2" charset="2"/>
              </a:rPr>
              <a:t>houses</a:t>
            </a:r>
            <a:endParaRPr lang="nl-BE" sz="2400" b="1" dirty="0">
              <a:solidFill>
                <a:schemeClr val="bg1"/>
              </a:solidFill>
              <a:sym typeface="Wingdings" pitchFamily="2" charset="2"/>
            </a:endParaRPr>
          </a:p>
          <a:p>
            <a:pPr marL="1143000" lvl="2" indent="-228600">
              <a:spcBef>
                <a:spcPct val="20000"/>
              </a:spcBef>
              <a:buFont typeface="Arial"/>
              <a:buChar char="•"/>
            </a:pPr>
            <a:r>
              <a:rPr lang="nl-BE" sz="2400" b="1" dirty="0" err="1">
                <a:solidFill>
                  <a:schemeClr val="bg1"/>
                </a:solidFill>
                <a:sym typeface="Wingdings" pitchFamily="2" charset="2"/>
              </a:rPr>
              <a:t>idea</a:t>
            </a:r>
            <a:r>
              <a:rPr lang="nl-BE" sz="2400" b="1" dirty="0">
                <a:solidFill>
                  <a:schemeClr val="bg1"/>
                </a:solidFill>
                <a:sym typeface="Wingdings" pitchFamily="2" charset="2"/>
              </a:rPr>
              <a:t> of </a:t>
            </a:r>
            <a:r>
              <a:rPr lang="nl-BE" sz="2400" b="1" dirty="0" err="1">
                <a:solidFill>
                  <a:schemeClr val="bg1"/>
                </a:solidFill>
                <a:sym typeface="Wingdings" pitchFamily="2" charset="2"/>
              </a:rPr>
              <a:t>emancipation</a:t>
            </a:r>
            <a:r>
              <a:rPr lang="nl-BE" sz="24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endParaRPr lang="nl-BE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5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569393"/>
            <a:ext cx="7772400" cy="1198084"/>
          </a:xfrm>
        </p:spPr>
        <p:txBody>
          <a:bodyPr>
            <a:normAutofit fontScale="90000"/>
          </a:bodyPr>
          <a:lstStyle/>
          <a:p>
            <a:pPr algn="l"/>
            <a:r>
              <a:rPr lang="nl-BE" dirty="0" err="1">
                <a:solidFill>
                  <a:schemeClr val="bg1"/>
                </a:solidFill>
              </a:rPr>
              <a:t>Consequence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967937"/>
            <a:ext cx="7086600" cy="2670864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nl-BE" sz="2400" b="1" dirty="0">
                <a:solidFill>
                  <a:schemeClr val="bg1"/>
                </a:solidFill>
              </a:rPr>
              <a:t>Welfare </a:t>
            </a:r>
            <a:r>
              <a:rPr lang="nl-BE" sz="2400" b="1" dirty="0" err="1">
                <a:solidFill>
                  <a:schemeClr val="bg1"/>
                </a:solidFill>
              </a:rPr>
              <a:t>work</a:t>
            </a:r>
            <a:r>
              <a:rPr lang="nl-BE" sz="2400" b="1" dirty="0">
                <a:solidFill>
                  <a:schemeClr val="bg1"/>
                </a:solidFill>
              </a:rPr>
              <a:t> ‘</a:t>
            </a:r>
            <a:r>
              <a:rPr lang="nl-BE" sz="2400" b="1" dirty="0" err="1">
                <a:solidFill>
                  <a:schemeClr val="bg1"/>
                </a:solidFill>
              </a:rPr>
              <a:t>invades</a:t>
            </a:r>
            <a:r>
              <a:rPr lang="nl-BE" sz="2400" b="1" dirty="0">
                <a:solidFill>
                  <a:schemeClr val="bg1"/>
                </a:solidFill>
              </a:rPr>
              <a:t>’ the </a:t>
            </a:r>
            <a:r>
              <a:rPr lang="nl-BE" sz="2400" b="1" dirty="0" err="1">
                <a:solidFill>
                  <a:schemeClr val="bg1"/>
                </a:solidFill>
              </a:rPr>
              <a:t>housing</a:t>
            </a:r>
            <a:r>
              <a:rPr lang="nl-BE" sz="2400" b="1" dirty="0">
                <a:solidFill>
                  <a:schemeClr val="bg1"/>
                </a:solidFill>
              </a:rPr>
              <a:t> market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sz="2400" b="1" dirty="0" err="1">
                <a:solidFill>
                  <a:schemeClr val="bg1"/>
                </a:solidFill>
              </a:rPr>
              <a:t>SRA’s</a:t>
            </a:r>
            <a:endParaRPr lang="nl-BE" sz="2400" b="1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nl-BE" sz="2400" b="1" dirty="0" err="1">
                <a:solidFill>
                  <a:schemeClr val="bg1"/>
                </a:solidFill>
              </a:rPr>
              <a:t>Tenant’s</a:t>
            </a:r>
            <a:r>
              <a:rPr lang="nl-BE" sz="2400" b="1" dirty="0">
                <a:solidFill>
                  <a:schemeClr val="bg1"/>
                </a:solidFill>
              </a:rPr>
              <a:t> </a:t>
            </a:r>
            <a:r>
              <a:rPr lang="nl-BE" sz="2400" b="1" dirty="0" err="1" smtClean="0">
                <a:solidFill>
                  <a:schemeClr val="bg1"/>
                </a:solidFill>
              </a:rPr>
              <a:t>associations</a:t>
            </a:r>
            <a:endParaRPr lang="nl-BE" sz="2400" b="1" dirty="0">
              <a:solidFill>
                <a:schemeClr val="bg1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13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6445" y="1634129"/>
            <a:ext cx="7772400" cy="1160586"/>
          </a:xfrm>
        </p:spPr>
        <p:txBody>
          <a:bodyPr>
            <a:normAutofit fontScale="90000"/>
          </a:bodyPr>
          <a:lstStyle/>
          <a:p>
            <a:pPr algn="l"/>
            <a:r>
              <a:rPr lang="nl-BE" dirty="0" err="1">
                <a:solidFill>
                  <a:schemeClr val="bg1"/>
                </a:solidFill>
              </a:rPr>
              <a:t>Devepment</a:t>
            </a:r>
            <a:r>
              <a:rPr lang="nl-BE" dirty="0">
                <a:solidFill>
                  <a:schemeClr val="bg1"/>
                </a:solidFill>
              </a:rPr>
              <a:t> of the SRA model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0317" y="2214422"/>
            <a:ext cx="9891964" cy="4935482"/>
          </a:xfrm>
        </p:spPr>
        <p:txBody>
          <a:bodyPr>
            <a:normAutofit/>
          </a:bodyPr>
          <a:lstStyle/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nl-BE" sz="2000" b="1" dirty="0" smtClean="0">
                <a:solidFill>
                  <a:schemeClr val="bg1"/>
                </a:solidFill>
              </a:rPr>
              <a:t>1985</a:t>
            </a:r>
            <a:r>
              <a:rPr lang="nl-BE" sz="2000" b="1" dirty="0">
                <a:solidFill>
                  <a:schemeClr val="bg1"/>
                </a:solidFill>
              </a:rPr>
              <a:t>: the </a:t>
            </a:r>
            <a:r>
              <a:rPr lang="nl-BE" sz="2000" b="1" dirty="0" err="1">
                <a:solidFill>
                  <a:schemeClr val="bg1"/>
                </a:solidFill>
              </a:rPr>
              <a:t>umbrella</a:t>
            </a:r>
            <a:r>
              <a:rPr lang="nl-BE" sz="2000" b="1" dirty="0">
                <a:solidFill>
                  <a:schemeClr val="bg1"/>
                </a:solidFill>
              </a:rPr>
              <a:t> </a:t>
            </a:r>
            <a:r>
              <a:rPr lang="nl-BE" sz="2000" b="1" dirty="0" err="1">
                <a:solidFill>
                  <a:schemeClr val="bg1"/>
                </a:solidFill>
              </a:rPr>
              <a:t>organisations</a:t>
            </a:r>
            <a:r>
              <a:rPr lang="nl-BE" sz="2000" b="1" dirty="0">
                <a:solidFill>
                  <a:schemeClr val="bg1"/>
                </a:solidFill>
              </a:rPr>
              <a:t> of </a:t>
            </a:r>
            <a:r>
              <a:rPr lang="nl-BE" sz="2000" b="1" dirty="0" err="1">
                <a:solidFill>
                  <a:schemeClr val="bg1"/>
                </a:solidFill>
              </a:rPr>
              <a:t>homeless</a:t>
            </a:r>
            <a:r>
              <a:rPr lang="nl-BE" sz="2000" b="1" dirty="0">
                <a:solidFill>
                  <a:schemeClr val="bg1"/>
                </a:solidFill>
              </a:rPr>
              <a:t> </a:t>
            </a:r>
            <a:r>
              <a:rPr lang="nl-BE" sz="2000" b="1" dirty="0" err="1">
                <a:solidFill>
                  <a:schemeClr val="bg1"/>
                </a:solidFill>
              </a:rPr>
              <a:t>organisations</a:t>
            </a:r>
            <a:r>
              <a:rPr lang="nl-BE" sz="2000" b="1" dirty="0">
                <a:solidFill>
                  <a:schemeClr val="bg1"/>
                </a:solidFill>
              </a:rPr>
              <a:t> (VDVO) </a:t>
            </a:r>
            <a:r>
              <a:rPr lang="nl-BE" sz="2000" b="1" dirty="0">
                <a:solidFill>
                  <a:srgbClr val="FF0000"/>
                </a:solidFill>
              </a:rPr>
              <a:t>presents </a:t>
            </a:r>
            <a:r>
              <a:rPr lang="nl-BE" sz="2000" b="1" dirty="0">
                <a:solidFill>
                  <a:schemeClr val="bg1"/>
                </a:solidFill>
              </a:rPr>
              <a:t>the SRA model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nl-BE" sz="2000" b="1" dirty="0">
                <a:solidFill>
                  <a:schemeClr val="bg1"/>
                </a:solidFill>
              </a:rPr>
              <a:t>1993: </a:t>
            </a:r>
            <a:r>
              <a:rPr lang="nl-BE" sz="2000" b="1" dirty="0">
                <a:solidFill>
                  <a:srgbClr val="FF0000"/>
                </a:solidFill>
              </a:rPr>
              <a:t>foundation</a:t>
            </a:r>
            <a:r>
              <a:rPr lang="nl-BE" sz="2000" b="1" dirty="0">
                <a:solidFill>
                  <a:schemeClr val="bg1"/>
                </a:solidFill>
              </a:rPr>
              <a:t> of the </a:t>
            </a:r>
            <a:r>
              <a:rPr lang="nl-BE" sz="2000" b="1" dirty="0" err="1">
                <a:solidFill>
                  <a:schemeClr val="bg1"/>
                </a:solidFill>
              </a:rPr>
              <a:t>umbrella</a:t>
            </a:r>
            <a:r>
              <a:rPr lang="nl-BE" sz="2000" b="1" dirty="0">
                <a:solidFill>
                  <a:schemeClr val="bg1"/>
                </a:solidFill>
              </a:rPr>
              <a:t> </a:t>
            </a:r>
            <a:r>
              <a:rPr lang="nl-BE" sz="2000" b="1" dirty="0" err="1">
                <a:solidFill>
                  <a:schemeClr val="bg1"/>
                </a:solidFill>
              </a:rPr>
              <a:t>organisation</a:t>
            </a:r>
            <a:r>
              <a:rPr lang="nl-BE" sz="2000" b="1" dirty="0">
                <a:solidFill>
                  <a:schemeClr val="bg1"/>
                </a:solidFill>
              </a:rPr>
              <a:t> of ‘new </a:t>
            </a:r>
            <a:r>
              <a:rPr lang="nl-BE" sz="2000" b="1" dirty="0" err="1">
                <a:solidFill>
                  <a:schemeClr val="bg1"/>
                </a:solidFill>
              </a:rPr>
              <a:t>housing</a:t>
            </a:r>
            <a:r>
              <a:rPr lang="nl-BE" sz="2000" b="1" dirty="0">
                <a:solidFill>
                  <a:schemeClr val="bg1"/>
                </a:solidFill>
              </a:rPr>
              <a:t> </a:t>
            </a:r>
            <a:r>
              <a:rPr lang="nl-BE" sz="2000" b="1" dirty="0" err="1">
                <a:solidFill>
                  <a:schemeClr val="bg1"/>
                </a:solidFill>
              </a:rPr>
              <a:t>initiatives</a:t>
            </a:r>
            <a:r>
              <a:rPr lang="nl-BE" sz="2000" b="1" dirty="0">
                <a:solidFill>
                  <a:schemeClr val="bg1"/>
                </a:solidFill>
              </a:rPr>
              <a:t>’ (VOB)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nl-BE" sz="2000" b="1" dirty="0">
                <a:solidFill>
                  <a:schemeClr val="bg1"/>
                </a:solidFill>
              </a:rPr>
              <a:t>1993: 9 </a:t>
            </a:r>
            <a:r>
              <a:rPr lang="nl-BE" sz="2000" b="1" dirty="0" err="1">
                <a:solidFill>
                  <a:schemeClr val="bg1"/>
                </a:solidFill>
              </a:rPr>
              <a:t>SRAs</a:t>
            </a:r>
            <a:r>
              <a:rPr lang="nl-BE" sz="2000" b="1" dirty="0">
                <a:solidFill>
                  <a:schemeClr val="bg1"/>
                </a:solidFill>
              </a:rPr>
              <a:t> &amp; VOB get </a:t>
            </a:r>
            <a:r>
              <a:rPr lang="nl-BE" sz="2000" b="1" dirty="0">
                <a:solidFill>
                  <a:srgbClr val="FF0000"/>
                </a:solidFill>
              </a:rPr>
              <a:t>subsidies</a:t>
            </a:r>
            <a:r>
              <a:rPr lang="nl-BE" sz="2000" b="1" dirty="0">
                <a:solidFill>
                  <a:schemeClr val="bg1"/>
                </a:solidFill>
              </a:rPr>
              <a:t> as ‘</a:t>
            </a:r>
            <a:r>
              <a:rPr lang="nl-BE" sz="2000" b="1" dirty="0" err="1">
                <a:solidFill>
                  <a:schemeClr val="bg1"/>
                </a:solidFill>
              </a:rPr>
              <a:t>experiments</a:t>
            </a:r>
            <a:r>
              <a:rPr lang="nl-BE" sz="2000" b="1" dirty="0">
                <a:solidFill>
                  <a:schemeClr val="bg1"/>
                </a:solidFill>
              </a:rPr>
              <a:t>’ 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 VOB has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to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develop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a </a:t>
            </a:r>
            <a:r>
              <a:rPr lang="nl-BE" sz="2000" b="1" dirty="0" smtClean="0">
                <a:solidFill>
                  <a:schemeClr val="bg1"/>
                </a:solidFill>
                <a:sym typeface="Wingdings" pitchFamily="2" charset="2"/>
              </a:rPr>
              <a:t>‘</a:t>
            </a:r>
            <a:r>
              <a:rPr lang="nl-BE" sz="2000" b="1" dirty="0" err="1" smtClean="0">
                <a:solidFill>
                  <a:schemeClr val="bg1"/>
                </a:solidFill>
                <a:sym typeface="Wingdings" pitchFamily="2" charset="2"/>
              </a:rPr>
              <a:t>workable</a:t>
            </a:r>
            <a:r>
              <a:rPr lang="nl-BE" sz="2000" b="1" dirty="0" smtClean="0">
                <a:solidFill>
                  <a:schemeClr val="bg1"/>
                </a:solidFill>
                <a:sym typeface="Wingdings" pitchFamily="2" charset="2"/>
              </a:rPr>
              <a:t>’ 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model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1997: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integration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of ‘rent services’ in the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Flemish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000" b="1" dirty="0" err="1">
                <a:solidFill>
                  <a:srgbClr val="FF0000"/>
                </a:solidFill>
                <a:sym typeface="Wingdings" pitchFamily="2" charset="2"/>
              </a:rPr>
              <a:t>housing</a:t>
            </a:r>
            <a:r>
              <a:rPr lang="nl-BE" sz="2000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nl-BE" sz="2000" b="1" dirty="0" err="1">
                <a:solidFill>
                  <a:srgbClr val="FF0000"/>
                </a:solidFill>
                <a:sym typeface="Wingdings" pitchFamily="2" charset="2"/>
              </a:rPr>
              <a:t>law</a:t>
            </a:r>
            <a:r>
              <a:rPr lang="nl-BE" sz="2000" b="1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=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SRAs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become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a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housing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institution</a:t>
            </a:r>
            <a:endParaRPr lang="nl-BE" sz="2000" b="1" dirty="0">
              <a:solidFill>
                <a:schemeClr val="bg1"/>
              </a:solidFill>
              <a:sym typeface="Wingdings" pitchFamily="2" charset="2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Since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then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: different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regulations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aiming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at making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SRA’s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000" b="1" dirty="0" err="1">
                <a:solidFill>
                  <a:srgbClr val="FF0000"/>
                </a:solidFill>
                <a:sym typeface="Wingdings" pitchFamily="2" charset="2"/>
              </a:rPr>
              <a:t>stronger</a:t>
            </a:r>
            <a:r>
              <a:rPr lang="nl-BE" sz="2000" b="1" dirty="0">
                <a:solidFill>
                  <a:srgbClr val="FF0000"/>
                </a:solidFill>
                <a:sym typeface="Wingdings" pitchFamily="2" charset="2"/>
              </a:rPr>
              <a:t>/</a:t>
            </a:r>
            <a:r>
              <a:rPr lang="nl-BE" sz="2000" b="1" dirty="0" err="1">
                <a:solidFill>
                  <a:srgbClr val="FF0000"/>
                </a:solidFill>
                <a:sym typeface="Wingdings" pitchFamily="2" charset="2"/>
              </a:rPr>
              <a:t>bigger</a:t>
            </a:r>
            <a:endParaRPr lang="nl-BE" sz="2000" b="1" dirty="0">
              <a:solidFill>
                <a:srgbClr val="FF0000"/>
              </a:solidFill>
              <a:sym typeface="Wingdings" pitchFamily="2" charset="2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2007: </a:t>
            </a:r>
            <a:r>
              <a:rPr lang="nl-BE" sz="2000" b="1" dirty="0">
                <a:solidFill>
                  <a:srgbClr val="FF0000"/>
                </a:solidFill>
                <a:sym typeface="Wingdings" pitchFamily="2" charset="2"/>
              </a:rPr>
              <a:t>assessment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through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the </a:t>
            </a:r>
            <a:r>
              <a:rPr lang="nl-BE" sz="2000" b="1" dirty="0" err="1">
                <a:solidFill>
                  <a:schemeClr val="bg1"/>
                </a:solidFill>
                <a:sym typeface="Wingdings" pitchFamily="2" charset="2"/>
              </a:rPr>
              <a:t>eyes</a:t>
            </a:r>
            <a:r>
              <a:rPr lang="nl-BE" sz="2000" b="1" dirty="0">
                <a:solidFill>
                  <a:schemeClr val="bg1"/>
                </a:solidFill>
                <a:sym typeface="Wingdings" pitchFamily="2" charset="2"/>
              </a:rPr>
              <a:t> of the landlords</a:t>
            </a:r>
            <a:endParaRPr lang="nl-BE" sz="2000" b="1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49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197611"/>
              </p:ext>
            </p:extLst>
          </p:nvPr>
        </p:nvGraphicFramePr>
        <p:xfrm>
          <a:off x="2062120" y="2546968"/>
          <a:ext cx="8868476" cy="354434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217119"/>
                <a:gridCol w="2217119"/>
                <a:gridCol w="2217119"/>
                <a:gridCol w="2217119"/>
              </a:tblGrid>
              <a:tr h="7423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2003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2006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>
                          <a:solidFill>
                            <a:schemeClr val="bg1"/>
                          </a:solidFill>
                          <a:effectLst/>
                        </a:rPr>
                        <a:t>2009</a:t>
                      </a:r>
                      <a:endParaRPr lang="nl-BE" sz="2000" b="1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339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 err="1">
                          <a:solidFill>
                            <a:schemeClr val="bg1"/>
                          </a:solidFill>
                          <a:effectLst/>
                        </a:rPr>
                        <a:t>subsidized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24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32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44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339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 err="1" smtClean="0">
                          <a:solidFill>
                            <a:schemeClr val="bg1"/>
                          </a:solidFill>
                          <a:effectLst/>
                        </a:rPr>
                        <a:t>Not</a:t>
                      </a:r>
                      <a:r>
                        <a:rPr lang="nl-BE" sz="20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nl-BE" sz="2000" b="1" dirty="0" err="1" smtClean="0">
                          <a:solidFill>
                            <a:schemeClr val="bg1"/>
                          </a:solidFill>
                          <a:effectLst/>
                        </a:rPr>
                        <a:t>subsidized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7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339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 err="1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34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>
                          <a:solidFill>
                            <a:schemeClr val="bg1"/>
                          </a:solidFill>
                          <a:effectLst/>
                        </a:rPr>
                        <a:t>46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BE" sz="2000" b="1" dirty="0" smtClean="0">
                          <a:solidFill>
                            <a:schemeClr val="bg1"/>
                          </a:solidFill>
                          <a:effectLst/>
                        </a:rPr>
                        <a:t>51*</a:t>
                      </a:r>
                      <a:endParaRPr lang="nl-BE" sz="20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hthoek 2"/>
          <p:cNvSpPr/>
          <p:nvPr/>
        </p:nvSpPr>
        <p:spPr>
          <a:xfrm>
            <a:off x="2062121" y="805395"/>
            <a:ext cx="29386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b="1" dirty="0">
                <a:solidFill>
                  <a:schemeClr val="bg1"/>
                </a:solidFill>
              </a:rPr>
              <a:t>State of </a:t>
            </a:r>
            <a:r>
              <a:rPr lang="nl-BE" b="1" dirty="0" err="1">
                <a:solidFill>
                  <a:schemeClr val="bg1"/>
                </a:solidFill>
              </a:rPr>
              <a:t>affairs</a:t>
            </a:r>
            <a:r>
              <a:rPr lang="nl-BE" b="1" dirty="0">
                <a:solidFill>
                  <a:schemeClr val="bg1"/>
                </a:solidFill>
              </a:rPr>
              <a:t> (</a:t>
            </a:r>
            <a:r>
              <a:rPr lang="nl-BE" b="1" dirty="0" err="1">
                <a:solidFill>
                  <a:schemeClr val="bg1"/>
                </a:solidFill>
              </a:rPr>
              <a:t>Flanders</a:t>
            </a:r>
            <a:r>
              <a:rPr lang="nl-BE" b="1" dirty="0">
                <a:solidFill>
                  <a:schemeClr val="bg1"/>
                </a:solidFill>
              </a:rPr>
              <a:t>)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2062121" y="1373580"/>
            <a:ext cx="30281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nl-BE" b="1" dirty="0" err="1">
                <a:solidFill>
                  <a:schemeClr val="bg1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Number</a:t>
            </a:r>
            <a:r>
              <a:rPr lang="nl-BE" b="1" dirty="0">
                <a:solidFill>
                  <a:schemeClr val="bg1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of </a:t>
            </a:r>
            <a:r>
              <a:rPr lang="nl-BE" b="1" dirty="0" err="1">
                <a:solidFill>
                  <a:schemeClr val="bg1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recognised</a:t>
            </a:r>
            <a:r>
              <a:rPr lang="nl-BE" b="1" dirty="0">
                <a:solidFill>
                  <a:schemeClr val="bg1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nl-BE" b="1" dirty="0" err="1">
                <a:solidFill>
                  <a:schemeClr val="bg1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SRAs</a:t>
            </a:r>
            <a:endParaRPr lang="nl-BE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7793502" y="6147582"/>
            <a:ext cx="5092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 smtClean="0"/>
              <a:t>*</a:t>
            </a:r>
            <a:r>
              <a:rPr lang="nl-BE" dirty="0" err="1" smtClean="0"/>
              <a:t>decreases</a:t>
            </a:r>
            <a:r>
              <a:rPr lang="nl-BE" dirty="0" smtClean="0"/>
              <a:t>/</a:t>
            </a:r>
            <a:r>
              <a:rPr lang="nl-BE" dirty="0" err="1" smtClean="0"/>
              <a:t>will</a:t>
            </a:r>
            <a:r>
              <a:rPr lang="nl-BE" dirty="0" smtClean="0"/>
              <a:t> </a:t>
            </a:r>
            <a:r>
              <a:rPr lang="nl-BE" dirty="0" err="1" smtClean="0"/>
              <a:t>decrease</a:t>
            </a:r>
            <a:r>
              <a:rPr lang="nl-BE" dirty="0" smtClean="0"/>
              <a:t>/</a:t>
            </a:r>
            <a:r>
              <a:rPr lang="nl-BE" dirty="0" err="1" smtClean="0"/>
              <a:t>mergers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31724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1885589" y="742152"/>
            <a:ext cx="19543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sz="2000" b="1" dirty="0">
                <a:solidFill>
                  <a:schemeClr val="bg1"/>
                </a:solidFill>
              </a:rPr>
              <a:t>State of </a:t>
            </a:r>
            <a:r>
              <a:rPr lang="nl-BE" sz="2000" b="1" dirty="0" err="1">
                <a:solidFill>
                  <a:schemeClr val="bg1"/>
                </a:solidFill>
              </a:rPr>
              <a:t>affairs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1286783" y="5557064"/>
            <a:ext cx="100658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nl-BE" b="1" dirty="0" err="1">
                <a:latin typeface="Corbel" pitchFamily="34" charset="0"/>
                <a:ea typeface="Calibri" pitchFamily="34" charset="0"/>
                <a:cs typeface="Times New Roman" pitchFamily="18" charset="0"/>
              </a:rPr>
              <a:t>Number</a:t>
            </a:r>
            <a:r>
              <a:rPr lang="nl-BE" b="1" dirty="0">
                <a:latin typeface="Corbel" pitchFamily="34" charset="0"/>
                <a:ea typeface="Calibri" pitchFamily="34" charset="0"/>
                <a:cs typeface="Times New Roman" pitchFamily="18" charset="0"/>
              </a:rPr>
              <a:t> of </a:t>
            </a:r>
            <a:r>
              <a:rPr lang="nl-BE" b="1" dirty="0" err="1">
                <a:latin typeface="Corbel" pitchFamily="34" charset="0"/>
                <a:ea typeface="Calibri" pitchFamily="34" charset="0"/>
                <a:cs typeface="Times New Roman" pitchFamily="18" charset="0"/>
              </a:rPr>
              <a:t>dwellings</a:t>
            </a:r>
            <a:endParaRPr lang="nl-BE" b="1" dirty="0">
              <a:latin typeface="Arial" pitchFamily="34" charset="0"/>
              <a:cs typeface="Arial" pitchFamily="34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latin typeface="Corbel" pitchFamily="34" charset="0"/>
                <a:ea typeface="Calibri" pitchFamily="34" charset="0"/>
                <a:cs typeface="Times New Roman" pitchFamily="18" charset="0"/>
              </a:rPr>
              <a:t>Average number of dwellings per SRA rose from 54.8 in 1999, over 77 in 2006 to 96.3 in 2009 – largest: +500 dwellings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326" y="112867"/>
            <a:ext cx="5819683" cy="547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91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6900" y="454808"/>
            <a:ext cx="7772400" cy="1343741"/>
          </a:xfrm>
        </p:spPr>
        <p:txBody>
          <a:bodyPr/>
          <a:lstStyle/>
          <a:p>
            <a:pPr algn="l"/>
            <a:r>
              <a:rPr lang="nl-BE" dirty="0">
                <a:solidFill>
                  <a:schemeClr val="bg1"/>
                </a:solidFill>
              </a:rPr>
              <a:t>State of </a:t>
            </a:r>
            <a:r>
              <a:rPr lang="nl-BE" dirty="0" err="1" smtClean="0">
                <a:solidFill>
                  <a:schemeClr val="bg1"/>
                </a:solidFill>
              </a:rPr>
              <a:t>affairs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278966"/>
            <a:ext cx="8467578" cy="3784209"/>
          </a:xfrm>
        </p:spPr>
        <p:txBody>
          <a:bodyPr>
            <a:normAutofit fontScale="62500" lnSpcReduction="20000"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bg1"/>
                </a:solidFill>
              </a:rPr>
              <a:t>Work/income </a:t>
            </a:r>
            <a:r>
              <a:rPr lang="en-US" sz="3600" b="1" dirty="0">
                <a:solidFill>
                  <a:schemeClr val="bg1"/>
                </a:solidFill>
              </a:rPr>
              <a:t>situation</a:t>
            </a:r>
            <a:r>
              <a:rPr lang="en-US" sz="3600" dirty="0">
                <a:solidFill>
                  <a:schemeClr val="bg1"/>
                </a:solidFill>
              </a:rPr>
              <a:t> new tenants, 2009, %</a:t>
            </a:r>
            <a:endParaRPr lang="nl-BE" sz="3600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unemployed			</a:t>
            </a:r>
            <a:r>
              <a:rPr lang="en-US" sz="3600" dirty="0" smtClean="0">
                <a:solidFill>
                  <a:schemeClr val="bg1"/>
                </a:solidFill>
              </a:rPr>
              <a:t>					</a:t>
            </a:r>
            <a:r>
              <a:rPr lang="en-US" sz="3600" dirty="0" smtClean="0">
                <a:solidFill>
                  <a:srgbClr val="FF0000"/>
                </a:solidFill>
              </a:rPr>
              <a:t>17.6</a:t>
            </a:r>
            <a:endParaRPr lang="nl-BE" sz="3600" dirty="0">
              <a:solidFill>
                <a:srgbClr val="FF0000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subsistence </a:t>
            </a:r>
            <a:r>
              <a:rPr lang="en-US" sz="3600" dirty="0" smtClean="0">
                <a:solidFill>
                  <a:schemeClr val="bg1"/>
                </a:solidFill>
              </a:rPr>
              <a:t>income		</a:t>
            </a:r>
            <a:r>
              <a:rPr lang="en-US" sz="3600" dirty="0">
                <a:solidFill>
                  <a:schemeClr val="bg1"/>
                </a:solidFill>
              </a:rPr>
              <a:t>	</a:t>
            </a:r>
            <a:r>
              <a:rPr lang="en-US" sz="3600" dirty="0" smtClean="0">
                <a:solidFill>
                  <a:schemeClr val="bg1"/>
                </a:solidFill>
              </a:rPr>
              <a:t>		</a:t>
            </a:r>
            <a:r>
              <a:rPr lang="en-US" sz="3600" b="1" dirty="0" smtClean="0">
                <a:solidFill>
                  <a:srgbClr val="FF0000"/>
                </a:solidFill>
              </a:rPr>
              <a:t>34.3</a:t>
            </a:r>
            <a:endParaRPr lang="nl-BE" sz="3600" b="1" dirty="0">
              <a:solidFill>
                <a:srgbClr val="FF0000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part-time job		</a:t>
            </a:r>
            <a:r>
              <a:rPr lang="en-US" sz="3600" dirty="0" smtClean="0">
                <a:solidFill>
                  <a:schemeClr val="bg1"/>
                </a:solidFill>
              </a:rPr>
              <a:t>				</a:t>
            </a:r>
            <a:r>
              <a:rPr lang="en-US" sz="3600" dirty="0">
                <a:solidFill>
                  <a:schemeClr val="bg1"/>
                </a:solidFill>
              </a:rPr>
              <a:t>	   0.7</a:t>
            </a:r>
            <a:endParaRPr lang="nl-BE" sz="3600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disability/illness	</a:t>
            </a:r>
            <a:r>
              <a:rPr lang="en-US" sz="3600" dirty="0">
                <a:solidFill>
                  <a:schemeClr val="bg1"/>
                </a:solidFill>
              </a:rPr>
              <a:t>	</a:t>
            </a:r>
            <a:r>
              <a:rPr lang="en-US" sz="3600" dirty="0" smtClean="0">
                <a:solidFill>
                  <a:schemeClr val="bg1"/>
                </a:solidFill>
              </a:rPr>
              <a:t>				</a:t>
            </a:r>
            <a:r>
              <a:rPr lang="en-US" sz="3600" dirty="0">
                <a:solidFill>
                  <a:schemeClr val="bg1"/>
                </a:solidFill>
              </a:rPr>
              <a:t>	10</a:t>
            </a:r>
            <a:endParaRPr lang="nl-BE" sz="3600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in </a:t>
            </a:r>
            <a:r>
              <a:rPr lang="en-US" sz="3600" dirty="0">
                <a:solidFill>
                  <a:schemeClr val="bg1"/>
                </a:solidFill>
              </a:rPr>
              <a:t>work				</a:t>
            </a:r>
            <a:r>
              <a:rPr lang="en-US" sz="3600" dirty="0" smtClean="0">
                <a:solidFill>
                  <a:schemeClr val="bg1"/>
                </a:solidFill>
              </a:rPr>
              <a:t>					</a:t>
            </a:r>
            <a:r>
              <a:rPr lang="en-US" sz="3600" dirty="0" smtClean="0">
                <a:solidFill>
                  <a:srgbClr val="FF0000"/>
                </a:solidFill>
              </a:rPr>
              <a:t>19.4</a:t>
            </a:r>
            <a:endParaRPr lang="nl-BE" sz="3600" dirty="0">
              <a:solidFill>
                <a:srgbClr val="FF0000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pension			</a:t>
            </a:r>
            <a:r>
              <a:rPr lang="en-US" sz="3600" dirty="0" smtClean="0">
                <a:solidFill>
                  <a:schemeClr val="bg1"/>
                </a:solidFill>
              </a:rPr>
              <a:t>						  3.2</a:t>
            </a:r>
            <a:endParaRPr lang="nl-BE" sz="3600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other				</a:t>
            </a:r>
            <a:r>
              <a:rPr lang="en-US" sz="3600" dirty="0" smtClean="0">
                <a:solidFill>
                  <a:schemeClr val="bg1"/>
                </a:solidFill>
              </a:rPr>
              <a:t>					</a:t>
            </a:r>
            <a:r>
              <a:rPr lang="en-US" sz="3600" dirty="0">
                <a:solidFill>
                  <a:schemeClr val="bg1"/>
                </a:solidFill>
              </a:rPr>
              <a:t>	  5</a:t>
            </a:r>
            <a:endParaRPr lang="nl-BE" sz="3600" dirty="0">
              <a:solidFill>
                <a:schemeClr val="bg1"/>
              </a:solidFill>
            </a:endParaRP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</a:rPr>
              <a:t>no info			</a:t>
            </a:r>
            <a:r>
              <a:rPr lang="en-US" sz="3600" dirty="0" smtClean="0">
                <a:solidFill>
                  <a:schemeClr val="bg1"/>
                </a:solidFill>
              </a:rPr>
              <a:t>					</a:t>
            </a:r>
            <a:r>
              <a:rPr lang="en-US" sz="3600" dirty="0">
                <a:solidFill>
                  <a:schemeClr val="bg1"/>
                </a:solidFill>
              </a:rPr>
              <a:t>	 </a:t>
            </a:r>
            <a:r>
              <a:rPr lang="en-US" sz="3600" dirty="0" smtClean="0">
                <a:solidFill>
                  <a:schemeClr val="bg1"/>
                </a:solidFill>
              </a:rPr>
              <a:t>9.3</a:t>
            </a:r>
            <a:endParaRPr lang="nl-BE" sz="3600" dirty="0">
              <a:solidFill>
                <a:schemeClr val="bg1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86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464658"/>
            <a:ext cx="7772400" cy="1408016"/>
          </a:xfrm>
        </p:spPr>
        <p:txBody>
          <a:bodyPr>
            <a:normAutofit fontScale="90000"/>
          </a:bodyPr>
          <a:lstStyle/>
          <a:p>
            <a:pPr algn="l"/>
            <a:r>
              <a:rPr lang="nl-BE" dirty="0" smtClean="0">
                <a:solidFill>
                  <a:schemeClr val="bg1"/>
                </a:solidFill>
              </a:rPr>
              <a:t>State </a:t>
            </a:r>
            <a:r>
              <a:rPr lang="nl-BE" dirty="0">
                <a:solidFill>
                  <a:schemeClr val="bg1"/>
                </a:solidFill>
              </a:rPr>
              <a:t>of </a:t>
            </a:r>
            <a:r>
              <a:rPr lang="nl-BE" dirty="0" err="1">
                <a:solidFill>
                  <a:schemeClr val="bg1"/>
                </a:solidFill>
              </a:rPr>
              <a:t>affairs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967937"/>
            <a:ext cx="8875542" cy="2670864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3</a:t>
            </a:r>
            <a:r>
              <a:rPr lang="en-US" sz="2000" b="1" dirty="0" smtClean="0">
                <a:solidFill>
                  <a:schemeClr val="bg1"/>
                </a:solidFill>
              </a:rPr>
              <a:t>3</a:t>
            </a:r>
            <a:r>
              <a:rPr lang="en-US" sz="2000" b="1" dirty="0">
                <a:solidFill>
                  <a:schemeClr val="bg1"/>
                </a:solidFill>
              </a:rPr>
              <a:t>% were homeless</a:t>
            </a:r>
            <a:r>
              <a:rPr lang="en-US" sz="2000" dirty="0">
                <a:solidFill>
                  <a:schemeClr val="bg1"/>
                </a:solidFill>
              </a:rPr>
              <a:t> at the moment of </a:t>
            </a:r>
            <a:r>
              <a:rPr lang="en-US" sz="2000" dirty="0" smtClean="0">
                <a:solidFill>
                  <a:schemeClr val="bg1"/>
                </a:solidFill>
              </a:rPr>
              <a:t>allocation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lvl="1" algn="l"/>
            <a:r>
              <a:rPr lang="en-US" sz="2000" dirty="0">
                <a:solidFill>
                  <a:schemeClr val="bg1"/>
                </a:solidFill>
              </a:rPr>
              <a:t>Homeless= living in a caravan, uninhabitable dwelling, living on the street, living in a service for homeless persons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13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0988" y="728942"/>
            <a:ext cx="7772400" cy="1279005"/>
          </a:xfrm>
        </p:spPr>
        <p:txBody>
          <a:bodyPr>
            <a:normAutofit fontScale="90000"/>
          </a:bodyPr>
          <a:lstStyle/>
          <a:p>
            <a:pPr algn="l"/>
            <a:r>
              <a:rPr lang="nl-BE" dirty="0" err="1" smtClean="0">
                <a:solidFill>
                  <a:schemeClr val="bg1"/>
                </a:solidFill>
              </a:rPr>
              <a:t>Allocation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1313" y="1722613"/>
            <a:ext cx="9353843" cy="5135387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endParaRPr lang="en-US" b="1" cap="none" dirty="0" smtClean="0">
              <a:solidFill>
                <a:schemeClr val="bg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cap="none" dirty="0" smtClean="0">
                <a:solidFill>
                  <a:schemeClr val="bg1"/>
                </a:solidFill>
              </a:rPr>
              <a:t>Flemish </a:t>
            </a:r>
            <a:r>
              <a:rPr lang="en-US" b="1" cap="none" dirty="0">
                <a:solidFill>
                  <a:schemeClr val="bg1"/>
                </a:solidFill>
              </a:rPr>
              <a:t>regulation for </a:t>
            </a:r>
            <a:r>
              <a:rPr lang="en-US" b="1" cap="none" dirty="0">
                <a:solidFill>
                  <a:srgbClr val="FF0000"/>
                </a:solidFill>
              </a:rPr>
              <a:t>all social rental dwellings</a:t>
            </a:r>
            <a:r>
              <a:rPr lang="en-US" b="1" cap="none" dirty="0">
                <a:solidFill>
                  <a:schemeClr val="bg1"/>
                </a:solidFill>
              </a:rPr>
              <a:t>, but </a:t>
            </a:r>
            <a:r>
              <a:rPr lang="en-US" b="1" cap="none" dirty="0">
                <a:solidFill>
                  <a:srgbClr val="FF0000"/>
                </a:solidFill>
              </a:rPr>
              <a:t>differentiated</a:t>
            </a:r>
            <a:r>
              <a:rPr lang="en-US" b="1" cap="none" dirty="0">
                <a:solidFill>
                  <a:schemeClr val="bg1"/>
                </a:solidFill>
              </a:rPr>
              <a:t>, so SRAs can and do use a point system in order to fit with </a:t>
            </a:r>
            <a:r>
              <a:rPr lang="en-US" b="1" cap="none" dirty="0">
                <a:solidFill>
                  <a:srgbClr val="FF0000"/>
                </a:solidFill>
              </a:rPr>
              <a:t>housing need </a:t>
            </a:r>
            <a:r>
              <a:rPr lang="en-US" b="1" cap="none" dirty="0">
                <a:solidFill>
                  <a:schemeClr val="bg1"/>
                </a:solidFill>
              </a:rPr>
              <a:t>(e.g. living on the street=higher score than someone living in an </a:t>
            </a:r>
            <a:r>
              <a:rPr lang="en-US" b="1" cap="none" dirty="0" smtClean="0">
                <a:solidFill>
                  <a:schemeClr val="bg1"/>
                </a:solidFill>
              </a:rPr>
              <a:t>institution</a:t>
            </a:r>
            <a:r>
              <a:rPr lang="en-US" b="1" cap="none" dirty="0">
                <a:solidFill>
                  <a:schemeClr val="bg1"/>
                </a:solidFill>
              </a:rPr>
              <a:t>)</a:t>
            </a:r>
            <a:endParaRPr lang="nl-BE" b="1" dirty="0">
              <a:solidFill>
                <a:schemeClr val="bg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cap="none" dirty="0">
                <a:solidFill>
                  <a:schemeClr val="bg1"/>
                </a:solidFill>
              </a:rPr>
              <a:t>local </a:t>
            </a:r>
            <a:r>
              <a:rPr lang="en-US" b="1" cap="none" dirty="0" smtClean="0">
                <a:solidFill>
                  <a:schemeClr val="bg1"/>
                </a:solidFill>
              </a:rPr>
              <a:t>authorities </a:t>
            </a:r>
            <a:r>
              <a:rPr lang="en-US" b="1" cap="none" dirty="0">
                <a:solidFill>
                  <a:srgbClr val="FF0000"/>
                </a:solidFill>
              </a:rPr>
              <a:t>can</a:t>
            </a:r>
            <a:r>
              <a:rPr lang="en-US" b="1" cap="none" dirty="0">
                <a:solidFill>
                  <a:schemeClr val="bg1"/>
                </a:solidFill>
              </a:rPr>
              <a:t> develop a local allocation system that refines the Flemish one, but they hardly do </a:t>
            </a:r>
            <a:r>
              <a:rPr lang="en-US" b="1" cap="none" dirty="0" smtClean="0">
                <a:solidFill>
                  <a:schemeClr val="bg1"/>
                </a:solidFill>
              </a:rPr>
              <a:t>(certainly not in favor of vulnerable; avoid </a:t>
            </a:r>
            <a:r>
              <a:rPr lang="en-US" b="1" cap="none" dirty="0">
                <a:solidFill>
                  <a:schemeClr val="bg1"/>
                </a:solidFill>
              </a:rPr>
              <a:t>the </a:t>
            </a:r>
            <a:r>
              <a:rPr lang="en-US" b="1" cap="none" dirty="0" smtClean="0">
                <a:solidFill>
                  <a:schemeClr val="bg1"/>
                </a:solidFill>
              </a:rPr>
              <a:t>risk; and if: prefer elderly)</a:t>
            </a:r>
            <a:endParaRPr lang="nl-BE" b="1" dirty="0">
              <a:solidFill>
                <a:schemeClr val="bg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cap="none" dirty="0">
                <a:solidFill>
                  <a:schemeClr val="bg1"/>
                </a:solidFill>
              </a:rPr>
              <a:t>there was the possibility to work besides this regulation in order to house very difficult </a:t>
            </a:r>
            <a:r>
              <a:rPr lang="en-US" b="1" cap="none" dirty="0" smtClean="0">
                <a:solidFill>
                  <a:schemeClr val="bg1"/>
                </a:solidFill>
              </a:rPr>
              <a:t>‘to house’ </a:t>
            </a:r>
            <a:r>
              <a:rPr lang="en-US" b="1" cap="none" dirty="0">
                <a:solidFill>
                  <a:schemeClr val="bg1"/>
                </a:solidFill>
              </a:rPr>
              <a:t>persons in a co-operation with welfare </a:t>
            </a:r>
            <a:r>
              <a:rPr lang="en-US" b="1" cap="none" dirty="0" smtClean="0">
                <a:solidFill>
                  <a:schemeClr val="bg1"/>
                </a:solidFill>
              </a:rPr>
              <a:t>work</a:t>
            </a:r>
          </a:p>
          <a:p>
            <a:pPr algn="just">
              <a:lnSpc>
                <a:spcPct val="150000"/>
              </a:lnSpc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>
                <a:solidFill>
                  <a:schemeClr val="bg1"/>
                </a:solidFill>
              </a:rPr>
              <a:t>Content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BE" b="1" dirty="0" smtClean="0"/>
              <a:t>The Be </a:t>
            </a:r>
            <a:r>
              <a:rPr lang="nl-BE" b="1" dirty="0" err="1" smtClean="0"/>
              <a:t>housing</a:t>
            </a:r>
            <a:r>
              <a:rPr lang="nl-BE" b="1" dirty="0" smtClean="0"/>
              <a:t> market (</a:t>
            </a:r>
            <a:r>
              <a:rPr lang="nl-BE" b="1" dirty="0" err="1" smtClean="0"/>
              <a:t>structure</a:t>
            </a:r>
            <a:r>
              <a:rPr lang="nl-BE" b="1" dirty="0" smtClean="0"/>
              <a:t>, data)</a:t>
            </a:r>
          </a:p>
          <a:p>
            <a:r>
              <a:rPr lang="nl-BE" b="1" dirty="0" err="1" smtClean="0"/>
              <a:t>SRAs</a:t>
            </a:r>
            <a:endParaRPr lang="nl-BE" b="1" dirty="0"/>
          </a:p>
          <a:p>
            <a:pPr lvl="1"/>
            <a:r>
              <a:rPr lang="nl-BE" sz="1800" b="1" dirty="0" err="1" smtClean="0"/>
              <a:t>What</a:t>
            </a:r>
            <a:endParaRPr lang="nl-BE" sz="1800" b="1" dirty="0" smtClean="0"/>
          </a:p>
          <a:p>
            <a:pPr lvl="1"/>
            <a:r>
              <a:rPr lang="nl-BE" sz="1800" b="1" dirty="0" err="1" smtClean="0"/>
              <a:t>Roots</a:t>
            </a:r>
            <a:endParaRPr lang="nl-BE" sz="1800" b="1" dirty="0" smtClean="0"/>
          </a:p>
          <a:p>
            <a:pPr lvl="1"/>
            <a:r>
              <a:rPr lang="nl-BE" sz="1800" b="1" dirty="0" smtClean="0"/>
              <a:t>State of </a:t>
            </a:r>
            <a:r>
              <a:rPr lang="nl-BE" sz="1800" b="1" dirty="0" err="1" smtClean="0"/>
              <a:t>th</a:t>
            </a:r>
            <a:r>
              <a:rPr lang="nl-BE" sz="1800" b="1" dirty="0" smtClean="0"/>
              <a:t> art</a:t>
            </a:r>
          </a:p>
          <a:p>
            <a:pPr lvl="1"/>
            <a:r>
              <a:rPr lang="nl-BE" sz="1800" b="1" dirty="0" err="1" smtClean="0"/>
              <a:t>Social</a:t>
            </a:r>
            <a:r>
              <a:rPr lang="nl-BE" sz="1800" b="1" dirty="0" smtClean="0"/>
              <a:t> support</a:t>
            </a:r>
          </a:p>
          <a:p>
            <a:pPr lvl="1"/>
            <a:r>
              <a:rPr lang="nl-BE" sz="1800" b="1" dirty="0" err="1"/>
              <a:t>P</a:t>
            </a:r>
            <a:r>
              <a:rPr lang="nl-BE" sz="1800" b="1" dirty="0" err="1" smtClean="0"/>
              <a:t>itfalls</a:t>
            </a:r>
            <a:endParaRPr lang="nl-BE" sz="1800" b="1" dirty="0"/>
          </a:p>
        </p:txBody>
      </p:sp>
    </p:spTree>
    <p:extLst>
      <p:ext uri="{BB962C8B-B14F-4D97-AF65-F5344CB8AC3E}">
        <p14:creationId xmlns:p14="http://schemas.microsoft.com/office/powerpoint/2010/main" val="4564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5229" y="649489"/>
            <a:ext cx="7772400" cy="1155784"/>
          </a:xfrm>
        </p:spPr>
        <p:txBody>
          <a:bodyPr>
            <a:normAutofit fontScale="90000"/>
          </a:bodyPr>
          <a:lstStyle/>
          <a:p>
            <a:pPr algn="l"/>
            <a:r>
              <a:rPr lang="nl-BE" dirty="0" err="1" smtClean="0">
                <a:solidFill>
                  <a:schemeClr val="bg1"/>
                </a:solidFill>
              </a:rPr>
              <a:t>Social</a:t>
            </a:r>
            <a:r>
              <a:rPr lang="nl-BE" dirty="0" smtClean="0">
                <a:solidFill>
                  <a:schemeClr val="bg1"/>
                </a:solidFill>
              </a:rPr>
              <a:t> basis ‘</a:t>
            </a:r>
            <a:r>
              <a:rPr lang="nl-BE" dirty="0" err="1" smtClean="0">
                <a:solidFill>
                  <a:schemeClr val="bg1"/>
                </a:solidFill>
              </a:rPr>
              <a:t>seems</a:t>
            </a:r>
            <a:r>
              <a:rPr lang="nl-BE" dirty="0" smtClean="0">
                <a:solidFill>
                  <a:schemeClr val="bg1"/>
                </a:solidFill>
              </a:rPr>
              <a:t>’ </a:t>
            </a:r>
            <a:r>
              <a:rPr lang="nl-BE" dirty="0" err="1" smtClean="0">
                <a:solidFill>
                  <a:schemeClr val="bg1"/>
                </a:solidFill>
              </a:rPr>
              <a:t>solid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011334"/>
            <a:ext cx="9432701" cy="4041735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400" b="1" cap="none" dirty="0">
                <a:solidFill>
                  <a:schemeClr val="bg1"/>
                </a:solidFill>
              </a:rPr>
              <a:t>political support in policy notes of political parties &amp; policy notes of ministers and </a:t>
            </a:r>
            <a:r>
              <a:rPr lang="en-US" sz="2400" b="1" cap="none" dirty="0" smtClean="0">
                <a:solidFill>
                  <a:schemeClr val="bg1"/>
                </a:solidFill>
              </a:rPr>
              <a:t>aldermen</a:t>
            </a:r>
          </a:p>
          <a:p>
            <a:pPr algn="just"/>
            <a:endParaRPr lang="nl-BE" sz="2400" b="1" cap="none" dirty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b="1" cap="none" dirty="0">
                <a:solidFill>
                  <a:schemeClr val="bg1"/>
                </a:solidFill>
              </a:rPr>
              <a:t>support from the representatives of </a:t>
            </a:r>
            <a:r>
              <a:rPr lang="en-US" sz="2400" b="1" cap="none" dirty="0" smtClean="0">
                <a:solidFill>
                  <a:schemeClr val="bg1"/>
                </a:solidFill>
              </a:rPr>
              <a:t>landlords</a:t>
            </a:r>
          </a:p>
          <a:p>
            <a:pPr algn="just"/>
            <a:endParaRPr lang="nl-BE" sz="2400" b="1" cap="none" dirty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b="1" cap="none" dirty="0">
                <a:solidFill>
                  <a:schemeClr val="bg1"/>
                </a:solidFill>
              </a:rPr>
              <a:t>high satisfaction on landlords working with </a:t>
            </a:r>
            <a:r>
              <a:rPr lang="en-US" sz="2400" b="1" cap="none" dirty="0" smtClean="0">
                <a:solidFill>
                  <a:schemeClr val="bg1"/>
                </a:solidFill>
              </a:rPr>
              <a:t>SRAs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sz="2400" b="1" cap="none" dirty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b="1" cap="none" dirty="0">
                <a:solidFill>
                  <a:srgbClr val="FF0000"/>
                </a:solidFill>
              </a:rPr>
              <a:t>But</a:t>
            </a:r>
            <a:r>
              <a:rPr lang="en-US" sz="2400" b="1" cap="none" dirty="0">
                <a:solidFill>
                  <a:schemeClr val="bg1"/>
                </a:solidFill>
              </a:rPr>
              <a:t>: difficult to enter the ‘crowded’ housing field </a:t>
            </a:r>
            <a:r>
              <a:rPr lang="en-US" sz="2400" b="1" cap="none" dirty="0" smtClean="0">
                <a:solidFill>
                  <a:schemeClr val="bg1"/>
                </a:solidFill>
              </a:rPr>
              <a:t>that is confronted with huge waiting lists</a:t>
            </a:r>
            <a:endParaRPr lang="nl-BE" sz="2400" b="1" cap="none" dirty="0">
              <a:solidFill>
                <a:schemeClr val="bg1"/>
              </a:solidFill>
            </a:endParaRPr>
          </a:p>
          <a:p>
            <a:pPr marL="457200" indent="-457200" algn="just">
              <a:buFont typeface="Arial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59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84101" y="973669"/>
            <a:ext cx="8396512" cy="706964"/>
          </a:xfrm>
        </p:spPr>
        <p:txBody>
          <a:bodyPr/>
          <a:lstStyle/>
          <a:p>
            <a:r>
              <a:rPr lang="nl-BE" dirty="0" err="1" smtClean="0">
                <a:solidFill>
                  <a:schemeClr val="bg1"/>
                </a:solidFill>
              </a:rPr>
              <a:t>Pitfalls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84101" y="2603500"/>
            <a:ext cx="8396512" cy="3887452"/>
          </a:xfrm>
        </p:spPr>
        <p:txBody>
          <a:bodyPr>
            <a:normAutofit fontScale="92500" lnSpcReduction="20000"/>
          </a:bodyPr>
          <a:lstStyle/>
          <a:p>
            <a:r>
              <a:rPr lang="nl-BE" sz="2400" b="1" dirty="0" smtClean="0">
                <a:solidFill>
                  <a:schemeClr val="tx1"/>
                </a:solidFill>
              </a:rPr>
              <a:t>Context of </a:t>
            </a:r>
            <a:r>
              <a:rPr lang="nl-BE" sz="2400" b="1" dirty="0" err="1" smtClean="0">
                <a:solidFill>
                  <a:schemeClr val="tx1"/>
                </a:solidFill>
              </a:rPr>
              <a:t>scarcity</a:t>
            </a:r>
            <a:r>
              <a:rPr lang="nl-BE" sz="2400" b="1" dirty="0" smtClean="0">
                <a:solidFill>
                  <a:schemeClr val="tx1"/>
                </a:solidFill>
              </a:rPr>
              <a:t> 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nl-BE" sz="2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caseload is </a:t>
            </a:r>
            <a:r>
              <a:rPr lang="nl-BE" sz="2400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huge</a:t>
            </a:r>
            <a:r>
              <a:rPr lang="nl-BE" sz="24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pressure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on the 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staff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(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proportionally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the 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waing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list are 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much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longer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than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for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social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renting</a:t>
            </a:r>
            <a:r>
              <a:rPr lang="nl-BE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endParaRPr lang="nl-BE" sz="2400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nl-BE" sz="24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Debates</a:t>
            </a:r>
            <a:endParaRPr lang="nl-BE" sz="2400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/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SRA-non-profit-private-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style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vs. SRA 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embedded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in 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local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social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service</a:t>
            </a:r>
            <a:endParaRPr lang="nl-BE" sz="2400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/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SRA as 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housing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providers vs. SRA as welfare 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institution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</a:p>
          <a:p>
            <a:pPr lvl="2"/>
            <a:r>
              <a:rPr lang="nl-BE" sz="2000" b="1" dirty="0" err="1">
                <a:solidFill>
                  <a:schemeClr val="tx1"/>
                </a:solidFill>
                <a:sym typeface="Wingdings" panose="05000000000000000000" pitchFamily="2" charset="2"/>
              </a:rPr>
              <a:t>i</a:t>
            </a:r>
            <a:r>
              <a:rPr lang="nl-BE" sz="20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f</a:t>
            </a:r>
            <a:r>
              <a:rPr lang="nl-BE" sz="2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sz="20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acting</a:t>
            </a:r>
            <a:r>
              <a:rPr lang="nl-BE" sz="2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as w.i.  risk of </a:t>
            </a:r>
            <a:r>
              <a:rPr lang="nl-BE" sz="20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arrears</a:t>
            </a:r>
            <a:endParaRPr lang="nl-BE" sz="2000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2"/>
            <a:r>
              <a:rPr lang="nl-BE" sz="2000" b="1" dirty="0">
                <a:solidFill>
                  <a:schemeClr val="tx1"/>
                </a:solidFill>
                <a:sym typeface="Wingdings" panose="05000000000000000000" pitchFamily="2" charset="2"/>
              </a:rPr>
              <a:t>k</a:t>
            </a:r>
            <a:r>
              <a:rPr lang="nl-BE" sz="2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eep up </a:t>
            </a:r>
            <a:r>
              <a:rPr lang="nl-BE" sz="20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housing</a:t>
            </a:r>
            <a:r>
              <a:rPr lang="nl-BE" sz="2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sz="20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quality</a:t>
            </a:r>
            <a:r>
              <a:rPr lang="nl-BE" sz="2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is risk</a:t>
            </a:r>
            <a:endParaRPr lang="nl-BE" sz="2400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/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Scale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: 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too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small? (managing 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staff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; 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dealing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sz="2200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with</a:t>
            </a:r>
            <a:r>
              <a:rPr lang="nl-BE" sz="22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subsidies)</a:t>
            </a:r>
            <a:endParaRPr lang="nl-BE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446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85505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BE" sz="3600" dirty="0" err="1">
                <a:solidFill>
                  <a:schemeClr val="bg1"/>
                </a:solidFill>
              </a:rPr>
              <a:t>Further</a:t>
            </a:r>
            <a:r>
              <a:rPr lang="nl-BE" sz="3600" dirty="0">
                <a:solidFill>
                  <a:schemeClr val="bg1"/>
                </a:solidFill>
              </a:rPr>
              <a:t> reading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590485"/>
            <a:ext cx="8229600" cy="3535679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De Decker, P. (2002): On the rise of social rental agencies in Belgium, in: </a:t>
            </a:r>
            <a:r>
              <a:rPr lang="en-US" sz="2400" b="1" dirty="0">
                <a:solidFill>
                  <a:schemeClr val="tx1"/>
                </a:solidFill>
              </a:rPr>
              <a:t>Urban Studies</a:t>
            </a:r>
            <a:r>
              <a:rPr lang="en-US" sz="2400" dirty="0">
                <a:solidFill>
                  <a:schemeClr val="tx1"/>
                </a:solidFill>
              </a:rPr>
              <a:t>, vol. 39, nr. 2, p. 297-326. </a:t>
            </a:r>
            <a:endParaRPr lang="en-GB" sz="2400" dirty="0">
              <a:solidFill>
                <a:schemeClr val="tx1"/>
              </a:solidFill>
            </a:endParaRPr>
          </a:p>
          <a:p>
            <a:r>
              <a:rPr lang="fr-FR" sz="2400" dirty="0">
                <a:solidFill>
                  <a:schemeClr val="tx1"/>
                </a:solidFill>
              </a:rPr>
              <a:t>De Decker, P. (2009): Social </a:t>
            </a:r>
            <a:r>
              <a:rPr lang="fr-FR" sz="2400" dirty="0" err="1">
                <a:solidFill>
                  <a:schemeClr val="tx1"/>
                </a:solidFill>
              </a:rPr>
              <a:t>rental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dirty="0" err="1">
                <a:solidFill>
                  <a:schemeClr val="tx1"/>
                </a:solidFill>
              </a:rPr>
              <a:t>agencies</a:t>
            </a:r>
            <a:r>
              <a:rPr lang="fr-FR" sz="2400" dirty="0">
                <a:solidFill>
                  <a:schemeClr val="tx1"/>
                </a:solidFill>
              </a:rPr>
              <a:t> : </a:t>
            </a:r>
            <a:r>
              <a:rPr lang="fr-FR" sz="2400" dirty="0" err="1">
                <a:solidFill>
                  <a:schemeClr val="tx1"/>
                </a:solidFill>
              </a:rPr>
              <a:t>still</a:t>
            </a:r>
            <a:r>
              <a:rPr lang="fr-FR" sz="2400" dirty="0">
                <a:solidFill>
                  <a:schemeClr val="tx1"/>
                </a:solidFill>
              </a:rPr>
              <a:t> a </a:t>
            </a:r>
            <a:r>
              <a:rPr lang="fr-FR" sz="2400" dirty="0" err="1">
                <a:solidFill>
                  <a:schemeClr val="tx1"/>
                </a:solidFill>
              </a:rPr>
              <a:t>splendid</a:t>
            </a:r>
            <a:r>
              <a:rPr lang="fr-FR" sz="2400" dirty="0">
                <a:solidFill>
                  <a:schemeClr val="tx1"/>
                </a:solidFill>
              </a:rPr>
              <a:t> </a:t>
            </a:r>
            <a:r>
              <a:rPr lang="fr-FR" sz="2400" dirty="0" err="1">
                <a:solidFill>
                  <a:schemeClr val="tx1"/>
                </a:solidFill>
              </a:rPr>
              <a:t>idea</a:t>
            </a:r>
            <a:r>
              <a:rPr lang="fr-FR" sz="2400" dirty="0">
                <a:solidFill>
                  <a:schemeClr val="tx1"/>
                </a:solidFill>
              </a:rPr>
              <a:t>?, in: </a:t>
            </a:r>
            <a:r>
              <a:rPr lang="fr-FR" sz="2400" b="1" dirty="0" err="1">
                <a:solidFill>
                  <a:schemeClr val="tx1"/>
                </a:solidFill>
              </a:rPr>
              <a:t>European</a:t>
            </a:r>
            <a:r>
              <a:rPr lang="fr-FR" sz="2400" b="1" dirty="0">
                <a:solidFill>
                  <a:schemeClr val="tx1"/>
                </a:solidFill>
              </a:rPr>
              <a:t> Journal of </a:t>
            </a:r>
            <a:r>
              <a:rPr lang="fr-FR" sz="2400" b="1" dirty="0" err="1">
                <a:solidFill>
                  <a:schemeClr val="tx1"/>
                </a:solidFill>
              </a:rPr>
              <a:t>Homelessness</a:t>
            </a:r>
            <a:r>
              <a:rPr lang="fr-FR" sz="2400" dirty="0">
                <a:solidFill>
                  <a:schemeClr val="tx1"/>
                </a:solidFill>
              </a:rPr>
              <a:t>, vol 3, </a:t>
            </a:r>
            <a:r>
              <a:rPr lang="fr-FR" sz="2400" dirty="0" err="1">
                <a:solidFill>
                  <a:schemeClr val="tx1"/>
                </a:solidFill>
              </a:rPr>
              <a:t>December</a:t>
            </a:r>
            <a:r>
              <a:rPr lang="fr-FR" sz="2400" dirty="0">
                <a:solidFill>
                  <a:schemeClr val="tx1"/>
                </a:solidFill>
              </a:rPr>
              <a:t>, p. 217-232</a:t>
            </a:r>
            <a:r>
              <a:rPr lang="fr-FR" sz="2400" dirty="0" smtClean="0">
                <a:solidFill>
                  <a:schemeClr val="tx1"/>
                </a:solidFill>
              </a:rPr>
              <a:t>.</a:t>
            </a:r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 err="1">
                <a:solidFill>
                  <a:schemeClr val="tx1"/>
                </a:solidFill>
              </a:rPr>
              <a:t>Feantsa</a:t>
            </a:r>
            <a:r>
              <a:rPr lang="en-GB" sz="2400" dirty="0">
                <a:solidFill>
                  <a:schemeClr val="tx1"/>
                </a:solidFill>
              </a:rPr>
              <a:t> Office (2012): </a:t>
            </a:r>
            <a:r>
              <a:rPr lang="en-GB" sz="2400" b="1" dirty="0">
                <a:solidFill>
                  <a:schemeClr val="tx1"/>
                </a:solidFill>
              </a:rPr>
              <a:t>Social rental agencies: an innovative housing-led response to homelessness</a:t>
            </a:r>
            <a:r>
              <a:rPr lang="en-GB" sz="2400" dirty="0">
                <a:solidFill>
                  <a:schemeClr val="bg1"/>
                </a:solidFill>
              </a:rPr>
              <a:t>, </a:t>
            </a:r>
            <a:r>
              <a:rPr lang="en-GB" sz="2400" dirty="0" err="1">
                <a:solidFill>
                  <a:schemeClr val="bg1"/>
                </a:solidFill>
              </a:rPr>
              <a:t>Feantsa</a:t>
            </a:r>
            <a:r>
              <a:rPr lang="en-GB" sz="2400" dirty="0">
                <a:solidFill>
                  <a:schemeClr val="bg1"/>
                </a:solidFill>
              </a:rPr>
              <a:t>, Brussels.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14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>
                <a:solidFill>
                  <a:schemeClr val="bg1"/>
                </a:solidFill>
              </a:rPr>
              <a:t>Housing</a:t>
            </a:r>
            <a:r>
              <a:rPr lang="nl-BE" dirty="0" smtClean="0">
                <a:solidFill>
                  <a:schemeClr val="bg1"/>
                </a:solidFill>
              </a:rPr>
              <a:t> in BE: Major features</a:t>
            </a:r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4954" y="1854558"/>
            <a:ext cx="10349658" cy="4574376"/>
          </a:xfrm>
        </p:spPr>
        <p:txBody>
          <a:bodyPr>
            <a:normAutofit/>
          </a:bodyPr>
          <a:lstStyle/>
          <a:p>
            <a:endParaRPr lang="nl-BE" dirty="0" smtClean="0">
              <a:solidFill>
                <a:schemeClr val="bg1"/>
              </a:solidFill>
            </a:endParaRPr>
          </a:p>
          <a:p>
            <a:endParaRPr lang="nl-BE" b="1" dirty="0" smtClean="0">
              <a:solidFill>
                <a:schemeClr val="tx1"/>
              </a:solidFill>
            </a:endParaRPr>
          </a:p>
          <a:p>
            <a:r>
              <a:rPr lang="nl-BE" b="1" dirty="0" smtClean="0">
                <a:solidFill>
                  <a:srgbClr val="FF0000"/>
                </a:solidFill>
              </a:rPr>
              <a:t>home-</a:t>
            </a:r>
            <a:r>
              <a:rPr lang="nl-BE" b="1" dirty="0" err="1" smtClean="0">
                <a:solidFill>
                  <a:srgbClr val="FF0000"/>
                </a:solidFill>
              </a:rPr>
              <a:t>ownership</a:t>
            </a:r>
            <a:r>
              <a:rPr lang="nl-BE" b="1" dirty="0" smtClean="0">
                <a:solidFill>
                  <a:srgbClr val="FF0000"/>
                </a:solidFill>
              </a:rPr>
              <a:t> market </a:t>
            </a:r>
            <a:r>
              <a:rPr lang="nl-BE" b="1" dirty="0" err="1" smtClean="0">
                <a:solidFill>
                  <a:schemeClr val="tx1"/>
                </a:solidFill>
              </a:rPr>
              <a:t>following</a:t>
            </a:r>
            <a:r>
              <a:rPr lang="nl-BE" b="1" dirty="0" smtClean="0">
                <a:solidFill>
                  <a:schemeClr val="tx1"/>
                </a:solidFill>
              </a:rPr>
              <a:t> a longstanding policy </a:t>
            </a:r>
            <a:r>
              <a:rPr lang="nl-BE" b="1" dirty="0" err="1" smtClean="0">
                <a:solidFill>
                  <a:schemeClr val="tx1"/>
                </a:solidFill>
              </a:rPr>
              <a:t>to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promote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homeownership</a:t>
            </a:r>
            <a:endParaRPr lang="nl-BE" b="1" dirty="0" smtClean="0">
              <a:solidFill>
                <a:schemeClr val="tx1"/>
              </a:solidFill>
            </a:endParaRPr>
          </a:p>
          <a:p>
            <a:r>
              <a:rPr lang="nl-BE" b="1" dirty="0" err="1" smtClean="0">
                <a:solidFill>
                  <a:schemeClr val="tx1"/>
                </a:solidFill>
              </a:rPr>
              <a:t>marginal</a:t>
            </a:r>
            <a:r>
              <a:rPr lang="nl-BE" b="1" dirty="0" smtClean="0">
                <a:solidFill>
                  <a:schemeClr val="tx1"/>
                </a:solidFill>
              </a:rPr>
              <a:t> (</a:t>
            </a:r>
            <a:r>
              <a:rPr lang="nl-BE" b="1" dirty="0" err="1" smtClean="0">
                <a:solidFill>
                  <a:schemeClr val="tx1"/>
                </a:solidFill>
              </a:rPr>
              <a:t>and</a:t>
            </a:r>
            <a:r>
              <a:rPr lang="nl-BE" b="1" dirty="0" smtClean="0">
                <a:solidFill>
                  <a:schemeClr val="tx1"/>
                </a:solidFill>
              </a:rPr>
              <a:t> more </a:t>
            </a:r>
            <a:r>
              <a:rPr lang="nl-BE" b="1" dirty="0" err="1" smtClean="0">
                <a:solidFill>
                  <a:schemeClr val="tx1"/>
                </a:solidFill>
              </a:rPr>
              <a:t>and</a:t>
            </a:r>
            <a:r>
              <a:rPr lang="nl-BE" b="1" dirty="0" smtClean="0">
                <a:solidFill>
                  <a:schemeClr val="tx1"/>
                </a:solidFill>
              </a:rPr>
              <a:t> more </a:t>
            </a:r>
            <a:r>
              <a:rPr lang="nl-BE" b="1" dirty="0" err="1" smtClean="0">
                <a:solidFill>
                  <a:schemeClr val="tx1"/>
                </a:solidFill>
              </a:rPr>
              <a:t>residual</a:t>
            </a:r>
            <a:r>
              <a:rPr lang="nl-BE" b="1" dirty="0" smtClean="0">
                <a:solidFill>
                  <a:schemeClr val="tx1"/>
                </a:solidFill>
              </a:rPr>
              <a:t> ) </a:t>
            </a:r>
            <a:r>
              <a:rPr lang="nl-BE" b="1" dirty="0" err="1" smtClean="0">
                <a:solidFill>
                  <a:srgbClr val="FF0000"/>
                </a:solidFill>
              </a:rPr>
              <a:t>social</a:t>
            </a:r>
            <a:r>
              <a:rPr lang="nl-BE" b="1" dirty="0" smtClean="0">
                <a:solidFill>
                  <a:srgbClr val="FF0000"/>
                </a:solidFill>
              </a:rPr>
              <a:t> </a:t>
            </a:r>
            <a:r>
              <a:rPr lang="nl-BE" b="1" dirty="0" err="1" smtClean="0">
                <a:solidFill>
                  <a:srgbClr val="FF0000"/>
                </a:solidFill>
              </a:rPr>
              <a:t>rental</a:t>
            </a:r>
            <a:r>
              <a:rPr lang="nl-BE" b="1" dirty="0" smtClean="0">
                <a:solidFill>
                  <a:srgbClr val="FF0000"/>
                </a:solidFill>
              </a:rPr>
              <a:t> market </a:t>
            </a:r>
          </a:p>
          <a:p>
            <a:pPr marL="0" indent="0">
              <a:buNone/>
            </a:pPr>
            <a:r>
              <a:rPr lang="nl-BE" b="1" dirty="0">
                <a:solidFill>
                  <a:schemeClr val="tx1"/>
                </a:solidFill>
              </a:rPr>
              <a:t>	</a:t>
            </a:r>
            <a:r>
              <a:rPr lang="nl-BE" b="1" dirty="0" smtClean="0">
                <a:solidFill>
                  <a:schemeClr val="tx1"/>
                </a:solidFill>
              </a:rPr>
              <a:t>(discours vs. </a:t>
            </a:r>
            <a:r>
              <a:rPr lang="nl-BE" b="1" dirty="0" err="1" smtClean="0">
                <a:solidFill>
                  <a:schemeClr val="tx1"/>
                </a:solidFill>
              </a:rPr>
              <a:t>reality</a:t>
            </a:r>
            <a:r>
              <a:rPr lang="nl-BE" b="1" dirty="0" smtClean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nl-BE" b="1" dirty="0">
                <a:solidFill>
                  <a:schemeClr val="tx1"/>
                </a:solidFill>
              </a:rPr>
              <a:t>	</a:t>
            </a:r>
            <a:r>
              <a:rPr lang="nl-BE" b="1" dirty="0" smtClean="0">
                <a:solidFill>
                  <a:schemeClr val="tx1"/>
                </a:solidFill>
              </a:rPr>
              <a:t>(</a:t>
            </a:r>
            <a:r>
              <a:rPr lang="nl-BE" b="1" dirty="0" err="1" smtClean="0">
                <a:solidFill>
                  <a:schemeClr val="tx1"/>
                </a:solidFill>
              </a:rPr>
              <a:t>huge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waiting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lists</a:t>
            </a:r>
            <a:r>
              <a:rPr lang="nl-BE" b="1" dirty="0" smtClean="0">
                <a:solidFill>
                  <a:schemeClr val="tx1"/>
                </a:solidFill>
              </a:rPr>
              <a:t>)</a:t>
            </a:r>
          </a:p>
          <a:p>
            <a:r>
              <a:rPr lang="nl-BE" b="1" dirty="0" err="1">
                <a:solidFill>
                  <a:schemeClr val="tx1"/>
                </a:solidFill>
              </a:rPr>
              <a:t>f</a:t>
            </a:r>
            <a:r>
              <a:rPr lang="nl-BE" b="1" dirty="0" err="1" smtClean="0">
                <a:solidFill>
                  <a:schemeClr val="tx1"/>
                </a:solidFill>
              </a:rPr>
              <a:t>airly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unregulated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smtClean="0">
                <a:solidFill>
                  <a:srgbClr val="FF0000"/>
                </a:solidFill>
              </a:rPr>
              <a:t>private </a:t>
            </a:r>
            <a:r>
              <a:rPr lang="nl-BE" b="1" dirty="0" err="1" smtClean="0">
                <a:solidFill>
                  <a:srgbClr val="FF0000"/>
                </a:solidFill>
              </a:rPr>
              <a:t>rental</a:t>
            </a:r>
            <a:r>
              <a:rPr lang="nl-BE" b="1" dirty="0" smtClean="0">
                <a:solidFill>
                  <a:srgbClr val="FF0000"/>
                </a:solidFill>
              </a:rPr>
              <a:t> market</a:t>
            </a:r>
          </a:p>
          <a:p>
            <a:endParaRPr lang="nl-BE" b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nl-BE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TINA: </a:t>
            </a:r>
            <a:r>
              <a:rPr lang="nl-BE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only</a:t>
            </a:r>
            <a:r>
              <a:rPr lang="nl-BE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‘</a:t>
            </a:r>
            <a:r>
              <a:rPr lang="nl-BE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stable</a:t>
            </a:r>
            <a:r>
              <a:rPr lang="nl-BE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housing</a:t>
            </a:r>
            <a:r>
              <a:rPr lang="nl-BE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sector’=home-</a:t>
            </a:r>
            <a:r>
              <a:rPr lang="nl-BE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ownership</a:t>
            </a:r>
            <a:endParaRPr lang="nl-BE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nl-BE" b="1" dirty="0">
                <a:solidFill>
                  <a:srgbClr val="FF0000"/>
                </a:solidFill>
                <a:sym typeface="Wingdings" panose="05000000000000000000" pitchFamily="2" charset="2"/>
              </a:rPr>
              <a:t>p</a:t>
            </a:r>
            <a:r>
              <a:rPr lang="nl-BE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rivate </a:t>
            </a:r>
            <a:r>
              <a:rPr lang="nl-BE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renting</a:t>
            </a:r>
            <a:r>
              <a:rPr lang="nl-BE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nl-BE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is a </a:t>
            </a:r>
            <a:r>
              <a:rPr lang="nl-BE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dual</a:t>
            </a:r>
            <a:r>
              <a:rPr lang="nl-BE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/</a:t>
            </a:r>
            <a:r>
              <a:rPr lang="nl-BE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polarised</a:t>
            </a:r>
            <a:r>
              <a:rPr lang="nl-BE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market: </a:t>
            </a:r>
            <a:r>
              <a:rPr lang="nl-BE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upmarket</a:t>
            </a:r>
            <a:r>
              <a:rPr lang="nl-BE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+ no </a:t>
            </a:r>
            <a:r>
              <a:rPr lang="nl-BE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choice</a:t>
            </a:r>
            <a:r>
              <a:rPr lang="nl-BE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market (</a:t>
            </a:r>
            <a:r>
              <a:rPr lang="nl-BE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spatially</a:t>
            </a:r>
            <a:r>
              <a:rPr lang="nl-BE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nl-BE" b="1" dirty="0" err="1" smtClean="0">
                <a:solidFill>
                  <a:schemeClr val="tx1"/>
                </a:solidFill>
                <a:sym typeface="Wingdings" panose="05000000000000000000" pitchFamily="2" charset="2"/>
              </a:rPr>
              <a:t>segregated</a:t>
            </a:r>
            <a:r>
              <a:rPr lang="nl-BE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)</a:t>
            </a:r>
            <a:endParaRPr lang="nl-BE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61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873938"/>
              </p:ext>
            </p:extLst>
          </p:nvPr>
        </p:nvGraphicFramePr>
        <p:xfrm>
          <a:off x="1973835" y="1568848"/>
          <a:ext cx="8781246" cy="5017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541"/>
                <a:gridCol w="1463541"/>
                <a:gridCol w="1463541"/>
                <a:gridCol w="1463541"/>
                <a:gridCol w="1463541"/>
                <a:gridCol w="1463541"/>
              </a:tblGrid>
              <a:tr h="71673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share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numbers</a:t>
                      </a:r>
                      <a:endParaRPr lang="en-GB" dirty="0"/>
                    </a:p>
                  </a:txBody>
                  <a:tcPr/>
                </a:tc>
              </a:tr>
              <a:tr h="71673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1981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1991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2001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dirty="0" smtClean="0">
                          <a:solidFill>
                            <a:srgbClr val="FF0000"/>
                          </a:solidFill>
                        </a:rPr>
                        <a:t>2005</a:t>
                      </a:r>
                      <a:endParaRPr lang="en-GB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2005</a:t>
                      </a:r>
                      <a:endParaRPr lang="en-GB" dirty="0"/>
                    </a:p>
                  </a:txBody>
                  <a:tcPr/>
                </a:tc>
              </a:tr>
              <a:tr h="716739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Owner</a:t>
                      </a:r>
                      <a:r>
                        <a:rPr lang="nl-BE" baseline="0" dirty="0" smtClean="0"/>
                        <a:t> </a:t>
                      </a:r>
                      <a:r>
                        <a:rPr lang="nl-BE" baseline="0" dirty="0" err="1" smtClean="0"/>
                        <a:t>occupiers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65.6</a:t>
                      </a:r>
                    </a:p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68.9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72.6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dirty="0" smtClean="0">
                          <a:solidFill>
                            <a:srgbClr val="FF0000"/>
                          </a:solidFill>
                        </a:rPr>
                        <a:t>74</a:t>
                      </a:r>
                      <a:endParaRPr lang="en-GB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1,861,250</a:t>
                      </a:r>
                      <a:endParaRPr lang="en-GB" dirty="0"/>
                    </a:p>
                  </a:txBody>
                  <a:tcPr/>
                </a:tc>
              </a:tr>
              <a:tr h="716739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Tenants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32.6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29.5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25.8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dirty="0" smtClean="0">
                          <a:solidFill>
                            <a:srgbClr val="FF0000"/>
                          </a:solidFill>
                        </a:rPr>
                        <a:t>24.1</a:t>
                      </a:r>
                      <a:endParaRPr lang="en-GB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602,905</a:t>
                      </a:r>
                      <a:endParaRPr lang="en-GB" dirty="0"/>
                    </a:p>
                  </a:txBody>
                  <a:tcPr/>
                </a:tc>
              </a:tr>
              <a:tr h="716739">
                <a:tc>
                  <a:txBody>
                    <a:bodyPr/>
                    <a:lstStyle/>
                    <a:p>
                      <a:r>
                        <a:rPr lang="nl-BE" sz="2400" b="1" i="1" dirty="0" smtClean="0"/>
                        <a:t>  private</a:t>
                      </a:r>
                      <a:endParaRPr lang="en-GB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i="1" dirty="0" smtClean="0"/>
                        <a:t>20.5</a:t>
                      </a:r>
                      <a:endParaRPr lang="en-GB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i="1" dirty="0" smtClean="0">
                          <a:solidFill>
                            <a:srgbClr val="FF0000"/>
                          </a:solidFill>
                        </a:rPr>
                        <a:t>18.5</a:t>
                      </a:r>
                      <a:endParaRPr lang="en-GB" sz="24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i="1" dirty="0" smtClean="0"/>
                        <a:t>462,810</a:t>
                      </a:r>
                      <a:endParaRPr lang="en-GB" sz="2400" b="1" i="1" dirty="0"/>
                    </a:p>
                  </a:txBody>
                  <a:tcPr/>
                </a:tc>
              </a:tr>
              <a:tr h="716739">
                <a:tc>
                  <a:txBody>
                    <a:bodyPr/>
                    <a:lstStyle/>
                    <a:p>
                      <a:r>
                        <a:rPr lang="nl-BE" i="1" dirty="0" smtClean="0"/>
                        <a:t>   </a:t>
                      </a:r>
                      <a:r>
                        <a:rPr lang="nl-BE" i="1" dirty="0" err="1" smtClean="0"/>
                        <a:t>social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i="1" dirty="0" smtClean="0"/>
                        <a:t>5.3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i="1" dirty="0" smtClean="0">
                          <a:solidFill>
                            <a:srgbClr val="FF0000"/>
                          </a:solidFill>
                        </a:rPr>
                        <a:t>5.6</a:t>
                      </a:r>
                      <a:endParaRPr lang="en-GB" sz="2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i="1" dirty="0" smtClean="0"/>
                        <a:t>140,094</a:t>
                      </a:r>
                      <a:endParaRPr lang="en-GB" i="1" dirty="0"/>
                    </a:p>
                  </a:txBody>
                  <a:tcPr/>
                </a:tc>
              </a:tr>
              <a:tr h="716739">
                <a:tc>
                  <a:txBody>
                    <a:bodyPr/>
                    <a:lstStyle/>
                    <a:p>
                      <a:r>
                        <a:rPr lang="nl-BE" dirty="0" smtClean="0"/>
                        <a:t>Fre</a:t>
                      </a:r>
                      <a:r>
                        <a:rPr lang="nl-BE" baseline="0" dirty="0" smtClean="0"/>
                        <a:t>e </a:t>
                      </a:r>
                      <a:r>
                        <a:rPr lang="nl-BE" baseline="0" dirty="0" err="1" smtClean="0"/>
                        <a:t>housing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1.8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1.6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dirty="0" smtClean="0">
                          <a:solidFill>
                            <a:srgbClr val="FF0000"/>
                          </a:solidFill>
                        </a:rPr>
                        <a:t>1.6</a:t>
                      </a:r>
                      <a:endParaRPr lang="en-GB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40,026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hthoek 2"/>
          <p:cNvSpPr/>
          <p:nvPr/>
        </p:nvSpPr>
        <p:spPr>
          <a:xfrm>
            <a:off x="1839532" y="601556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 err="1">
                <a:solidFill>
                  <a:schemeClr val="bg1"/>
                </a:solidFill>
              </a:rPr>
              <a:t>Some</a:t>
            </a:r>
            <a:r>
              <a:rPr lang="nl-BE" b="1" dirty="0">
                <a:solidFill>
                  <a:schemeClr val="bg1"/>
                </a:solidFill>
              </a:rPr>
              <a:t> data</a:t>
            </a:r>
            <a:br>
              <a:rPr lang="nl-BE" b="1" dirty="0">
                <a:solidFill>
                  <a:schemeClr val="bg1"/>
                </a:solidFill>
              </a:rPr>
            </a:br>
            <a:r>
              <a:rPr lang="nl-BE" dirty="0" err="1">
                <a:solidFill>
                  <a:schemeClr val="bg1"/>
                </a:solidFill>
              </a:rPr>
              <a:t>Structure</a:t>
            </a:r>
            <a:r>
              <a:rPr lang="nl-BE" dirty="0">
                <a:solidFill>
                  <a:schemeClr val="bg1"/>
                </a:solidFill>
              </a:rPr>
              <a:t> of the </a:t>
            </a:r>
            <a:r>
              <a:rPr lang="nl-BE" dirty="0" err="1">
                <a:solidFill>
                  <a:schemeClr val="bg1"/>
                </a:solidFill>
              </a:rPr>
              <a:t>Flemish</a:t>
            </a:r>
            <a:r>
              <a:rPr lang="nl-BE" dirty="0">
                <a:solidFill>
                  <a:schemeClr val="bg1"/>
                </a:solidFill>
              </a:rPr>
              <a:t> </a:t>
            </a:r>
            <a:r>
              <a:rPr lang="nl-BE" dirty="0" err="1">
                <a:solidFill>
                  <a:schemeClr val="bg1"/>
                </a:solidFill>
              </a:rPr>
              <a:t>housing</a:t>
            </a:r>
            <a:r>
              <a:rPr lang="nl-BE" dirty="0">
                <a:solidFill>
                  <a:schemeClr val="bg1"/>
                </a:solidFill>
              </a:rPr>
              <a:t> market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6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937565"/>
              </p:ext>
            </p:extLst>
          </p:nvPr>
        </p:nvGraphicFramePr>
        <p:xfrm>
          <a:off x="1937434" y="1489194"/>
          <a:ext cx="9040968" cy="4922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3656"/>
                <a:gridCol w="3013656"/>
                <a:gridCol w="3013656"/>
              </a:tblGrid>
              <a:tr h="12631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Budget</a:t>
                      </a:r>
                      <a:r>
                        <a:rPr lang="nl-BE" baseline="0" dirty="0" smtClean="0"/>
                        <a:t> </a:t>
                      </a:r>
                      <a:r>
                        <a:rPr lang="nl-BE" baseline="0" dirty="0" err="1" smtClean="0"/>
                        <a:t>method</a:t>
                      </a:r>
                      <a:r>
                        <a:rPr lang="nl-BE" baseline="0" dirty="0" smtClean="0"/>
                        <a:t> </a:t>
                      </a:r>
                    </a:p>
                    <a:p>
                      <a:r>
                        <a:rPr lang="nl-BE" baseline="0" dirty="0" smtClean="0"/>
                        <a:t>Rest </a:t>
                      </a:r>
                      <a:r>
                        <a:rPr lang="nl-BE" baseline="0" dirty="0" err="1" smtClean="0"/>
                        <a:t>income</a:t>
                      </a:r>
                      <a:r>
                        <a:rPr lang="nl-BE" baseline="0" dirty="0" smtClean="0"/>
                        <a:t> &lt; </a:t>
                      </a:r>
                      <a:r>
                        <a:rPr lang="nl-BE" baseline="0" dirty="0" err="1" smtClean="0"/>
                        <a:t>poverty</a:t>
                      </a:r>
                      <a:r>
                        <a:rPr lang="nl-BE" baseline="0" dirty="0" smtClean="0"/>
                        <a:t> line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Ratio</a:t>
                      </a:r>
                      <a:r>
                        <a:rPr lang="nl-BE" baseline="0" dirty="0" smtClean="0"/>
                        <a:t> </a:t>
                      </a:r>
                      <a:r>
                        <a:rPr lang="nl-BE" baseline="0" dirty="0" err="1" smtClean="0"/>
                        <a:t>method</a:t>
                      </a:r>
                      <a:endParaRPr lang="nl-BE" baseline="0" dirty="0" smtClean="0"/>
                    </a:p>
                    <a:p>
                      <a:r>
                        <a:rPr lang="nl-BE" baseline="0" dirty="0" smtClean="0"/>
                        <a:t>Housing quota &gt;30%</a:t>
                      </a:r>
                      <a:endParaRPr lang="en-GB" dirty="0"/>
                    </a:p>
                  </a:txBody>
                  <a:tcPr/>
                </a:tc>
              </a:tr>
              <a:tr h="731798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All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households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13,2%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12,%</a:t>
                      </a:r>
                      <a:endParaRPr lang="en-GB" dirty="0"/>
                    </a:p>
                  </a:txBody>
                  <a:tcPr/>
                </a:tc>
              </a:tr>
              <a:tr h="731798">
                <a:tc>
                  <a:txBody>
                    <a:bodyPr/>
                    <a:lstStyle/>
                    <a:p>
                      <a:r>
                        <a:rPr lang="nl-BE" dirty="0" smtClean="0"/>
                        <a:t>O.O. </a:t>
                      </a:r>
                      <a:r>
                        <a:rPr lang="nl-BE" dirty="0" err="1" smtClean="0"/>
                        <a:t>with</a:t>
                      </a:r>
                      <a:r>
                        <a:rPr lang="nl-BE" dirty="0" smtClean="0"/>
                        <a:t> a </a:t>
                      </a:r>
                      <a:r>
                        <a:rPr lang="nl-BE" dirty="0" err="1" smtClean="0"/>
                        <a:t>mortgage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9,4%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15,6%</a:t>
                      </a:r>
                      <a:endParaRPr lang="en-GB" dirty="0"/>
                    </a:p>
                  </a:txBody>
                  <a:tcPr/>
                </a:tc>
              </a:tr>
              <a:tr h="731798">
                <a:tc>
                  <a:txBody>
                    <a:bodyPr/>
                    <a:lstStyle/>
                    <a:p>
                      <a:r>
                        <a:rPr lang="nl-BE" dirty="0" err="1" smtClean="0"/>
                        <a:t>All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tenants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33%</a:t>
                      </a:r>
                      <a:endParaRPr lang="en-GB" dirty="0"/>
                    </a:p>
                  </a:txBody>
                  <a:tcPr/>
                </a:tc>
              </a:tr>
              <a:tr h="731798">
                <a:tc>
                  <a:txBody>
                    <a:bodyPr/>
                    <a:lstStyle/>
                    <a:p>
                      <a:r>
                        <a:rPr lang="nl-BE" sz="2400" b="1" i="1" dirty="0" smtClean="0"/>
                        <a:t>    private</a:t>
                      </a:r>
                      <a:r>
                        <a:rPr lang="nl-BE" sz="2400" b="1" i="1" baseline="0" dirty="0" smtClean="0"/>
                        <a:t> </a:t>
                      </a:r>
                      <a:r>
                        <a:rPr lang="nl-BE" sz="2400" b="1" i="1" baseline="0" dirty="0" err="1" smtClean="0"/>
                        <a:t>tenants</a:t>
                      </a:r>
                      <a:endParaRPr lang="en-GB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i="1" dirty="0" smtClean="0"/>
                        <a:t>27,4%</a:t>
                      </a:r>
                      <a:endParaRPr lang="en-GB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2400" b="1" i="1" dirty="0" smtClean="0"/>
                        <a:t>39,2%</a:t>
                      </a:r>
                      <a:endParaRPr lang="en-GB" sz="2400" b="1" i="1" dirty="0"/>
                    </a:p>
                  </a:txBody>
                  <a:tcPr/>
                </a:tc>
              </a:tr>
              <a:tr h="731798">
                <a:tc>
                  <a:txBody>
                    <a:bodyPr/>
                    <a:lstStyle/>
                    <a:p>
                      <a:r>
                        <a:rPr lang="nl-BE" dirty="0" smtClean="0"/>
                        <a:t>      </a:t>
                      </a:r>
                      <a:r>
                        <a:rPr lang="nl-BE" dirty="0" err="1" smtClean="0"/>
                        <a:t>social</a:t>
                      </a:r>
                      <a:r>
                        <a:rPr lang="nl-BE" dirty="0" smtClean="0"/>
                        <a:t> </a:t>
                      </a:r>
                      <a:r>
                        <a:rPr lang="nl-BE" dirty="0" err="1" smtClean="0"/>
                        <a:t>tenants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38,6%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dirty="0" smtClean="0"/>
                        <a:t>12,2%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hthoek 2"/>
          <p:cNvSpPr/>
          <p:nvPr/>
        </p:nvSpPr>
        <p:spPr>
          <a:xfrm>
            <a:off x="1937434" y="546419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BE" b="1" dirty="0" err="1">
                <a:solidFill>
                  <a:schemeClr val="bg1"/>
                </a:solidFill>
              </a:rPr>
              <a:t>Some</a:t>
            </a:r>
            <a:r>
              <a:rPr lang="nl-BE" b="1" dirty="0">
                <a:solidFill>
                  <a:schemeClr val="bg1"/>
                </a:solidFill>
              </a:rPr>
              <a:t> data</a:t>
            </a:r>
            <a:br>
              <a:rPr lang="nl-BE" b="1" dirty="0">
                <a:solidFill>
                  <a:schemeClr val="bg1"/>
                </a:solidFill>
              </a:rPr>
            </a:br>
            <a:r>
              <a:rPr lang="nl-BE" dirty="0" err="1">
                <a:solidFill>
                  <a:schemeClr val="bg1"/>
                </a:solidFill>
              </a:rPr>
              <a:t>Affordability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36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9532" y="223991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nl-BE" sz="3600" dirty="0" err="1">
                <a:solidFill>
                  <a:schemeClr val="bg1"/>
                </a:solidFill>
              </a:rPr>
              <a:t>What</a:t>
            </a:r>
            <a:r>
              <a:rPr lang="nl-BE" sz="3600" dirty="0">
                <a:solidFill>
                  <a:schemeClr val="bg1"/>
                </a:solidFill>
              </a:rPr>
              <a:t> is a SRA?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466" y="2009104"/>
            <a:ext cx="10426140" cy="2893566"/>
          </a:xfrm>
        </p:spPr>
        <p:txBody>
          <a:bodyPr>
            <a:noAutofit/>
          </a:bodyPr>
          <a:lstStyle/>
          <a:p>
            <a:pPr lvl="0"/>
            <a:r>
              <a:rPr lang="nl-BE" sz="1600" b="1" dirty="0" err="1">
                <a:solidFill>
                  <a:schemeClr val="tx1"/>
                </a:solidFill>
              </a:rPr>
              <a:t>SRA’s</a:t>
            </a:r>
            <a:r>
              <a:rPr lang="nl-BE" sz="1600" b="1" dirty="0">
                <a:solidFill>
                  <a:schemeClr val="tx1"/>
                </a:solidFill>
              </a:rPr>
              <a:t> are</a:t>
            </a:r>
          </a:p>
          <a:p>
            <a:pPr lvl="1"/>
            <a:r>
              <a:rPr lang="nl-BE" b="1" dirty="0">
                <a:solidFill>
                  <a:schemeClr val="tx1"/>
                </a:solidFill>
              </a:rPr>
              <a:t>non-profit </a:t>
            </a:r>
            <a:r>
              <a:rPr lang="nl-BE" b="1" dirty="0" smtClean="0">
                <a:solidFill>
                  <a:schemeClr val="tx1"/>
                </a:solidFill>
              </a:rPr>
              <a:t>or </a:t>
            </a:r>
            <a:r>
              <a:rPr lang="nl-BE" b="1" dirty="0" err="1" smtClean="0">
                <a:solidFill>
                  <a:schemeClr val="tx1"/>
                </a:solidFill>
              </a:rPr>
              <a:t>local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authority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organisations</a:t>
            </a:r>
            <a:endParaRPr lang="nl-BE" b="1" dirty="0">
              <a:solidFill>
                <a:schemeClr val="tx1"/>
              </a:solidFill>
            </a:endParaRPr>
          </a:p>
          <a:p>
            <a:pPr lvl="1"/>
            <a:r>
              <a:rPr lang="nl-BE" b="1" dirty="0" err="1">
                <a:solidFill>
                  <a:schemeClr val="tx1"/>
                </a:solidFill>
              </a:rPr>
              <a:t>dealing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with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housing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problems</a:t>
            </a:r>
            <a:r>
              <a:rPr lang="nl-BE" b="1" dirty="0">
                <a:solidFill>
                  <a:schemeClr val="tx1"/>
                </a:solidFill>
              </a:rPr>
              <a:t> of </a:t>
            </a:r>
            <a:r>
              <a:rPr lang="nl-BE" b="1" dirty="0" err="1">
                <a:solidFill>
                  <a:schemeClr val="tx1"/>
                </a:solidFill>
              </a:rPr>
              <a:t>poor</a:t>
            </a:r>
            <a:r>
              <a:rPr lang="nl-BE" b="1" dirty="0">
                <a:solidFill>
                  <a:schemeClr val="tx1"/>
                </a:solidFill>
              </a:rPr>
              <a:t> &amp; </a:t>
            </a:r>
            <a:r>
              <a:rPr lang="nl-BE" b="1" dirty="0" err="1">
                <a:solidFill>
                  <a:schemeClr val="tx1"/>
                </a:solidFill>
              </a:rPr>
              <a:t>vulnerable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people</a:t>
            </a:r>
            <a:endParaRPr lang="nl-BE" b="1" dirty="0">
              <a:solidFill>
                <a:schemeClr val="tx1"/>
              </a:solidFill>
            </a:endParaRPr>
          </a:p>
          <a:p>
            <a:pPr lvl="1"/>
            <a:r>
              <a:rPr lang="nl-BE" b="1" dirty="0" err="1">
                <a:solidFill>
                  <a:schemeClr val="tx1"/>
                </a:solidFill>
              </a:rPr>
              <a:t>rooted</a:t>
            </a:r>
            <a:r>
              <a:rPr lang="nl-BE" b="1" dirty="0">
                <a:solidFill>
                  <a:schemeClr val="tx1"/>
                </a:solidFill>
              </a:rPr>
              <a:t> in services </a:t>
            </a:r>
            <a:r>
              <a:rPr lang="nl-BE" b="1" dirty="0" err="1">
                <a:solidFill>
                  <a:schemeClr val="tx1"/>
                </a:solidFill>
              </a:rPr>
              <a:t>dealing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with</a:t>
            </a:r>
            <a:r>
              <a:rPr lang="nl-BE" b="1" dirty="0">
                <a:solidFill>
                  <a:schemeClr val="tx1"/>
                </a:solidFill>
              </a:rPr>
              <a:t> the </a:t>
            </a:r>
            <a:r>
              <a:rPr lang="nl-BE" b="1" dirty="0" err="1">
                <a:solidFill>
                  <a:schemeClr val="tx1"/>
                </a:solidFill>
              </a:rPr>
              <a:t>homeless</a:t>
            </a:r>
            <a:r>
              <a:rPr lang="nl-BE" b="1" dirty="0">
                <a:solidFill>
                  <a:schemeClr val="tx1"/>
                </a:solidFill>
              </a:rPr>
              <a:t> persons</a:t>
            </a:r>
          </a:p>
          <a:p>
            <a:pPr lvl="1"/>
            <a:r>
              <a:rPr lang="nl-BE" b="1" dirty="0">
                <a:solidFill>
                  <a:srgbClr val="FF0000"/>
                </a:solidFill>
              </a:rPr>
              <a:t>m</a:t>
            </a:r>
            <a:r>
              <a:rPr lang="nl-BE" b="1" dirty="0" smtClean="0">
                <a:solidFill>
                  <a:srgbClr val="FF0000"/>
                </a:solidFill>
              </a:rPr>
              <a:t>ore ad more</a:t>
            </a:r>
            <a:r>
              <a:rPr lang="nl-BE" b="1" dirty="0" smtClean="0">
                <a:solidFill>
                  <a:schemeClr val="tx1"/>
                </a:solidFill>
              </a:rPr>
              <a:t>: </a:t>
            </a:r>
            <a:r>
              <a:rPr lang="nl-BE" b="1" dirty="0" err="1">
                <a:solidFill>
                  <a:schemeClr val="tx1"/>
                </a:solidFill>
              </a:rPr>
              <a:t>organised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by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local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social</a:t>
            </a:r>
            <a:r>
              <a:rPr lang="nl-BE" b="1" dirty="0">
                <a:solidFill>
                  <a:schemeClr val="tx1"/>
                </a:solidFill>
              </a:rPr>
              <a:t> services and </a:t>
            </a:r>
            <a:r>
              <a:rPr lang="nl-BE" b="1" dirty="0" err="1">
                <a:solidFill>
                  <a:schemeClr val="tx1"/>
                </a:solidFill>
              </a:rPr>
              <a:t>recently</a:t>
            </a:r>
            <a:r>
              <a:rPr lang="nl-BE" b="1" dirty="0">
                <a:solidFill>
                  <a:schemeClr val="tx1"/>
                </a:solidFill>
              </a:rPr>
              <a:t> (</a:t>
            </a:r>
            <a:r>
              <a:rPr lang="nl-BE" b="1" dirty="0" err="1" smtClean="0">
                <a:solidFill>
                  <a:schemeClr val="tx1"/>
                </a:solidFill>
              </a:rPr>
              <a:t>Ghent</a:t>
            </a:r>
            <a:r>
              <a:rPr lang="nl-BE" b="1" dirty="0">
                <a:solidFill>
                  <a:schemeClr val="tx1"/>
                </a:solidFill>
              </a:rPr>
              <a:t>)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by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smtClean="0">
                <a:solidFill>
                  <a:schemeClr val="tx1"/>
                </a:solidFill>
              </a:rPr>
              <a:t>a </a:t>
            </a:r>
            <a:r>
              <a:rPr lang="nl-BE" b="1" dirty="0" err="1" smtClean="0">
                <a:solidFill>
                  <a:schemeClr val="tx1"/>
                </a:solidFill>
              </a:rPr>
              <a:t>local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government</a:t>
            </a:r>
            <a:endParaRPr lang="nl-BE" b="1" dirty="0">
              <a:solidFill>
                <a:schemeClr val="tx1"/>
              </a:solidFill>
            </a:endParaRPr>
          </a:p>
          <a:p>
            <a:pPr lvl="0"/>
            <a:r>
              <a:rPr lang="nl-BE" sz="1600" b="1" dirty="0">
                <a:solidFill>
                  <a:schemeClr val="tx1"/>
                </a:solidFill>
              </a:rPr>
              <a:t>Rent </a:t>
            </a:r>
            <a:r>
              <a:rPr lang="nl-BE" sz="1600" b="1" dirty="0" err="1">
                <a:solidFill>
                  <a:schemeClr val="tx1"/>
                </a:solidFill>
              </a:rPr>
              <a:t>from</a:t>
            </a:r>
            <a:r>
              <a:rPr lang="nl-BE" sz="1600" b="1" dirty="0">
                <a:solidFill>
                  <a:schemeClr val="tx1"/>
                </a:solidFill>
              </a:rPr>
              <a:t> private landlords and </a:t>
            </a:r>
            <a:r>
              <a:rPr lang="nl-BE" sz="1600" b="1" dirty="0" err="1">
                <a:solidFill>
                  <a:schemeClr val="tx1"/>
                </a:solidFill>
              </a:rPr>
              <a:t>sublet</a:t>
            </a:r>
            <a:r>
              <a:rPr lang="nl-BE" sz="1600" b="1" dirty="0">
                <a:solidFill>
                  <a:schemeClr val="tx1"/>
                </a:solidFill>
              </a:rPr>
              <a:t> </a:t>
            </a:r>
            <a:r>
              <a:rPr lang="nl-BE" sz="1600" b="1" dirty="0" err="1">
                <a:solidFill>
                  <a:schemeClr val="tx1"/>
                </a:solidFill>
              </a:rPr>
              <a:t>to</a:t>
            </a:r>
            <a:r>
              <a:rPr lang="nl-BE" sz="1600" b="1" dirty="0">
                <a:solidFill>
                  <a:schemeClr val="tx1"/>
                </a:solidFill>
              </a:rPr>
              <a:t> </a:t>
            </a:r>
            <a:r>
              <a:rPr lang="nl-BE" sz="1600" b="1" dirty="0" err="1">
                <a:solidFill>
                  <a:schemeClr val="tx1"/>
                </a:solidFill>
              </a:rPr>
              <a:t>tenants</a:t>
            </a:r>
            <a:endParaRPr lang="nl-BE" sz="1600" b="1" dirty="0">
              <a:solidFill>
                <a:schemeClr val="tx1"/>
              </a:solidFill>
            </a:endParaRPr>
          </a:p>
          <a:p>
            <a:pPr lvl="1"/>
            <a:r>
              <a:rPr lang="nl-BE" b="1" dirty="0" err="1">
                <a:solidFill>
                  <a:schemeClr val="tx1"/>
                </a:solidFill>
              </a:rPr>
              <a:t>securing</a:t>
            </a:r>
            <a:r>
              <a:rPr lang="nl-BE" b="1" dirty="0">
                <a:solidFill>
                  <a:schemeClr val="tx1"/>
                </a:solidFill>
              </a:rPr>
              <a:t> the </a:t>
            </a:r>
            <a:r>
              <a:rPr lang="nl-BE" b="1" dirty="0" err="1">
                <a:solidFill>
                  <a:schemeClr val="tx1"/>
                </a:solidFill>
              </a:rPr>
              <a:t>payment</a:t>
            </a:r>
            <a:r>
              <a:rPr lang="nl-BE" b="1" dirty="0">
                <a:solidFill>
                  <a:schemeClr val="tx1"/>
                </a:solidFill>
              </a:rPr>
              <a:t> of the rent (event in </a:t>
            </a:r>
            <a:r>
              <a:rPr lang="nl-BE" b="1" dirty="0" err="1">
                <a:solidFill>
                  <a:schemeClr val="tx1"/>
                </a:solidFill>
              </a:rPr>
              <a:t>periods</a:t>
            </a:r>
            <a:r>
              <a:rPr lang="nl-BE" b="1" dirty="0">
                <a:solidFill>
                  <a:schemeClr val="tx1"/>
                </a:solidFill>
              </a:rPr>
              <a:t> of </a:t>
            </a:r>
            <a:r>
              <a:rPr lang="nl-BE" b="1" dirty="0" err="1">
                <a:solidFill>
                  <a:schemeClr val="tx1"/>
                </a:solidFill>
              </a:rPr>
              <a:t>vacancy</a:t>
            </a:r>
            <a:r>
              <a:rPr lang="nl-BE" b="1" dirty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nl-BE" b="1" dirty="0" err="1">
                <a:solidFill>
                  <a:schemeClr val="tx1"/>
                </a:solidFill>
              </a:rPr>
              <a:t>securing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housing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>
                <a:solidFill>
                  <a:schemeClr val="tx1"/>
                </a:solidFill>
              </a:rPr>
              <a:t>quality</a:t>
            </a:r>
            <a:endParaRPr lang="nl-BE" b="1" dirty="0">
              <a:solidFill>
                <a:schemeClr val="tx1"/>
              </a:solidFill>
            </a:endParaRPr>
          </a:p>
          <a:p>
            <a:pPr lvl="1"/>
            <a:r>
              <a:rPr lang="nl-BE" b="1" dirty="0">
                <a:solidFill>
                  <a:schemeClr val="tx1"/>
                </a:solidFill>
              </a:rPr>
              <a:t>o</a:t>
            </a:r>
            <a:r>
              <a:rPr lang="nl-BE" b="1" dirty="0" smtClean="0">
                <a:solidFill>
                  <a:schemeClr val="tx1"/>
                </a:solidFill>
              </a:rPr>
              <a:t>ffer </a:t>
            </a:r>
            <a:r>
              <a:rPr lang="nl-BE" b="1" dirty="0" err="1" smtClean="0">
                <a:solidFill>
                  <a:schemeClr val="tx1"/>
                </a:solidFill>
              </a:rPr>
              <a:t>an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affordable</a:t>
            </a:r>
            <a:r>
              <a:rPr lang="nl-BE" b="1" dirty="0" smtClean="0">
                <a:solidFill>
                  <a:schemeClr val="tx1"/>
                </a:solidFill>
              </a:rPr>
              <a:t> </a:t>
            </a:r>
            <a:r>
              <a:rPr lang="nl-BE" b="1" dirty="0">
                <a:solidFill>
                  <a:schemeClr val="tx1"/>
                </a:solidFill>
              </a:rPr>
              <a:t>rent </a:t>
            </a:r>
            <a:r>
              <a:rPr lang="nl-BE" b="1" dirty="0" err="1">
                <a:solidFill>
                  <a:schemeClr val="tx1"/>
                </a:solidFill>
              </a:rPr>
              <a:t>to</a:t>
            </a:r>
            <a:r>
              <a:rPr lang="nl-BE" b="1" dirty="0">
                <a:solidFill>
                  <a:schemeClr val="tx1"/>
                </a:solidFill>
              </a:rPr>
              <a:t> the </a:t>
            </a:r>
            <a:r>
              <a:rPr lang="nl-BE" b="1" dirty="0" err="1">
                <a:solidFill>
                  <a:schemeClr val="tx1"/>
                </a:solidFill>
              </a:rPr>
              <a:t>subtenant</a:t>
            </a:r>
            <a:endParaRPr lang="nl-BE" b="1" dirty="0">
              <a:solidFill>
                <a:schemeClr val="tx1"/>
              </a:solidFill>
            </a:endParaRPr>
          </a:p>
          <a:p>
            <a:pPr lvl="1"/>
            <a:r>
              <a:rPr lang="nl-BE" b="1" dirty="0" err="1">
                <a:solidFill>
                  <a:schemeClr val="tx1"/>
                </a:solidFill>
              </a:rPr>
              <a:t>organising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smtClean="0">
                <a:solidFill>
                  <a:schemeClr val="tx1"/>
                </a:solidFill>
              </a:rPr>
              <a:t>support </a:t>
            </a:r>
            <a:r>
              <a:rPr lang="nl-BE" b="1" dirty="0" err="1">
                <a:solidFill>
                  <a:schemeClr val="tx1"/>
                </a:solidFill>
              </a:rPr>
              <a:t>if</a:t>
            </a:r>
            <a:r>
              <a:rPr lang="nl-BE" b="1" dirty="0">
                <a:solidFill>
                  <a:schemeClr val="tx1"/>
                </a:solidFill>
              </a:rPr>
              <a:t> </a:t>
            </a:r>
            <a:r>
              <a:rPr lang="nl-BE" b="1" dirty="0" err="1" smtClean="0">
                <a:solidFill>
                  <a:schemeClr val="tx1"/>
                </a:solidFill>
              </a:rPr>
              <a:t>necessary</a:t>
            </a:r>
            <a:endParaRPr lang="nl-BE" b="1" dirty="0">
              <a:solidFill>
                <a:schemeClr val="tx1"/>
              </a:solidFill>
            </a:endParaRPr>
          </a:p>
          <a:p>
            <a:pPr lvl="0"/>
            <a:r>
              <a:rPr lang="nl-BE" sz="1600" b="1" dirty="0">
                <a:solidFill>
                  <a:schemeClr val="tx1"/>
                </a:solidFill>
              </a:rPr>
              <a:t>‘</a:t>
            </a:r>
            <a:r>
              <a:rPr lang="nl-BE" sz="1600" b="1" dirty="0" err="1">
                <a:solidFill>
                  <a:schemeClr val="tx1"/>
                </a:solidFill>
              </a:rPr>
              <a:t>try</a:t>
            </a:r>
            <a:r>
              <a:rPr lang="nl-BE" sz="1600" b="1" dirty="0">
                <a:solidFill>
                  <a:schemeClr val="tx1"/>
                </a:solidFill>
              </a:rPr>
              <a:t> </a:t>
            </a:r>
            <a:r>
              <a:rPr lang="nl-BE" sz="1600" b="1" dirty="0" err="1">
                <a:solidFill>
                  <a:schemeClr val="tx1"/>
                </a:solidFill>
              </a:rPr>
              <a:t>to</a:t>
            </a:r>
            <a:r>
              <a:rPr lang="nl-BE" sz="1600" b="1" dirty="0">
                <a:solidFill>
                  <a:schemeClr val="tx1"/>
                </a:solidFill>
              </a:rPr>
              <a:t> </a:t>
            </a:r>
            <a:r>
              <a:rPr lang="nl-BE" sz="1600" b="1" dirty="0" err="1">
                <a:solidFill>
                  <a:schemeClr val="tx1"/>
                </a:solidFill>
              </a:rPr>
              <a:t>socialize</a:t>
            </a:r>
            <a:r>
              <a:rPr lang="nl-BE" sz="1600" b="1" dirty="0">
                <a:solidFill>
                  <a:schemeClr val="tx1"/>
                </a:solidFill>
              </a:rPr>
              <a:t>’ the private </a:t>
            </a:r>
            <a:r>
              <a:rPr lang="nl-BE" sz="1600" b="1" dirty="0" err="1">
                <a:solidFill>
                  <a:schemeClr val="tx1"/>
                </a:solidFill>
              </a:rPr>
              <a:t>rented</a:t>
            </a:r>
            <a:r>
              <a:rPr lang="nl-BE" sz="1600" b="1" dirty="0">
                <a:solidFill>
                  <a:schemeClr val="tx1"/>
                </a:solidFill>
              </a:rPr>
              <a:t> sector – </a:t>
            </a:r>
            <a:r>
              <a:rPr lang="nl-BE" sz="1600" b="1" dirty="0" err="1">
                <a:solidFill>
                  <a:schemeClr val="tx1"/>
                </a:solidFill>
              </a:rPr>
              <a:t>withdraw</a:t>
            </a:r>
            <a:r>
              <a:rPr lang="nl-BE" sz="1600" b="1" dirty="0">
                <a:solidFill>
                  <a:schemeClr val="tx1"/>
                </a:solidFill>
              </a:rPr>
              <a:t> </a:t>
            </a:r>
            <a:r>
              <a:rPr lang="nl-BE" sz="1600" b="1" dirty="0" err="1">
                <a:solidFill>
                  <a:schemeClr val="tx1"/>
                </a:solidFill>
              </a:rPr>
              <a:t>renting</a:t>
            </a:r>
            <a:r>
              <a:rPr lang="nl-BE" sz="1600" b="1" dirty="0">
                <a:solidFill>
                  <a:schemeClr val="tx1"/>
                </a:solidFill>
              </a:rPr>
              <a:t> </a:t>
            </a:r>
            <a:r>
              <a:rPr lang="nl-BE" sz="1600" b="1" dirty="0" err="1">
                <a:solidFill>
                  <a:schemeClr val="tx1"/>
                </a:solidFill>
              </a:rPr>
              <a:t>from</a:t>
            </a:r>
            <a:r>
              <a:rPr lang="nl-BE" sz="1600" b="1" dirty="0">
                <a:solidFill>
                  <a:schemeClr val="tx1"/>
                </a:solidFill>
              </a:rPr>
              <a:t> free market </a:t>
            </a:r>
            <a:r>
              <a:rPr lang="nl-BE" sz="1600" b="1" dirty="0" err="1">
                <a:solidFill>
                  <a:schemeClr val="tx1"/>
                </a:solidFill>
              </a:rPr>
              <a:t>mechanisms</a:t>
            </a:r>
            <a:r>
              <a:rPr lang="nl-BE" sz="1600" b="1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291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139867"/>
              </p:ext>
            </p:extLst>
          </p:nvPr>
        </p:nvGraphicFramePr>
        <p:xfrm>
          <a:off x="1981198" y="1429133"/>
          <a:ext cx="9403726" cy="533296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701863"/>
                <a:gridCol w="4701863"/>
              </a:tblGrid>
              <a:tr h="31411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</a:rPr>
                        <a:t>Landlord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015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Requests: 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Prompt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payment of the rent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Maintenance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of the house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Rational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occupation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Judicial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support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Administrative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support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Accepts: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Below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market/”</a:t>
                      </a:r>
                      <a:r>
                        <a:rPr lang="en-GB" sz="1600" dirty="0" err="1">
                          <a:solidFill>
                            <a:schemeClr val="bg1"/>
                          </a:solidFill>
                          <a:effectLst/>
                        </a:rPr>
                        <a:t>social”rent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Quality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standards 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Rental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contract for a period of 9 years 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No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say in the profile of the subtenant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4699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SRA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4703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Offers: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Guaranteed monthly payment of the rent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Rental mediation 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Handyman’s service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Legal occupation standard</a:t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Professional counseling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Requests: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Affordable rent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Quality dwellings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Housing security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To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be open to all 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candidate-tenants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hthoek 2"/>
          <p:cNvSpPr/>
          <p:nvPr/>
        </p:nvSpPr>
        <p:spPr>
          <a:xfrm>
            <a:off x="1868656" y="726279"/>
            <a:ext cx="80070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Overview of the partnership between an SRA and Landlord</a:t>
            </a:r>
            <a:endParaRPr lang="en-GB" sz="2000" b="1" dirty="0">
              <a:solidFill>
                <a:schemeClr val="bg1"/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2107807" y="6485100"/>
            <a:ext cx="807180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  <a:tabLst>
                <a:tab pos="-898525" algn="l"/>
                <a:tab pos="-538163" algn="l"/>
                <a:tab pos="-179388" algn="l"/>
                <a:tab pos="180975" algn="l"/>
                <a:tab pos="539750" algn="l"/>
                <a:tab pos="898525" algn="l"/>
                <a:tab pos="1258888" algn="l"/>
                <a:tab pos="1617663" algn="l"/>
                <a:tab pos="1978025" algn="l"/>
                <a:tab pos="2336800" algn="l"/>
                <a:tab pos="2695575" algn="l"/>
                <a:tab pos="3055938" algn="l"/>
                <a:tab pos="3414713" algn="l"/>
                <a:tab pos="3775075" algn="l"/>
                <a:tab pos="4133850" algn="l"/>
                <a:tab pos="4492625" algn="l"/>
                <a:tab pos="4852988" algn="l"/>
                <a:tab pos="5211763" algn="l"/>
                <a:tab pos="5572125" algn="l"/>
              </a:tabLst>
            </a:pPr>
            <a:r>
              <a:rPr lang="en-GB" sz="1200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Source: Adapted from OCMW Gent Presentation, 2012 HABITACT Peer Review</a:t>
            </a:r>
            <a:endParaRPr lang="en-GB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Rechte verbindingslijn met pijl 7"/>
          <p:cNvCxnSpPr/>
          <p:nvPr/>
        </p:nvCxnSpPr>
        <p:spPr>
          <a:xfrm>
            <a:off x="5743977" y="3309870"/>
            <a:ext cx="0" cy="118485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 flipV="1">
            <a:off x="10179614" y="3515932"/>
            <a:ext cx="0" cy="106894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748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92936"/>
              </p:ext>
            </p:extLst>
          </p:nvPr>
        </p:nvGraphicFramePr>
        <p:xfrm>
          <a:off x="1981196" y="1466794"/>
          <a:ext cx="9442364" cy="52302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721182"/>
                <a:gridCol w="4721182"/>
              </a:tblGrid>
              <a:tr h="30594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SRA Tenant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8038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Requests: 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baseline="0" dirty="0" smtClean="0">
                          <a:solidFill>
                            <a:schemeClr val="bg1"/>
                          </a:solidFill>
                          <a:effectLst/>
                        </a:rPr>
                        <a:t>  </a:t>
                      </a: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Appropriate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accommodation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Affordable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rent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Security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of tenure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Support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Agrees to </a:t>
                      </a: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provide: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Participation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in rental  counselling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Maintenance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of the </a:t>
                      </a: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house/good</a:t>
                      </a:r>
                      <a:r>
                        <a:rPr lang="en-GB" sz="1600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GB" sz="1600" baseline="0" dirty="0" err="1" smtClean="0">
                          <a:solidFill>
                            <a:schemeClr val="bg1"/>
                          </a:solidFill>
                          <a:effectLst/>
                        </a:rPr>
                        <a:t>behavior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Prompt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payment</a:t>
                      </a:r>
                      <a:b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</a:rPr>
                        <a:t>  Open </a:t>
                      </a: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</a:rPr>
                        <a:t>communication 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5136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SRA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690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Offers: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High-quality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housing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‘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’Social’’/affordable rent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Rental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subsidy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9-year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rental agreement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Rental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counselling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Agrees to provide: 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Professional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counselor 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For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  <a:effectLst/>
                        </a:rPr>
                        <a:t> s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upport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: 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link to 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welfare services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Follow-up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of the rent 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Mediation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in case of arrears 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</a:rPr>
                        <a:t>  General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assistance with enquiries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etc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-897890" algn="l"/>
                          <a:tab pos="-538480" algn="l"/>
                          <a:tab pos="-179070" algn="l"/>
                          <a:tab pos="180340" algn="l"/>
                          <a:tab pos="539750" algn="l"/>
                          <a:tab pos="899160" algn="l"/>
                          <a:tab pos="1258570" algn="l"/>
                          <a:tab pos="1617980" algn="l"/>
                          <a:tab pos="1977390" algn="l"/>
                          <a:tab pos="2336800" algn="l"/>
                          <a:tab pos="2696210" algn="l"/>
                          <a:tab pos="3055620" algn="l"/>
                          <a:tab pos="3415030" algn="l"/>
                          <a:tab pos="3774440" algn="l"/>
                          <a:tab pos="4133850" algn="l"/>
                          <a:tab pos="4493260" algn="l"/>
                          <a:tab pos="4852670" algn="l"/>
                          <a:tab pos="5212080" algn="l"/>
                          <a:tab pos="557149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hthoek 2"/>
          <p:cNvSpPr/>
          <p:nvPr/>
        </p:nvSpPr>
        <p:spPr>
          <a:xfrm>
            <a:off x="1981200" y="788898"/>
            <a:ext cx="78614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400" fontAlgn="base">
              <a:spcBef>
                <a:spcPct val="0"/>
              </a:spcBef>
              <a:spcAft>
                <a:spcPct val="0"/>
              </a:spcAft>
              <a:tabLst>
                <a:tab pos="-898525" algn="l"/>
                <a:tab pos="-538163" algn="l"/>
                <a:tab pos="-179388" algn="l"/>
                <a:tab pos="180975" algn="l"/>
                <a:tab pos="539750" algn="l"/>
                <a:tab pos="898525" algn="l"/>
                <a:tab pos="1258888" algn="l"/>
                <a:tab pos="1617663" algn="l"/>
                <a:tab pos="1978025" algn="l"/>
                <a:tab pos="2336800" algn="l"/>
                <a:tab pos="2695575" algn="l"/>
                <a:tab pos="3055938" algn="l"/>
                <a:tab pos="3414713" algn="l"/>
                <a:tab pos="3775075" algn="l"/>
                <a:tab pos="4133850" algn="l"/>
                <a:tab pos="4492625" algn="l"/>
                <a:tab pos="4852988" algn="l"/>
                <a:tab pos="5211763" algn="l"/>
                <a:tab pos="5572125" algn="l"/>
              </a:tabLst>
            </a:pPr>
            <a:r>
              <a:rPr lang="en-GB" sz="2000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Overview of the relationship an SRA and its tenants</a:t>
            </a:r>
            <a:endParaRPr lang="en-GB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1981200" y="6244792"/>
            <a:ext cx="78614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-898525" algn="l"/>
                <a:tab pos="-538163" algn="l"/>
                <a:tab pos="-179388" algn="l"/>
                <a:tab pos="180975" algn="l"/>
                <a:tab pos="539750" algn="l"/>
                <a:tab pos="898525" algn="l"/>
                <a:tab pos="1258888" algn="l"/>
                <a:tab pos="1617663" algn="l"/>
                <a:tab pos="1978025" algn="l"/>
                <a:tab pos="2336800" algn="l"/>
                <a:tab pos="2695575" algn="l"/>
                <a:tab pos="3055938" algn="l"/>
                <a:tab pos="3414713" algn="l"/>
                <a:tab pos="3775075" algn="l"/>
                <a:tab pos="4133850" algn="l"/>
                <a:tab pos="4492625" algn="l"/>
                <a:tab pos="4852988" algn="l"/>
                <a:tab pos="5211763" algn="l"/>
                <a:tab pos="5572125" algn="l"/>
              </a:tabLst>
            </a:pPr>
            <a:r>
              <a:rPr lang="en-GB" sz="1200" dirty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Source: Adapted from OCMW Gent Presentation, 2012 HABITACT Peer Review</a:t>
            </a:r>
            <a:endParaRPr lang="en-GB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Rechte verbindingslijn met pijl 7"/>
          <p:cNvCxnSpPr/>
          <p:nvPr/>
        </p:nvCxnSpPr>
        <p:spPr>
          <a:xfrm>
            <a:off x="5615189" y="3078051"/>
            <a:ext cx="25757" cy="131364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/>
          <p:nvPr/>
        </p:nvCxnSpPr>
        <p:spPr>
          <a:xfrm flipV="1">
            <a:off x="10702344" y="3348507"/>
            <a:ext cx="12879" cy="104318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346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700807"/>
            <a:ext cx="7772400" cy="1788297"/>
          </a:xfrm>
        </p:spPr>
        <p:txBody>
          <a:bodyPr>
            <a:normAutofit/>
          </a:bodyPr>
          <a:lstStyle/>
          <a:p>
            <a:pPr algn="l"/>
            <a:r>
              <a:rPr lang="nl-BE" dirty="0" smtClean="0">
                <a:solidFill>
                  <a:schemeClr val="bg1"/>
                </a:solidFill>
              </a:rPr>
              <a:t>Goals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2180492"/>
            <a:ext cx="8340969" cy="4178105"/>
          </a:xfrm>
        </p:spPr>
        <p:txBody>
          <a:bodyPr>
            <a:norm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endParaRPr lang="nl-BE" sz="2400" b="1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nl-BE" sz="2400" b="1" dirty="0" err="1" smtClean="0">
                <a:solidFill>
                  <a:schemeClr val="bg1"/>
                </a:solidFill>
              </a:rPr>
              <a:t>Enlarge</a:t>
            </a:r>
            <a:r>
              <a:rPr lang="nl-BE" sz="2400" b="1" dirty="0" smtClean="0">
                <a:solidFill>
                  <a:schemeClr val="bg1"/>
                </a:solidFill>
              </a:rPr>
              <a:t> </a:t>
            </a:r>
            <a:r>
              <a:rPr lang="nl-BE" sz="2400" b="1" dirty="0">
                <a:solidFill>
                  <a:schemeClr val="bg1"/>
                </a:solidFill>
              </a:rPr>
              <a:t>the </a:t>
            </a:r>
            <a:r>
              <a:rPr lang="nl-BE" sz="2400" b="1" dirty="0" err="1">
                <a:solidFill>
                  <a:schemeClr val="bg1"/>
                </a:solidFill>
              </a:rPr>
              <a:t>number</a:t>
            </a:r>
            <a:r>
              <a:rPr lang="nl-BE" sz="2400" b="1" dirty="0">
                <a:solidFill>
                  <a:schemeClr val="bg1"/>
                </a:solidFill>
              </a:rPr>
              <a:t> of </a:t>
            </a:r>
            <a:r>
              <a:rPr lang="nl-BE" sz="2400" b="1" dirty="0" err="1">
                <a:solidFill>
                  <a:schemeClr val="bg1"/>
                </a:solidFill>
              </a:rPr>
              <a:t>available</a:t>
            </a:r>
            <a:r>
              <a:rPr lang="nl-BE" sz="2400" b="1" dirty="0">
                <a:solidFill>
                  <a:schemeClr val="bg1"/>
                </a:solidFill>
              </a:rPr>
              <a:t> </a:t>
            </a:r>
            <a:r>
              <a:rPr lang="nl-BE" sz="2400" b="1" dirty="0" err="1">
                <a:solidFill>
                  <a:schemeClr val="bg1"/>
                </a:solidFill>
              </a:rPr>
              <a:t>dwellings</a:t>
            </a:r>
            <a:r>
              <a:rPr lang="nl-BE" sz="2400" b="1" dirty="0">
                <a:solidFill>
                  <a:schemeClr val="bg1"/>
                </a:solidFill>
              </a:rPr>
              <a:t> </a:t>
            </a:r>
            <a:r>
              <a:rPr lang="nl-BE" sz="2400" b="1" dirty="0" err="1">
                <a:solidFill>
                  <a:schemeClr val="bg1"/>
                </a:solidFill>
              </a:rPr>
              <a:t>for</a:t>
            </a:r>
            <a:r>
              <a:rPr lang="nl-BE" sz="2400" b="1" dirty="0">
                <a:solidFill>
                  <a:schemeClr val="bg1"/>
                </a:solidFill>
              </a:rPr>
              <a:t> </a:t>
            </a:r>
            <a:r>
              <a:rPr lang="nl-BE" sz="2400" b="1" dirty="0" err="1">
                <a:solidFill>
                  <a:schemeClr val="bg1"/>
                </a:solidFill>
              </a:rPr>
              <a:t>vulnerable</a:t>
            </a:r>
            <a:r>
              <a:rPr lang="nl-BE" sz="2400" b="1" dirty="0">
                <a:solidFill>
                  <a:schemeClr val="bg1"/>
                </a:solidFill>
              </a:rPr>
              <a:t> </a:t>
            </a:r>
            <a:r>
              <a:rPr lang="nl-BE" sz="2400" b="1" dirty="0" err="1">
                <a:solidFill>
                  <a:schemeClr val="bg1"/>
                </a:solidFill>
              </a:rPr>
              <a:t>people</a:t>
            </a:r>
            <a:endParaRPr lang="nl-BE" sz="2400" b="1" dirty="0">
              <a:solidFill>
                <a:schemeClr val="bg1"/>
              </a:solidFill>
            </a:endParaRPr>
          </a:p>
          <a:p>
            <a:endParaRPr lang="nl-BE" sz="2400" b="1" dirty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nl-BE" sz="2400" b="1" dirty="0" err="1">
                <a:solidFill>
                  <a:schemeClr val="bg1"/>
                </a:solidFill>
              </a:rPr>
              <a:t>Improve</a:t>
            </a:r>
            <a:r>
              <a:rPr lang="nl-BE" sz="2400" b="1" dirty="0">
                <a:solidFill>
                  <a:schemeClr val="bg1"/>
                </a:solidFill>
              </a:rPr>
              <a:t> the </a:t>
            </a:r>
            <a:r>
              <a:rPr lang="nl-BE" sz="2400" b="1" dirty="0" err="1">
                <a:solidFill>
                  <a:schemeClr val="bg1"/>
                </a:solidFill>
              </a:rPr>
              <a:t>quality</a:t>
            </a:r>
            <a:r>
              <a:rPr lang="nl-BE" sz="2400" b="1" dirty="0">
                <a:solidFill>
                  <a:schemeClr val="bg1"/>
                </a:solidFill>
              </a:rPr>
              <a:t> of the </a:t>
            </a:r>
            <a:r>
              <a:rPr lang="nl-BE" sz="2400" b="1" dirty="0" err="1">
                <a:solidFill>
                  <a:schemeClr val="bg1"/>
                </a:solidFill>
              </a:rPr>
              <a:t>accommodation</a:t>
            </a:r>
            <a:r>
              <a:rPr lang="nl-BE" sz="2400" b="1" dirty="0">
                <a:solidFill>
                  <a:schemeClr val="bg1"/>
                </a:solidFill>
              </a:rPr>
              <a:t> at the </a:t>
            </a:r>
            <a:r>
              <a:rPr lang="nl-BE" sz="2400" b="1" dirty="0" err="1">
                <a:solidFill>
                  <a:schemeClr val="bg1"/>
                </a:solidFill>
              </a:rPr>
              <a:t>bottom</a:t>
            </a:r>
            <a:r>
              <a:rPr lang="nl-BE" sz="2400" b="1" dirty="0">
                <a:solidFill>
                  <a:schemeClr val="bg1"/>
                </a:solidFill>
              </a:rPr>
              <a:t> end of the </a:t>
            </a:r>
            <a:r>
              <a:rPr lang="nl-BE" sz="2400" b="1" dirty="0" err="1">
                <a:solidFill>
                  <a:schemeClr val="bg1"/>
                </a:solidFill>
              </a:rPr>
              <a:t>housing</a:t>
            </a:r>
            <a:r>
              <a:rPr lang="nl-BE" sz="2400" b="1" dirty="0">
                <a:solidFill>
                  <a:schemeClr val="bg1"/>
                </a:solidFill>
              </a:rPr>
              <a:t> market</a:t>
            </a:r>
          </a:p>
          <a:p>
            <a:endParaRPr lang="nl-BE" sz="2400" b="1" cap="none" dirty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nl-BE" sz="2400" b="1" dirty="0" err="1">
                <a:solidFill>
                  <a:schemeClr val="bg1"/>
                </a:solidFill>
              </a:rPr>
              <a:t>Use</a:t>
            </a:r>
            <a:r>
              <a:rPr lang="nl-BE" sz="2400" b="1" dirty="0">
                <a:solidFill>
                  <a:schemeClr val="bg1"/>
                </a:solidFill>
              </a:rPr>
              <a:t> a </a:t>
            </a:r>
            <a:r>
              <a:rPr lang="nl-BE" sz="2400" b="1" dirty="0" err="1">
                <a:solidFill>
                  <a:schemeClr val="bg1"/>
                </a:solidFill>
              </a:rPr>
              <a:t>socially</a:t>
            </a:r>
            <a:r>
              <a:rPr lang="nl-BE" sz="2400" b="1" dirty="0">
                <a:solidFill>
                  <a:schemeClr val="bg1"/>
                </a:solidFill>
              </a:rPr>
              <a:t> correct rent</a:t>
            </a:r>
          </a:p>
          <a:p>
            <a:pPr marL="457200" indent="-457200"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74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Ion-directiekamer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178</TotalTime>
  <Words>1095</Words>
  <Application>Microsoft Office PowerPoint</Application>
  <PresentationFormat>Egyéni</PresentationFormat>
  <Paragraphs>219</Paragraphs>
  <Slides>22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3" baseType="lpstr">
      <vt:lpstr>Ion-directiekamer</vt:lpstr>
      <vt:lpstr>SOCIAL RENTAL AGENCIES AS A TOOL TO  OVERCOME PROBLEMS WITH PRIVATE RENTING IN FLANDERS, BELGIUM</vt:lpstr>
      <vt:lpstr>Content</vt:lpstr>
      <vt:lpstr>Housing in BE: Major features</vt:lpstr>
      <vt:lpstr>PowerPoint bemutató</vt:lpstr>
      <vt:lpstr>PowerPoint bemutató</vt:lpstr>
      <vt:lpstr>What is a SRA?</vt:lpstr>
      <vt:lpstr>PowerPoint bemutató</vt:lpstr>
      <vt:lpstr>PowerPoint bemutató</vt:lpstr>
      <vt:lpstr>Goals </vt:lpstr>
      <vt:lpstr>Regulation</vt:lpstr>
      <vt:lpstr>History – context - roots </vt:lpstr>
      <vt:lpstr>Homeless service sector in general </vt:lpstr>
      <vt:lpstr>Consequence </vt:lpstr>
      <vt:lpstr>Devepment of the SRA model </vt:lpstr>
      <vt:lpstr>PowerPoint bemutató</vt:lpstr>
      <vt:lpstr>PowerPoint bemutató</vt:lpstr>
      <vt:lpstr>State of affairs</vt:lpstr>
      <vt:lpstr>State of affairs </vt:lpstr>
      <vt:lpstr>Allocation </vt:lpstr>
      <vt:lpstr>Social basis ‘seems’ solid</vt:lpstr>
      <vt:lpstr>Pitfalls</vt:lpstr>
      <vt:lpstr>Further reading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use of social rental agencies to  overcome problems with private renting in Flanders, Belgium</dc:title>
  <dc:creator>Pascal DD</dc:creator>
  <cp:lastModifiedBy>User</cp:lastModifiedBy>
  <cp:revision>30</cp:revision>
  <dcterms:created xsi:type="dcterms:W3CDTF">2013-09-06T08:21:04Z</dcterms:created>
  <dcterms:modified xsi:type="dcterms:W3CDTF">2013-09-23T16:00:58Z</dcterms:modified>
</cp:coreProperties>
</file>