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2012 - new housing stock, %</c:v>
                </c:pt>
              </c:strCache>
            </c:strRef>
          </c:tx>
          <c:dPt>
            <c:idx val="0"/>
            <c:bubble3D val="0"/>
            <c:explosion val="3"/>
          </c:dPt>
          <c:dPt>
            <c:idx val="1"/>
            <c:bubble3D val="0"/>
            <c:explosion val="3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100" smtClean="0"/>
                      <a:t>Individual; </a:t>
                    </a:r>
                    <a:r>
                      <a:rPr lang="en-US" sz="1100" dirty="0"/>
                      <a:t>66,7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9640968541621737"/>
                  <c:y val="0.10761186109344825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Multi-appartment</a:t>
                    </a:r>
                    <a:r>
                      <a:rPr lang="en-US" dirty="0"/>
                      <a:t>; 32,9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Individual </c:v>
                </c:pt>
                <c:pt idx="1">
                  <c:v>Multiappartment</c:v>
                </c:pt>
                <c:pt idx="2">
                  <c:v>Hostels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66.7</c:v>
                </c:pt>
                <c:pt idx="1">
                  <c:v>32.9</c:v>
                </c:pt>
                <c:pt idx="2">
                  <c:v>0.4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Financing</c:v>
                </c:pt>
              </c:strCache>
            </c:strRef>
          </c:tx>
          <c:explosion val="4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Enterprises </a:t>
                    </a:r>
                    <a:r>
                      <a:rPr lang="en-US"/>
                      <a:t>8,8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Credit </a:t>
                    </a:r>
                    <a:r>
                      <a:rPr lang="en-US" smtClean="0"/>
                      <a:t>resourses; </a:t>
                    </a:r>
                    <a:r>
                      <a:rPr lang="en-US" dirty="0"/>
                      <a:t>23,1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State </a:t>
                    </a:r>
                    <a:r>
                      <a:rPr lang="en-US" smtClean="0"/>
                      <a:t>budget</a:t>
                    </a:r>
                    <a:r>
                      <a:rPr lang="en-US" dirty="0"/>
                      <a:t>; 1,3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Local </a:t>
                    </a:r>
                    <a:r>
                      <a:rPr lang="en-US" smtClean="0"/>
                      <a:t>budget</a:t>
                    </a:r>
                    <a:r>
                      <a:rPr lang="en-US" dirty="0"/>
                      <a:t>; 0,7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Population</c:v>
                </c:pt>
                <c:pt idx="1">
                  <c:v>Enterprises</c:v>
                </c:pt>
                <c:pt idx="2">
                  <c:v>Credit resoursea</c:v>
                </c:pt>
                <c:pt idx="3">
                  <c:v>State budjet</c:v>
                </c:pt>
                <c:pt idx="4">
                  <c:v>Local budjet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68.900000000000006</c:v>
                </c:pt>
                <c:pt idx="1">
                  <c:v>8.8000000000000007</c:v>
                </c:pt>
                <c:pt idx="2">
                  <c:v>23.1</c:v>
                </c:pt>
                <c:pt idx="3">
                  <c:v>1.3</c:v>
                </c:pt>
                <c:pt idx="4">
                  <c:v>0.7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513A8DB-4523-4E6C-B7FF-39F7565730A7}" type="slidenum">
              <a:rPr lang="uk-UA" smtClean="0"/>
              <a:t>‹#›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5D0395B-D62A-4647-9C9C-9051EEB89E69}" type="datetimeFigureOut">
              <a:rPr lang="uk-UA" smtClean="0"/>
              <a:t>03.09.2013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rina.zapatrina@gmail.com" TargetMode="External"/><Relationship Id="rId2" Type="http://schemas.openxmlformats.org/officeDocument/2006/relationships/hyperlink" Target="http://www.ukrppp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UKRAINE CASE STUDY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I. </a:t>
            </a:r>
            <a:r>
              <a:rPr lang="en-US" b="1" dirty="0" err="1" smtClean="0"/>
              <a:t>Zapatrina</a:t>
            </a:r>
            <a:r>
              <a:rPr lang="en-US" dirty="0" smtClean="0"/>
              <a:t>,</a:t>
            </a:r>
          </a:p>
          <a:p>
            <a:r>
              <a:rPr lang="en-US" dirty="0" smtClean="0"/>
              <a:t>Doctor of economics</a:t>
            </a:r>
          </a:p>
          <a:p>
            <a:r>
              <a:rPr lang="en-US" dirty="0" smtClean="0"/>
              <a:t>Ukraine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100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</a:t>
            </a:r>
            <a:r>
              <a:rPr lang="en-US" dirty="0" smtClean="0"/>
              <a:t>housing </a:t>
            </a:r>
            <a:r>
              <a:rPr lang="en-US" dirty="0"/>
              <a:t>sector </a:t>
            </a:r>
            <a:r>
              <a:rPr lang="en-US" dirty="0" smtClean="0"/>
              <a:t>development  </a:t>
            </a:r>
            <a:r>
              <a:rPr lang="en-US" dirty="0" smtClean="0"/>
              <a:t>in </a:t>
            </a:r>
            <a:r>
              <a:rPr lang="en-US" dirty="0" smtClean="0"/>
              <a:t>Ukraine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064566"/>
              </p:ext>
            </p:extLst>
          </p:nvPr>
        </p:nvGraphicFramePr>
        <p:xfrm>
          <a:off x="467544" y="1988840"/>
          <a:ext cx="367240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59564212"/>
              </p:ext>
            </p:extLst>
          </p:nvPr>
        </p:nvGraphicFramePr>
        <p:xfrm>
          <a:off x="4283968" y="1988841"/>
          <a:ext cx="3672408" cy="3528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51920" y="48691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2012, %</a:t>
            </a:r>
            <a:endParaRPr lang="uk-UA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5517231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Total – 10, 749 ml  sq. m.</a:t>
            </a:r>
          </a:p>
          <a:p>
            <a:r>
              <a:rPr lang="en-US" sz="1200" dirty="0" smtClean="0"/>
              <a:t>Per 1000 </a:t>
            </a:r>
            <a:r>
              <a:rPr lang="en-US" sz="1200" dirty="0" smtClean="0"/>
              <a:t>persons – 235 sq. m.</a:t>
            </a:r>
            <a:endParaRPr lang="uk-UA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436096" y="5517231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Total – 7,7 </a:t>
            </a:r>
            <a:r>
              <a:rPr lang="en-US" sz="1200" dirty="0" err="1" smtClean="0"/>
              <a:t>bln</a:t>
            </a:r>
            <a:r>
              <a:rPr lang="en-US" sz="1200" dirty="0" smtClean="0"/>
              <a:t> USD</a:t>
            </a:r>
          </a:p>
          <a:p>
            <a:r>
              <a:rPr lang="en-US" sz="1200" dirty="0" smtClean="0"/>
              <a:t>Per person</a:t>
            </a:r>
            <a:r>
              <a:rPr lang="en-US" sz="1200" dirty="0" smtClean="0"/>
              <a:t> </a:t>
            </a:r>
            <a:r>
              <a:rPr lang="en-US" sz="1200" dirty="0" smtClean="0"/>
              <a:t>– 169 USD</a:t>
            </a:r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val="6674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/>
              <a:t>New </a:t>
            </a:r>
            <a:r>
              <a:rPr lang="en-US" sz="3800" dirty="0" smtClean="0"/>
              <a:t>developments </a:t>
            </a:r>
            <a:r>
              <a:rPr lang="en-US" sz="3800" dirty="0" smtClean="0"/>
              <a:t>in social housing in the last two years in Ukraine</a:t>
            </a:r>
            <a:endParaRPr lang="uk-UA" sz="3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915005"/>
              </p:ext>
            </p:extLst>
          </p:nvPr>
        </p:nvGraphicFramePr>
        <p:xfrm>
          <a:off x="457200" y="1600200"/>
          <a:ext cx="7620000" cy="35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84"/>
                <a:gridCol w="2016224"/>
                <a:gridCol w="720080"/>
                <a:gridCol w="936104"/>
                <a:gridCol w="864096"/>
                <a:gridCol w="936104"/>
                <a:gridCol w="936104"/>
                <a:gridCol w="840904"/>
              </a:tblGrid>
              <a:tr h="370840">
                <a:tc rowSpan="2"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err="1" smtClean="0"/>
                        <a:t>Nb</a:t>
                      </a:r>
                      <a:endParaRPr lang="uk-UA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State programs</a:t>
                      </a:r>
                      <a:endParaRPr lang="uk-UA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2012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2013 (plan)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Number of flats*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Sq. meters,</a:t>
                      </a:r>
                    </a:p>
                    <a:p>
                      <a:pPr algn="ctr"/>
                      <a:r>
                        <a:rPr lang="en-US" sz="1200" dirty="0" smtClean="0"/>
                        <a:t>total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State**</a:t>
                      </a:r>
                      <a:r>
                        <a:rPr lang="en-US" sz="1200" baseline="0" dirty="0" smtClean="0"/>
                        <a:t> financing, </a:t>
                      </a:r>
                      <a:r>
                        <a:rPr lang="en-US" sz="1200" baseline="0" dirty="0" err="1" smtClean="0"/>
                        <a:t>mln</a:t>
                      </a:r>
                      <a:r>
                        <a:rPr lang="en-US" sz="1200" baseline="0" dirty="0" smtClean="0"/>
                        <a:t>. USD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Number of flats*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Sq. meters,</a:t>
                      </a:r>
                    </a:p>
                    <a:p>
                      <a:pPr algn="ctr"/>
                      <a:r>
                        <a:rPr lang="en-US" sz="1200" dirty="0" smtClean="0"/>
                        <a:t>total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State**</a:t>
                      </a:r>
                      <a:r>
                        <a:rPr lang="en-US" sz="1200" baseline="0" dirty="0" smtClean="0"/>
                        <a:t> financing, </a:t>
                      </a:r>
                      <a:r>
                        <a:rPr lang="en-US" sz="1200" baseline="0" dirty="0" err="1" smtClean="0"/>
                        <a:t>mln</a:t>
                      </a:r>
                      <a:r>
                        <a:rPr lang="en-US" sz="1200" baseline="0" dirty="0" smtClean="0"/>
                        <a:t>. USD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Interest rate decrease (13/3)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1233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70 600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0,8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2 000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135 200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37***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Construction</a:t>
                      </a:r>
                      <a:r>
                        <a:rPr lang="en-US" sz="1200" baseline="0" dirty="0" smtClean="0"/>
                        <a:t> of “affordable housing” (30/70)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1222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83 200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19,4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45 500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Providing loans</a:t>
                      </a:r>
                      <a:r>
                        <a:rPr lang="en-US" sz="1200" baseline="0" dirty="0" smtClean="0"/>
                        <a:t> for youth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361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23 100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14,8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510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33 100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21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Gasification </a:t>
                      </a:r>
                      <a:r>
                        <a:rPr lang="en-US" sz="1200" baseline="0" dirty="0" smtClean="0"/>
                        <a:t> + individual building construction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3220 + 998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88 800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11,4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3 373</a:t>
                      </a:r>
                    </a:p>
                    <a:p>
                      <a:pPr algn="ctr"/>
                      <a:r>
                        <a:rPr lang="en-US" sz="1200" dirty="0" smtClean="0"/>
                        <a:t>1 127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85 000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11,6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Housing for war invalids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225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11 200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7,8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220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11 000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9,3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SOCIAL HOUSING</a:t>
                      </a:r>
                      <a:endParaRPr lang="uk-UA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6068" y="5373216"/>
            <a:ext cx="7632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</a:t>
            </a:r>
            <a:r>
              <a:rPr lang="en-US" dirty="0" smtClean="0"/>
              <a:t>- </a:t>
            </a:r>
            <a:r>
              <a:rPr lang="en-US" sz="1200" dirty="0" smtClean="0"/>
              <a:t>average square of </a:t>
            </a:r>
            <a:r>
              <a:rPr lang="en-US" sz="1200" dirty="0" smtClean="0"/>
              <a:t>apartment– </a:t>
            </a:r>
            <a:r>
              <a:rPr lang="en-US" sz="1200" dirty="0" smtClean="0"/>
              <a:t>59,8 sq., cost of 1 sq. m. – 720 USD </a:t>
            </a:r>
          </a:p>
          <a:p>
            <a:r>
              <a:rPr lang="en-US" sz="1200" dirty="0" smtClean="0"/>
              <a:t>** -  state and municipal budgets</a:t>
            </a:r>
          </a:p>
          <a:p>
            <a:r>
              <a:rPr lang="en-US" sz="1200" dirty="0" smtClean="0"/>
              <a:t>*** - including payment for interest rates for 2012</a:t>
            </a:r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val="379149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Rental sector in Ukraine :      </a:t>
            </a:r>
            <a:br>
              <a:rPr lang="en-US" dirty="0" smtClean="0"/>
            </a:br>
            <a:r>
              <a:rPr lang="en-US" sz="2800" dirty="0" smtClean="0"/>
              <a:t>structure of  families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881814"/>
              </p:ext>
            </p:extLst>
          </p:nvPr>
        </p:nvGraphicFramePr>
        <p:xfrm>
          <a:off x="395536" y="1628800"/>
          <a:ext cx="7620000" cy="4865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768"/>
                <a:gridCol w="1253232"/>
                <a:gridCol w="2540000"/>
              </a:tblGrid>
              <a:tr h="65887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Comments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Families,</a:t>
                      </a:r>
                      <a:r>
                        <a:rPr lang="en-US" baseline="0" dirty="0" smtClean="0"/>
                        <a:t> who have private housing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95,1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Some of this families are shadow landlords</a:t>
                      </a:r>
                      <a:endParaRPr lang="uk-UA" sz="12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Families,</a:t>
                      </a:r>
                      <a:r>
                        <a:rPr lang="en-US" baseline="0" dirty="0" smtClean="0"/>
                        <a:t> who live in state housing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</a:t>
                      </a:r>
                      <a:r>
                        <a:rPr lang="en-US" sz="1200" baseline="0" dirty="0" smtClean="0"/>
                        <a:t> this case landlords are state/municipal authorities. Some specialists believe that these housing could be </a:t>
                      </a:r>
                      <a:r>
                        <a:rPr lang="en-US" sz="1200" baseline="0" dirty="0" smtClean="0"/>
                        <a:t>referred </a:t>
                      </a:r>
                      <a:r>
                        <a:rPr lang="en-US" sz="1200" baseline="0" dirty="0" smtClean="0"/>
                        <a:t>to </a:t>
                      </a:r>
                      <a:r>
                        <a:rPr lang="en-US" sz="1200" baseline="0" dirty="0" smtClean="0"/>
                        <a:t>as </a:t>
                      </a:r>
                      <a:r>
                        <a:rPr lang="en-US" sz="1200" baseline="0" dirty="0" smtClean="0"/>
                        <a:t>“social housing”. But definition of social housing due to the law doesn’t allow do this.</a:t>
                      </a:r>
                      <a:endParaRPr lang="uk-UA" sz="12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Families, who live in “enterprises” housing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case landlords are enterprises/firms. Some specialists believe that these housing could be </a:t>
                      </a:r>
                      <a:r>
                        <a:rPr lang="en-US" sz="1200" dirty="0" smtClean="0"/>
                        <a:t>referred </a:t>
                      </a:r>
                      <a:r>
                        <a:rPr lang="en-US" sz="1200" dirty="0" smtClean="0"/>
                        <a:t>to </a:t>
                      </a:r>
                      <a:r>
                        <a:rPr lang="en-US" sz="1200" dirty="0" smtClean="0"/>
                        <a:t>as </a:t>
                      </a:r>
                      <a:r>
                        <a:rPr lang="en-US" sz="1200" dirty="0" smtClean="0"/>
                        <a:t>“social housing”. But definition of social housing due to the law doesn’t allow </a:t>
                      </a:r>
                      <a:r>
                        <a:rPr lang="en-US" sz="1200" dirty="0" smtClean="0"/>
                        <a:t>doing </a:t>
                      </a:r>
                      <a:r>
                        <a:rPr lang="en-US" sz="1200" dirty="0" smtClean="0"/>
                        <a:t>this.</a:t>
                      </a:r>
                      <a:endParaRPr lang="en-US" sz="12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Families - tenants</a:t>
                      </a:r>
                      <a:r>
                        <a:rPr lang="en-US" baseline="0" dirty="0" smtClean="0"/>
                        <a:t>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2,4</a:t>
                      </a:r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It is official</a:t>
                      </a:r>
                      <a:r>
                        <a:rPr lang="en-US" sz="1200" baseline="0" dirty="0" smtClean="0"/>
                        <a:t> data. </a:t>
                      </a:r>
                      <a:r>
                        <a:rPr lang="en-US" sz="1200" baseline="0" dirty="0" smtClean="0"/>
                        <a:t>According to unofficial </a:t>
                      </a:r>
                      <a:r>
                        <a:rPr lang="en-US" sz="1200" baseline="0" dirty="0" smtClean="0"/>
                        <a:t>sources – 12,7%.</a:t>
                      </a:r>
                    </a:p>
                    <a:p>
                      <a:r>
                        <a:rPr lang="en-US" sz="1200" baseline="0" dirty="0" smtClean="0"/>
                        <a:t>According to information </a:t>
                      </a:r>
                      <a:r>
                        <a:rPr lang="en-US" sz="1200" baseline="0" dirty="0" smtClean="0"/>
                        <a:t>of Real estate agencies – only 20% of </a:t>
                      </a:r>
                      <a:r>
                        <a:rPr lang="en-US" sz="1200" baseline="0" dirty="0" smtClean="0"/>
                        <a:t>apartments in </a:t>
                      </a:r>
                      <a:r>
                        <a:rPr lang="en-US" sz="1200" baseline="0" dirty="0" smtClean="0"/>
                        <a:t>Kiev are rented officially</a:t>
                      </a:r>
                      <a:endParaRPr lang="uk-UA" sz="12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71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Rental sector in Ukraine :</a:t>
            </a:r>
            <a:br>
              <a:rPr lang="en-US" dirty="0" smtClean="0"/>
            </a:br>
            <a:r>
              <a:rPr lang="en-US" sz="2800" dirty="0" smtClean="0"/>
              <a:t>conditions for shadow rent housing market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043861"/>
              </p:ext>
            </p:extLst>
          </p:nvPr>
        </p:nvGraphicFramePr>
        <p:xfrm>
          <a:off x="457200" y="1600200"/>
          <a:ext cx="7620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7048"/>
                <a:gridCol w="12729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Indicator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sq. meters </a:t>
                      </a:r>
                      <a:r>
                        <a:rPr lang="en-US" dirty="0" smtClean="0"/>
                        <a:t>per </a:t>
                      </a:r>
                      <a:r>
                        <a:rPr lang="en-US" baseline="0" dirty="0" smtClean="0"/>
                        <a:t>person</a:t>
                      </a:r>
                      <a:r>
                        <a:rPr lang="en-US" baseline="0" dirty="0" smtClean="0"/>
                        <a:t>, sq. m.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22,3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</a:t>
                      </a:r>
                      <a:r>
                        <a:rPr lang="en-US" dirty="0" smtClean="0"/>
                        <a:t>apartments per 1000 </a:t>
                      </a:r>
                      <a:r>
                        <a:rPr lang="en-US" dirty="0" smtClean="0"/>
                        <a:t>families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408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size of </a:t>
                      </a:r>
                      <a:r>
                        <a:rPr lang="en-US" dirty="0" smtClean="0"/>
                        <a:t>an apartment, </a:t>
                      </a:r>
                      <a:r>
                        <a:rPr lang="en-US" dirty="0" smtClean="0"/>
                        <a:t>sq. m.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50,8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Families, who have less than 13,65 sq. m. </a:t>
                      </a:r>
                      <a:r>
                        <a:rPr lang="en-US" dirty="0" smtClean="0"/>
                        <a:t>per </a:t>
                      </a:r>
                      <a:r>
                        <a:rPr lang="en-US" dirty="0" smtClean="0"/>
                        <a:t>person,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Including families, who have less than 9 sq. m. </a:t>
                      </a:r>
                      <a:r>
                        <a:rPr lang="en-US" dirty="0" smtClean="0"/>
                        <a:t>per </a:t>
                      </a:r>
                      <a:r>
                        <a:rPr lang="en-US" dirty="0" smtClean="0"/>
                        <a:t>person,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15,5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Including</a:t>
                      </a:r>
                      <a:r>
                        <a:rPr lang="en-US" baseline="0" dirty="0" smtClean="0"/>
                        <a:t> f</a:t>
                      </a:r>
                      <a:r>
                        <a:rPr lang="en-US" dirty="0" smtClean="0"/>
                        <a:t>amilies, who have less than 7,5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sq. m. </a:t>
                      </a:r>
                      <a:r>
                        <a:rPr lang="en-US" dirty="0" smtClean="0"/>
                        <a:t>per  </a:t>
                      </a:r>
                      <a:r>
                        <a:rPr lang="en-US" dirty="0" smtClean="0"/>
                        <a:t>person,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2915816" y="4653136"/>
            <a:ext cx="19442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971600" y="5455700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Uneven distribution of housing among population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Conditions for shadow rent housing market </a:t>
            </a:r>
            <a:endParaRPr lang="uk-U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95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75E47"/>
                </a:solidFill>
              </a:rPr>
              <a:t>Rental </a:t>
            </a:r>
            <a:r>
              <a:rPr lang="en-US" dirty="0">
                <a:solidFill>
                  <a:srgbClr val="675E47"/>
                </a:solidFill>
              </a:rPr>
              <a:t>sector in Ukraine :      </a:t>
            </a:r>
            <a:r>
              <a:rPr lang="en-US" sz="2800" dirty="0">
                <a:solidFill>
                  <a:srgbClr val="675E47"/>
                </a:solidFill>
              </a:rPr>
              <a:t>supply side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141462"/>
              </p:ext>
            </p:extLst>
          </p:nvPr>
        </p:nvGraphicFramePr>
        <p:xfrm>
          <a:off x="395536" y="1916832"/>
          <a:ext cx="7620000" cy="3430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584"/>
                <a:gridCol w="864096"/>
                <a:gridCol w="1080120"/>
                <a:gridCol w="1008112"/>
                <a:gridCol w="24970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Landlords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Accidental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Half-professional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Professional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Comments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Private persons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most cases  </a:t>
                      </a:r>
                      <a:r>
                        <a:rPr lang="en-US" sz="1200" baseline="0" dirty="0" smtClean="0"/>
                        <a:t>private </a:t>
                      </a:r>
                      <a:r>
                        <a:rPr lang="en-US" sz="1200" baseline="0" dirty="0" smtClean="0"/>
                        <a:t>persons </a:t>
                      </a:r>
                      <a:r>
                        <a:rPr lang="en-US" sz="1200" baseline="0" dirty="0" smtClean="0"/>
                        <a:t>use </a:t>
                      </a:r>
                      <a:r>
                        <a:rPr lang="en-US" sz="1200" baseline="0" dirty="0" smtClean="0"/>
                        <a:t>for rent </a:t>
                      </a:r>
                      <a:r>
                        <a:rPr lang="en-US" sz="1200" baseline="0" dirty="0" smtClean="0"/>
                        <a:t>their own apartments/buildings constructed  </a:t>
                      </a:r>
                      <a:r>
                        <a:rPr lang="en-US" sz="1200" baseline="0" dirty="0" smtClean="0"/>
                        <a:t>for </a:t>
                      </a:r>
                      <a:r>
                        <a:rPr lang="en-US" sz="1200" baseline="0" dirty="0" smtClean="0"/>
                        <a:t>themselves </a:t>
                      </a:r>
                      <a:r>
                        <a:rPr lang="en-US" sz="1200" baseline="0" dirty="0" smtClean="0"/>
                        <a:t>or </a:t>
                      </a:r>
                      <a:r>
                        <a:rPr lang="en-US" sz="1200" baseline="0" dirty="0" smtClean="0"/>
                        <a:t>as investment (when </a:t>
                      </a:r>
                      <a:r>
                        <a:rPr lang="en-US" sz="1200" baseline="0" dirty="0" smtClean="0"/>
                        <a:t>prices on housing grew faster then interest </a:t>
                      </a:r>
                      <a:r>
                        <a:rPr lang="en-US" sz="1200" baseline="0" dirty="0" smtClean="0"/>
                        <a:t>rates for deposits)</a:t>
                      </a:r>
                      <a:endParaRPr lang="uk-UA" sz="1200" dirty="0"/>
                    </a:p>
                  </a:txBody>
                  <a:tcPr/>
                </a:tc>
              </a:tr>
              <a:tr h="686936">
                <a:tc>
                  <a:txBody>
                    <a:bodyPr/>
                    <a:lstStyle/>
                    <a:p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authorities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most cases are </a:t>
                      </a:r>
                      <a:r>
                        <a:rPr lang="en-US" sz="1200" dirty="0" smtClean="0"/>
                        <a:t>accidental landlords for </a:t>
                      </a:r>
                      <a:r>
                        <a:rPr lang="en-US" sz="1200" dirty="0" smtClean="0"/>
                        <a:t>not privatized housing (</a:t>
                      </a:r>
                      <a:r>
                        <a:rPr lang="en-US" sz="1200" dirty="0" smtClean="0"/>
                        <a:t>temporary)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Enterprises/firms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They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smtClean="0"/>
                        <a:t>provide </a:t>
                      </a:r>
                      <a:r>
                        <a:rPr lang="en-US" sz="1200" baseline="0" dirty="0" smtClean="0"/>
                        <a:t>housing  for </a:t>
                      </a:r>
                      <a:r>
                        <a:rPr lang="en-US" sz="1200" baseline="0" dirty="0" smtClean="0"/>
                        <a:t>their </a:t>
                      </a:r>
                      <a:r>
                        <a:rPr lang="en-US" sz="1200" baseline="0" dirty="0" smtClean="0"/>
                        <a:t>staff on temporary basis</a:t>
                      </a:r>
                      <a:endParaRPr lang="uk-UA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Real estate agencies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They have no own housing (in most cases) and are “moderators</a:t>
                      </a:r>
                      <a:r>
                        <a:rPr lang="en-US" sz="1200" baseline="0" dirty="0" smtClean="0"/>
                        <a:t>” in this process</a:t>
                      </a:r>
                      <a:endParaRPr lang="uk-UA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21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675E47"/>
                </a:solidFill>
              </a:rPr>
              <a:t>Rental sector in Ukraine :      </a:t>
            </a:r>
            <a:r>
              <a:rPr lang="en-US" sz="2800" dirty="0" smtClean="0">
                <a:solidFill>
                  <a:srgbClr val="675E47"/>
                </a:solidFill>
              </a:rPr>
              <a:t>demand </a:t>
            </a:r>
            <a:r>
              <a:rPr lang="en-US" sz="2800" dirty="0">
                <a:solidFill>
                  <a:srgbClr val="675E47"/>
                </a:solidFill>
              </a:rPr>
              <a:t>side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477437"/>
              </p:ext>
            </p:extLst>
          </p:nvPr>
        </p:nvGraphicFramePr>
        <p:xfrm>
          <a:off x="457200" y="1600200"/>
          <a:ext cx="7620000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Typology of tenants: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Students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Young families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Divorced</a:t>
                      </a:r>
                      <a:r>
                        <a:rPr lang="en-US" sz="1400" baseline="0" dirty="0" smtClean="0"/>
                        <a:t> families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Migrants (for temporary or constant work)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RISCS</a:t>
                      </a:r>
                      <a:endParaRPr lang="uk-UA" b="1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Tenants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Landlords</a:t>
                      </a:r>
                      <a:endParaRPr lang="uk-UA" b="1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requirement to move out immediately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Eviction without pay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Increasing payment for rent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Damage to the apartment, furniture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Misconducting behavior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9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Operation on the private rental sector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916016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dirty="0" smtClean="0"/>
              <a:t>1) No special regulations/demands to private sectors </a:t>
            </a:r>
            <a:r>
              <a:rPr lang="en-US" dirty="0" smtClean="0"/>
              <a:t>at the housing </a:t>
            </a:r>
            <a:r>
              <a:rPr lang="en-US" dirty="0" smtClean="0"/>
              <a:t>rental market</a:t>
            </a:r>
          </a:p>
          <a:p>
            <a:pPr marL="114300" indent="0">
              <a:buNone/>
            </a:pPr>
            <a:r>
              <a:rPr lang="en-US" dirty="0" smtClean="0"/>
              <a:t>2) Activity of real estate agencies is under attention of </a:t>
            </a:r>
            <a:r>
              <a:rPr lang="en-US" dirty="0" smtClean="0"/>
              <a:t>the state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3) Problems between landlords and tenants are dissolving in court except </a:t>
            </a:r>
            <a:r>
              <a:rPr lang="en-US" dirty="0" smtClean="0"/>
              <a:t>for those </a:t>
            </a:r>
            <a:r>
              <a:rPr lang="en-US" dirty="0" smtClean="0"/>
              <a:t>which are </a:t>
            </a:r>
            <a:r>
              <a:rPr lang="en-US" dirty="0" smtClean="0"/>
              <a:t>at the </a:t>
            </a:r>
            <a:r>
              <a:rPr lang="en-US" dirty="0" smtClean="0"/>
              <a:t>shadow market</a:t>
            </a:r>
          </a:p>
          <a:p>
            <a:pPr marL="114300" indent="0">
              <a:buNone/>
            </a:pPr>
            <a:r>
              <a:rPr lang="en-US" dirty="0" smtClean="0"/>
              <a:t>4) There are no risk management mechanisms </a:t>
            </a:r>
            <a:r>
              <a:rPr lang="en-US" dirty="0" smtClean="0"/>
              <a:t>at the housing </a:t>
            </a:r>
            <a:r>
              <a:rPr lang="en-US" dirty="0" smtClean="0"/>
              <a:t>rental market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Public authorities are opted out from developing housing rent market including social housing.</a:t>
            </a:r>
          </a:p>
          <a:p>
            <a:pPr marL="11430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only interest </a:t>
            </a:r>
            <a:r>
              <a:rPr lang="en-US" b="1" dirty="0" smtClean="0">
                <a:solidFill>
                  <a:srgbClr val="C00000"/>
                </a:solidFill>
              </a:rPr>
              <a:t>of </a:t>
            </a:r>
            <a:r>
              <a:rPr lang="en-US" b="1" dirty="0" smtClean="0">
                <a:solidFill>
                  <a:srgbClr val="C00000"/>
                </a:solidFill>
              </a:rPr>
              <a:t>the state </a:t>
            </a:r>
            <a:r>
              <a:rPr lang="en-US" b="1" dirty="0" smtClean="0">
                <a:solidFill>
                  <a:srgbClr val="C00000"/>
                </a:solidFill>
              </a:rPr>
              <a:t>to landlords – taxation of their activity</a:t>
            </a:r>
          </a:p>
          <a:p>
            <a:pPr marL="11430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Interests of tenants are not protected </a:t>
            </a:r>
            <a:r>
              <a:rPr lang="en-US" b="1" dirty="0" smtClean="0">
                <a:solidFill>
                  <a:srgbClr val="C00000"/>
                </a:solidFill>
              </a:rPr>
              <a:t>at </a:t>
            </a:r>
            <a:r>
              <a:rPr lang="en-US" b="1" dirty="0" smtClean="0">
                <a:solidFill>
                  <a:srgbClr val="C00000"/>
                </a:solidFill>
              </a:rPr>
              <a:t>the state and municipal levels</a:t>
            </a:r>
          </a:p>
          <a:p>
            <a:pPr marL="114300" indent="0"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In the current situation it is impossible to use private rental </a:t>
            </a:r>
            <a:r>
              <a:rPr lang="en-US" b="1" dirty="0" smtClean="0">
                <a:solidFill>
                  <a:srgbClr val="C00000"/>
                </a:solidFill>
              </a:rPr>
              <a:t>stock </a:t>
            </a:r>
            <a:r>
              <a:rPr lang="en-US" b="1" dirty="0" smtClean="0">
                <a:solidFill>
                  <a:srgbClr val="C00000"/>
                </a:solidFill>
              </a:rPr>
              <a:t>for social </a:t>
            </a:r>
            <a:r>
              <a:rPr lang="en-US" b="1" dirty="0" smtClean="0">
                <a:solidFill>
                  <a:srgbClr val="C00000"/>
                </a:solidFill>
              </a:rPr>
              <a:t>purposes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491880" y="3356992"/>
            <a:ext cx="136815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060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sz="3600" dirty="0" smtClean="0"/>
          </a:p>
          <a:p>
            <a:pPr marL="114300" indent="0">
              <a:buNone/>
            </a:pPr>
            <a:endParaRPr lang="en-US" sz="3600" dirty="0" smtClean="0"/>
          </a:p>
          <a:p>
            <a:pPr marL="114300" indent="0" algn="ctr">
              <a:buNone/>
            </a:pP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THANK YOU FOR YOUR ATTENTION</a:t>
            </a:r>
          </a:p>
          <a:p>
            <a:pPr marL="114300" indent="0" algn="ctr">
              <a:buNone/>
            </a:pPr>
            <a:endParaRPr lang="en-US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hlinkClick r:id="rId2"/>
              </a:rPr>
              <a:t>www.ukrppp.com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hlinkClick r:id="rId3"/>
              </a:rPr>
              <a:t>Irina.zapatrina@gmail.com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67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172</TotalTime>
  <Words>757</Words>
  <Application>Microsoft Office PowerPoint</Application>
  <PresentationFormat>Экран (4:3)</PresentationFormat>
  <Paragraphs>162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Соседство</vt:lpstr>
      <vt:lpstr>UKRAINE CASE STUDY</vt:lpstr>
      <vt:lpstr>Summary of housing sector development  in Ukraine</vt:lpstr>
      <vt:lpstr>New developments in social housing in the last two years in Ukraine</vt:lpstr>
      <vt:lpstr>Rental sector in Ukraine :       structure of  families</vt:lpstr>
      <vt:lpstr>Rental sector in Ukraine : conditions for shadow rent housing market</vt:lpstr>
      <vt:lpstr>Rental sector in Ukraine :      supply side </vt:lpstr>
      <vt:lpstr>Rental sector in Ukraine :      demand side </vt:lpstr>
      <vt:lpstr>Operation on the private rental sector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ices</dc:creator>
  <cp:lastModifiedBy>Anna Shatkovska</cp:lastModifiedBy>
  <cp:revision>26</cp:revision>
  <dcterms:created xsi:type="dcterms:W3CDTF">2013-09-02T11:49:05Z</dcterms:created>
  <dcterms:modified xsi:type="dcterms:W3CDTF">2013-09-03T08:58:22Z</dcterms:modified>
</cp:coreProperties>
</file>