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_rels/presentation.xml.rels" ContentType="application/vnd.openxmlformats-package.relationships+xml"/>
  <Override PartName="/ppt/media/image3.png" ContentType="image/png"/>
  <Override PartName="/ppt/media/image5.jpeg" ContentType="image/jpeg"/>
  <Override PartName="/ppt/media/image6.jpeg" ContentType="image/jpeg"/>
  <Override PartName="/ppt/media/image4.png" ContentType="image/png"/>
  <Override PartName="/ppt/media/image1.png" ContentType="image/png"/>
  <Override PartName="/ppt/media/image2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5.xml.rels" ContentType="application/vnd.openxmlformats-package.relationships+xml"/>
  <Override PartName="/ppt/slides/_rels/slide4.xml.rels" ContentType="application/vnd.openxmlformats-package.relationships+xml"/>
  <Override PartName="/ppt/slides/_rels/slide1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Click to edit the notes format</a:t>
            </a:r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&lt;header&gt;</a:t>
            </a:r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en-US"/>
              <a:t>&lt;date/time&gt;</a:t>
            </a:r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en-US"/>
              <a:t>&lt;footer&gt;</a:t>
            </a:r>
            <a:endParaRPr/>
          </a:p>
        </p:txBody>
      </p:sp>
      <p:sp>
        <p:nvSpPr>
          <p:cNvPr id="9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28B8E22C-18C5-41C2-ACD5-AACCEDAC84C9}" type="slidenum">
              <a:rPr lang="en-US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3851280" y="9431280"/>
            <a:ext cx="2945880" cy="495000"/>
          </a:xfrm>
          <a:prstGeom prst="rect">
            <a:avLst/>
          </a:prstGeom>
        </p:spPr>
        <p:txBody>
          <a:bodyPr anchor="b" bIns="45360" lIns="91080" rIns="91080" tIns="45360"/>
          <a:p>
            <a:pPr algn="r">
              <a:lnSpc>
                <a:spcPct val="100000"/>
              </a:lnSpc>
            </a:pPr>
            <a:fld id="{B1311611-FA2D-4494-97C1-F618E2D34A36}" type="slidenum">
              <a:rPr lang="en-US" sz="1200"/>
              <a:t>&lt;number&gt;</a:t>
            </a:fld>
            <a:endParaRPr/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906480" y="4714920"/>
            <a:ext cx="4984560" cy="4466880"/>
          </a:xfrm>
          <a:prstGeom prst="rect">
            <a:avLst/>
          </a:prstGeom>
        </p:spPr>
        <p:txBody>
          <a:bodyPr bIns="45360" lIns="91080" rIns="91080" tIns="45360"/>
          <a:p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body"/>
          </p:nvPr>
        </p:nvSpPr>
        <p:spPr>
          <a:xfrm>
            <a:off x="906480" y="4714920"/>
            <a:ext cx="4984560" cy="4466880"/>
          </a:xfrm>
          <a:prstGeom prst="rect">
            <a:avLst/>
          </a:prstGeom>
        </p:spPr>
        <p:txBody>
          <a:bodyPr bIns="45360" lIns="91080" rIns="91080" tIns="45360"/>
          <a:p>
            <a:endParaRPr/>
          </a:p>
        </p:txBody>
      </p:sp>
      <p:sp>
        <p:nvSpPr>
          <p:cNvPr id="152" name="TextShape 2"/>
          <p:cNvSpPr txBox="1"/>
          <p:nvPr/>
        </p:nvSpPr>
        <p:spPr>
          <a:xfrm>
            <a:off x="3851280" y="9431280"/>
            <a:ext cx="2945880" cy="495000"/>
          </a:xfrm>
          <a:prstGeom prst="rect">
            <a:avLst/>
          </a:prstGeom>
        </p:spPr>
        <p:txBody>
          <a:bodyPr anchor="b" bIns="45360" lIns="91080" rIns="91080" tIns="45360"/>
          <a:p>
            <a:pPr algn="r">
              <a:lnSpc>
                <a:spcPct val="100000"/>
              </a:lnSpc>
            </a:pPr>
            <a:fld id="{65DB9A07-58AA-40C4-8B56-DB99C9902589}" type="slidenum">
              <a:rPr lang="en-US" sz="1200"/>
              <a:t>&lt;number&gt;</a:t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body"/>
          </p:nvPr>
        </p:nvSpPr>
        <p:spPr>
          <a:xfrm>
            <a:off x="906480" y="4714920"/>
            <a:ext cx="4984560" cy="4466880"/>
          </a:xfrm>
          <a:prstGeom prst="rect">
            <a:avLst/>
          </a:prstGeom>
        </p:spPr>
        <p:txBody>
          <a:bodyPr bIns="45360" lIns="91080" rIns="91080" tIns="45360"/>
          <a:p>
            <a:endParaRPr/>
          </a:p>
        </p:txBody>
      </p:sp>
      <p:sp>
        <p:nvSpPr>
          <p:cNvPr id="154" name="TextShape 2"/>
          <p:cNvSpPr txBox="1"/>
          <p:nvPr/>
        </p:nvSpPr>
        <p:spPr>
          <a:xfrm>
            <a:off x="3851280" y="9431280"/>
            <a:ext cx="2945880" cy="495000"/>
          </a:xfrm>
          <a:prstGeom prst="rect">
            <a:avLst/>
          </a:prstGeom>
        </p:spPr>
        <p:txBody>
          <a:bodyPr anchor="b" bIns="45360" lIns="91080" rIns="91080" tIns="45360"/>
          <a:p>
            <a:pPr algn="r">
              <a:lnSpc>
                <a:spcPct val="100000"/>
              </a:lnSpc>
            </a:pPr>
            <a:fld id="{74F992CA-D9CD-4424-94C1-F0656934F87A}" type="slidenum">
              <a:rPr lang="en-US" sz="1200"/>
              <a:t>&lt;number&gt;</a:t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body"/>
          </p:nvPr>
        </p:nvSpPr>
        <p:spPr>
          <a:xfrm>
            <a:off x="906480" y="4714920"/>
            <a:ext cx="4984560" cy="4466880"/>
          </a:xfrm>
          <a:prstGeom prst="rect">
            <a:avLst/>
          </a:prstGeom>
        </p:spPr>
        <p:txBody>
          <a:bodyPr bIns="45360" lIns="91080" rIns="91080" tIns="45360"/>
          <a:p>
            <a:endParaRPr/>
          </a:p>
        </p:txBody>
      </p:sp>
      <p:sp>
        <p:nvSpPr>
          <p:cNvPr id="156" name="TextShape 2"/>
          <p:cNvSpPr txBox="1"/>
          <p:nvPr/>
        </p:nvSpPr>
        <p:spPr>
          <a:xfrm>
            <a:off x="3851280" y="9431280"/>
            <a:ext cx="2945880" cy="495000"/>
          </a:xfrm>
          <a:prstGeom prst="rect">
            <a:avLst/>
          </a:prstGeom>
        </p:spPr>
        <p:txBody>
          <a:bodyPr anchor="b" bIns="45360" lIns="91080" rIns="91080" tIns="45360"/>
          <a:p>
            <a:pPr algn="r">
              <a:lnSpc>
                <a:spcPct val="100000"/>
              </a:lnSpc>
            </a:pPr>
            <a:fld id="{928C3DDB-440D-4E3D-A9A4-22436C9F4974}" type="slidenum">
              <a:rPr lang="en-US" sz="1200"/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798000"/>
            <a:ext cx="82292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352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44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205600" y="3797640"/>
            <a:ext cx="2951280" cy="2354760"/>
          </a:xfrm>
          <a:prstGeom prst="rect">
            <a:avLst/>
          </a:prstGeom>
        </p:spPr>
      </p:pic>
      <p:pic>
        <p:nvPicPr>
          <p:cNvPr descr="" id="45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989280" y="3797640"/>
            <a:ext cx="2951280" cy="2354760"/>
          </a:xfrm>
          <a:prstGeom prst="rect">
            <a:avLst/>
          </a:prstGeom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219320"/>
            <a:ext cx="8229240" cy="49377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152280"/>
            <a:ext cx="8229240" cy="60044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219320"/>
            <a:ext cx="8229240" cy="49377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352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3798000"/>
            <a:ext cx="822852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3798000"/>
            <a:ext cx="82292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67352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86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205600" y="3797640"/>
            <a:ext cx="2951280" cy="2354760"/>
          </a:xfrm>
          <a:prstGeom prst="rect">
            <a:avLst/>
          </a:prstGeom>
        </p:spPr>
      </p:pic>
      <p:pic>
        <p:nvPicPr>
          <p:cNvPr descr="" id="87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989280" y="3797640"/>
            <a:ext cx="2951280" cy="2354760"/>
          </a:xfrm>
          <a:prstGeom prst="rect">
            <a:avLst/>
          </a:prstGeom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152280"/>
            <a:ext cx="8229240" cy="60044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49374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3520" y="379800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219320"/>
            <a:ext cx="401544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798000"/>
            <a:ext cx="8228520" cy="23547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457200" y="6352920"/>
            <a:ext cx="8229600" cy="0"/>
          </a:xfrm>
          <a:prstGeom prst="line">
            <a:avLst/>
          </a:prstGeom>
          <a:ln w="9360">
            <a:solidFill>
              <a:srgbClr val="9fb8cd"/>
            </a:solidFill>
            <a:custDash>
              <a:ds d="140000" sp="105000"/>
            </a:custDash>
            <a:round/>
          </a:ln>
        </p:spPr>
      </p:sp>
      <p:sp>
        <p:nvSpPr>
          <p:cNvPr id="1" name="Line 2"/>
          <p:cNvSpPr/>
          <p:nvPr/>
        </p:nvSpPr>
        <p:spPr>
          <a:xfrm>
            <a:off x="457200" y="1143000"/>
            <a:ext cx="8229600" cy="0"/>
          </a:xfrm>
          <a:prstGeom prst="line">
            <a:avLst/>
          </a:prstGeom>
          <a:ln w="9360">
            <a:solidFill>
              <a:srgbClr val="9fb8cd"/>
            </a:solidFill>
            <a:custDash>
              <a:ds d="140000" sp="105000"/>
            </a:custDash>
            <a:round/>
          </a:ln>
        </p:spPr>
      </p:sp>
      <p:sp>
        <p:nvSpPr>
          <p:cNvPr id="2" name="CustomShape 3"/>
          <p:cNvSpPr/>
          <p:nvPr/>
        </p:nvSpPr>
        <p:spPr>
          <a:xfrm rot="5400000">
            <a:off x="419400" y="6467400"/>
            <a:ext cx="190440" cy="119880"/>
          </a:xfrm>
          <a:prstGeom prst="triangle">
            <a:avLst>
              <a:gd fmla="val 50000" name="adj"/>
            </a:avLst>
          </a:prstGeom>
          <a:solidFill>
            <a:srgbClr val="9fb8cd"/>
          </a:solidFill>
        </p:spPr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1219320" y="3886200"/>
            <a:ext cx="6857640" cy="990360"/>
          </a:xfrm>
          <a:prstGeom prst="rect">
            <a:avLst/>
          </a:prstGeom>
        </p:spPr>
        <p:txBody>
          <a:bodyPr bIns="45000" lIns="90000" rIns="90000" tIns="45000"/>
          <a:p>
            <a:pPr algn="r">
              <a:lnSpc>
                <a:spcPct val="100000"/>
              </a:lnSpc>
            </a:pPr>
            <a:r>
              <a:rPr lang="en-US" sz="3200">
                <a:solidFill>
                  <a:srgbClr val="000000"/>
                </a:solidFill>
                <a:latin typeface="Bookman Old Style"/>
              </a:rPr>
              <a:t>Click to edit the title text formatClick to edit Master title style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6400800" y="6355080"/>
            <a:ext cx="2285640" cy="36540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2898720" y="6355080"/>
            <a:ext cx="347436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1400">
                <a:solidFill>
                  <a:srgbClr val="464653"/>
                </a:solidFill>
                <a:latin typeface="Times New Roman"/>
              </a:rPr>
              <a:t>József Hegedüs, MRI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216080" y="6355080"/>
            <a:ext cx="121896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53F74204-F448-401F-A24C-D2C269911630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7" name="CustomShape 8"/>
          <p:cNvSpPr/>
          <p:nvPr/>
        </p:nvSpPr>
        <p:spPr>
          <a:xfrm>
            <a:off x="905040" y="3648240"/>
            <a:ext cx="7314840" cy="1279800"/>
          </a:xfrm>
          <a:prstGeom prst="rect">
            <a:avLst/>
          </a:prstGeom>
          <a:noFill/>
          <a:ln w="6480">
            <a:solidFill>
              <a:srgbClr val="727ca3"/>
            </a:solidFill>
            <a:round/>
          </a:ln>
        </p:spPr>
      </p:sp>
      <p:sp>
        <p:nvSpPr>
          <p:cNvPr id="8" name="CustomShape 9"/>
          <p:cNvSpPr/>
          <p:nvPr/>
        </p:nvSpPr>
        <p:spPr>
          <a:xfrm>
            <a:off x="914400" y="5048280"/>
            <a:ext cx="7314840" cy="685440"/>
          </a:xfrm>
          <a:prstGeom prst="rect">
            <a:avLst/>
          </a:prstGeom>
          <a:noFill/>
          <a:ln w="6480">
            <a:solidFill>
              <a:srgbClr val="9fb8cd"/>
            </a:solidFill>
            <a:round/>
          </a:ln>
        </p:spPr>
      </p:sp>
      <p:sp>
        <p:nvSpPr>
          <p:cNvPr id="9" name="CustomShape 10"/>
          <p:cNvSpPr/>
          <p:nvPr/>
        </p:nvSpPr>
        <p:spPr>
          <a:xfrm>
            <a:off x="905040" y="3648240"/>
            <a:ext cx="228240" cy="1279800"/>
          </a:xfrm>
          <a:prstGeom prst="rect">
            <a:avLst/>
          </a:prstGeom>
          <a:solidFill>
            <a:srgbClr val="727ca3"/>
          </a:solidFill>
        </p:spPr>
      </p:sp>
      <p:sp>
        <p:nvSpPr>
          <p:cNvPr id="10" name="CustomShape 11"/>
          <p:cNvSpPr/>
          <p:nvPr/>
        </p:nvSpPr>
        <p:spPr>
          <a:xfrm>
            <a:off x="914400" y="5048280"/>
            <a:ext cx="228240" cy="685440"/>
          </a:xfrm>
          <a:prstGeom prst="rect">
            <a:avLst/>
          </a:prstGeom>
          <a:solidFill>
            <a:srgbClr val="9fb8cd"/>
          </a:solidFill>
        </p:spPr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Line 1"/>
          <p:cNvSpPr/>
          <p:nvPr/>
        </p:nvSpPr>
        <p:spPr>
          <a:xfrm>
            <a:off x="457200" y="6352920"/>
            <a:ext cx="8229600" cy="0"/>
          </a:xfrm>
          <a:prstGeom prst="line">
            <a:avLst/>
          </a:prstGeom>
          <a:ln w="9360">
            <a:solidFill>
              <a:srgbClr val="9fb8cd"/>
            </a:solidFill>
            <a:custDash>
              <a:ds d="140000" sp="105000"/>
            </a:custDash>
            <a:round/>
          </a:ln>
        </p:spPr>
      </p:sp>
      <p:sp>
        <p:nvSpPr>
          <p:cNvPr id="47" name="Line 2"/>
          <p:cNvSpPr/>
          <p:nvPr/>
        </p:nvSpPr>
        <p:spPr>
          <a:xfrm>
            <a:off x="457200" y="1143000"/>
            <a:ext cx="8229600" cy="0"/>
          </a:xfrm>
          <a:prstGeom prst="line">
            <a:avLst/>
          </a:prstGeom>
          <a:ln w="9360">
            <a:solidFill>
              <a:srgbClr val="9fb8cd"/>
            </a:solidFill>
            <a:custDash>
              <a:ds d="140000" sp="105000"/>
            </a:custDash>
            <a:round/>
          </a:ln>
        </p:spPr>
      </p:sp>
      <p:sp>
        <p:nvSpPr>
          <p:cNvPr id="48" name="CustomShape 3"/>
          <p:cNvSpPr/>
          <p:nvPr/>
        </p:nvSpPr>
        <p:spPr>
          <a:xfrm rot="5400000">
            <a:off x="419400" y="6467400"/>
            <a:ext cx="190440" cy="119880"/>
          </a:xfrm>
          <a:prstGeom prst="triangle">
            <a:avLst>
              <a:gd fmla="val 50000" name="adj"/>
            </a:avLst>
          </a:prstGeom>
          <a:solidFill>
            <a:srgbClr val="9fb8cd"/>
          </a:solidFill>
        </p:spPr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Click to edit the title text formatClick to edit Master title style</a:t>
            </a:r>
            <a:endParaRPr/>
          </a:p>
        </p:txBody>
      </p:sp>
      <p:sp>
        <p:nvSpPr>
          <p:cNvPr id="50" name="PlaceHolder 5"/>
          <p:cNvSpPr>
            <a:spLocks noGrp="1"/>
          </p:cNvSpPr>
          <p:nvPr>
            <p:ph type="dt"/>
          </p:nvPr>
        </p:nvSpPr>
        <p:spPr>
          <a:xfrm>
            <a:off x="6400800" y="6356520"/>
            <a:ext cx="2288520" cy="36540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1" name="PlaceHolder 6"/>
          <p:cNvSpPr>
            <a:spLocks noGrp="1"/>
          </p:cNvSpPr>
          <p:nvPr>
            <p:ph type="ftr"/>
          </p:nvPr>
        </p:nvSpPr>
        <p:spPr>
          <a:xfrm>
            <a:off x="2898720" y="6356520"/>
            <a:ext cx="350496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US" sz="1400">
                <a:solidFill>
                  <a:srgbClr val="464653"/>
                </a:solidFill>
                <a:latin typeface="Times New Roman"/>
              </a:rPr>
              <a:t>Metropolitan Research Institute</a:t>
            </a:r>
            <a:endParaRPr/>
          </a:p>
        </p:txBody>
      </p:sp>
      <p:sp>
        <p:nvSpPr>
          <p:cNvPr id="52" name="PlaceHolder 7"/>
          <p:cNvSpPr>
            <a:spLocks noGrp="1"/>
          </p:cNvSpPr>
          <p:nvPr>
            <p:ph type="sldNum"/>
          </p:nvPr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E6018220-BD81-49AA-8EA7-750BA563320A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53" name="PlaceHolder 8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n-US" sz="2300">
                <a:solidFill>
                  <a:srgbClr val="464653"/>
                </a:solidFill>
                <a:latin typeface="Gill Sans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en-US">
                <a:solidFill>
                  <a:srgbClr val="000000"/>
                </a:solidFill>
                <a:latin typeface="Gill Sans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sz="1600">
                <a:solidFill>
                  <a:srgbClr val="000000"/>
                </a:solidFill>
                <a:latin typeface="Gill Sans MT"/>
              </a:rPr>
              <a:t>Fifth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04920" y="0"/>
            <a:ext cx="8640360" cy="256500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b="1" lang="en-US" sz="3600">
                <a:solidFill>
                  <a:srgbClr val="000000"/>
                </a:solidFill>
                <a:latin typeface="Bookman Old Style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Bookman Old Style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Bookman Old Style"/>
              </a:rPr>
              <a:t>Roma housing and mainstream social housing policy in Bulgaria</a:t>
            </a:r>
            <a:r>
              <a:rPr b="1" lang="en-US" sz="3600">
                <a:solidFill>
                  <a:srgbClr val="000000"/>
                </a:solidFill>
                <a:latin typeface="Bookman Old Style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Bookman Old Style"/>
              </a:rPr>
              <a:t>
</a:t>
            </a:r>
            <a:r>
              <a:rPr b="1" lang="en-US" sz="3600">
                <a:solidFill>
                  <a:srgbClr val="000000"/>
                </a:solidFill>
                <a:latin typeface="Bookman Old Style"/>
              </a:rPr>
              <a:t>
</a:t>
            </a:r>
            <a:r>
              <a:rPr b="1" lang="en-US" sz="2800">
                <a:solidFill>
                  <a:srgbClr val="000000"/>
                </a:solidFill>
                <a:latin typeface="Bookman Old Style"/>
              </a:rPr>
              <a:t>Cases and patterns from Bulgaria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395640" y="3861000"/>
            <a:ext cx="8305560" cy="240012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Boyan Zahariev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Open Society Institute - Sofia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464653"/>
                </a:solidFill>
                <a:latin typeface="Bookman Old Style"/>
              </a:rPr>
              <a:t>Budapest 13/09/2013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827640" y="260640"/>
            <a:ext cx="8044920" cy="864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Combined with inability to maintain the existing housing</a:t>
            </a:r>
            <a:endParaRPr/>
          </a:p>
        </p:txBody>
      </p:sp>
      <p:sp>
        <p:nvSpPr>
          <p:cNvPr id="121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E254BAC-8EAA-4874-B2AD-CD4EE0A0D421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22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23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24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755640" y="260640"/>
            <a:ext cx="8044920" cy="864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2700">
                <a:solidFill>
                  <a:srgbClr val="464653"/>
                </a:solidFill>
                <a:latin typeface="Bookman Old Style"/>
              </a:rPr>
              <a:t>New (small but growing) ghettoes are emerging </a:t>
            </a:r>
            <a:r>
              <a:rPr lang="en-US" sz="3200">
                <a:solidFill>
                  <a:srgbClr val="464653"/>
                </a:solidFill>
                <a:latin typeface="Bookman Old Style"/>
              </a:rPr>
              <a:t>
</a:t>
            </a:r>
            <a:r>
              <a:rPr lang="en-US" sz="2000">
                <a:solidFill>
                  <a:srgbClr val="464653"/>
                </a:solidFill>
                <a:latin typeface="Bookman Old Style"/>
              </a:rPr>
              <a:t>(the spots of illegal accommodations in Sofia are shown on the map) 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28080D6-45FD-46CE-B64F-114FD8011409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27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28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29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pic>
        <p:nvPicPr>
          <p:cNvPr descr="" id="130" name="Picture 7"/>
          <p:cNvPicPr/>
          <p:nvPr/>
        </p:nvPicPr>
        <p:blipFill>
          <a:blip r:embed="rId1"/>
          <a:stretch>
            <a:fillRect/>
          </a:stretch>
        </p:blipFill>
        <p:spPr>
          <a:xfrm>
            <a:off x="755640" y="1867320"/>
            <a:ext cx="7848360" cy="4369680"/>
          </a:xfrm>
          <a:prstGeom prst="rect">
            <a:avLst/>
          </a:prstGeom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755640" y="764640"/>
            <a:ext cx="8044920" cy="864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There are “hotspots” attracting the poor who move around looking for opportunities to have a decent life </a:t>
            </a:r>
            <a:endParaRPr/>
          </a:p>
        </p:txBody>
      </p:sp>
      <p:sp>
        <p:nvSpPr>
          <p:cNvPr id="132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55C90C44-0C9A-4E18-AFE2-72E295A25112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33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34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35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pic>
        <p:nvPicPr>
          <p:cNvPr descr="" id="136" name="Picture 8"/>
          <p:cNvPicPr/>
          <p:nvPr/>
        </p:nvPicPr>
        <p:blipFill>
          <a:blip r:embed="rId1"/>
          <a:stretch>
            <a:fillRect/>
          </a:stretch>
        </p:blipFill>
        <p:spPr>
          <a:xfrm>
            <a:off x="1938240" y="1917000"/>
            <a:ext cx="5266800" cy="4140720"/>
          </a:xfrm>
          <a:prstGeom prst="rect">
            <a:avLst/>
          </a:prstGeom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 hotspots include</a:t>
            </a:r>
            <a:endParaRPr/>
          </a:p>
        </p:txBody>
      </p:sp>
      <p:sp>
        <p:nvSpPr>
          <p:cNvPr id="138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30E0AC00-F261-4388-9E87-5ADB38F242A2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39" name="TextShape 3"/>
          <p:cNvSpPr txBox="1"/>
          <p:nvPr/>
        </p:nvSpPr>
        <p:spPr>
          <a:xfrm>
            <a:off x="1371600" y="1628640"/>
            <a:ext cx="7772040" cy="41144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Places where other poor people and homeless people live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Places with existing poor and illegal housing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Abandoned industrial property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Poorly maintained and rarely used public spaces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Servitude areas of the transport and technical infrastructure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Housing deprivation persists because</a:t>
            </a:r>
            <a:endParaRPr/>
          </a:p>
        </p:txBody>
      </p:sp>
      <p:sp>
        <p:nvSpPr>
          <p:cNvPr id="141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F80FBBD8-C812-4314-81FD-E04ACF74A2D9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42" name="TextShape 3"/>
          <p:cNvSpPr txBox="1"/>
          <p:nvPr/>
        </p:nvSpPr>
        <p:spPr>
          <a:xfrm>
            <a:off x="467640" y="1556640"/>
            <a:ext cx="8229240" cy="41536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200">
                <a:solidFill>
                  <a:srgbClr val="000000"/>
                </a:solidFill>
                <a:latin typeface="Gill Sans MT"/>
              </a:rPr>
              <a:t>Accommodations deteriorate and get dilapidated with time, especially when not properly maintained 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200">
                <a:solidFill>
                  <a:srgbClr val="000000"/>
                </a:solidFill>
                <a:latin typeface="Gill Sans MT"/>
              </a:rPr>
              <a:t>Accommodations built by or inhabited by poorer people tend to be less durable and more poorly maintained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200">
                <a:solidFill>
                  <a:srgbClr val="000000"/>
                </a:solidFill>
                <a:latin typeface="Gill Sans MT"/>
              </a:rPr>
              <a:t>People die, new people are born. Among poorer groups population growth is faster. Some Roma groups follow traditional family patterns, prefer to live close to each other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200">
                <a:solidFill>
                  <a:srgbClr val="000000"/>
                </a:solidFill>
                <a:latin typeface="Gill Sans MT"/>
              </a:rPr>
              <a:t>People move (in communists times movement was administratively restricted to keep negative consequences from unbalanced development at bay. In the last 20 years people move a lot.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Conclusions</a:t>
            </a:r>
            <a:endParaRPr/>
          </a:p>
        </p:txBody>
      </p:sp>
      <p:sp>
        <p:nvSpPr>
          <p:cNvPr id="144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D9DFE968-7CD2-42EE-B4A9-8FD39D132C59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45" name="TextShape 3"/>
          <p:cNvSpPr txBox="1"/>
          <p:nvPr/>
        </p:nvSpPr>
        <p:spPr>
          <a:xfrm>
            <a:off x="1173240" y="1628640"/>
            <a:ext cx="7772040" cy="4466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Housing deprivation is not </a:t>
            </a:r>
            <a:r>
              <a:rPr b="1" lang="en-US" sz="2600">
                <a:solidFill>
                  <a:srgbClr val="000000"/>
                </a:solidFill>
                <a:latin typeface="Gill Sans MT"/>
              </a:rPr>
              <a:t>just </a:t>
            </a:r>
            <a:r>
              <a:rPr lang="en-US" sz="2600">
                <a:solidFill>
                  <a:srgbClr val="000000"/>
                </a:solidFill>
                <a:latin typeface="Gill Sans MT"/>
              </a:rPr>
              <a:t>a matter of finding a solution for a list of existing places or for a list of existing households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It is a matter of unbridled economic and social forces which produce and replicate housing deprivation</a:t>
            </a:r>
            <a:endParaRPr/>
          </a:p>
        </p:txBody>
      </p:sp>
      <p:sp>
        <p:nvSpPr>
          <p:cNvPr id="146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47" name="CustomShape 5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48" name="CustomShape 6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971640" y="0"/>
            <a:ext cx="7973640" cy="112500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Social housing policy – the situation in Bulgaria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B69E19D-AAB7-47CA-B862-2BDF6F40127A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97" name="TextShape 3"/>
          <p:cNvSpPr txBox="1"/>
          <p:nvPr/>
        </p:nvSpPr>
        <p:spPr>
          <a:xfrm>
            <a:off x="826920" y="1341360"/>
            <a:ext cx="8118000" cy="4754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Practically no social housing – less than 3% of the total housing stock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Increased migration from villages to cities and away from depressed regions – consequence of failed regional development policies and the works of unregulated markets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A lot of poor quality housing (a time bomb) – prefabricated blocks of flats built during communism are coming close to the end of their life. Some located in Roma ghettoes have already been demolished.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 three locations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949EFC1-1C6A-4555-A3AC-B0B86CEC9DF9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00" name="TextShape 3"/>
          <p:cNvSpPr txBox="1"/>
          <p:nvPr/>
        </p:nvSpPr>
        <p:spPr>
          <a:xfrm>
            <a:off x="467640" y="1920240"/>
            <a:ext cx="8229240" cy="4937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Kystendil – South-West Bulgaria, 45 thousand, one big Roma ghetto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Dupnitsa – South-West Bulgaria, 34 thousand, at least five Roma neighbourhoods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Sofia – West Bulgaria, 1.3 milllion population, three of the biggest Roma neighbourhoods in Bulgaria and an unknown number of locations with illegal and extremely substandard (inhabited) housing  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457200" y="152280"/>
            <a:ext cx="8229240" cy="9903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 case of Kyustendil – good sides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27260A9-CD25-432B-BAA8-B793A7B3A416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03" name="TextShape 3"/>
          <p:cNvSpPr txBox="1"/>
          <p:nvPr/>
        </p:nvSpPr>
        <p:spPr>
          <a:xfrm>
            <a:off x="467640" y="1556640"/>
            <a:ext cx="8229240" cy="4937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A successful but very limited and probably not replicable case of social housing (Kyustendil)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A risky mainstream social housing project funded by ERDF, which is still work in progress (Dupnitsa)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Where does housing deprivation come from (examples from the capital city)?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971640" y="0"/>
            <a:ext cx="7973640" cy="9075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 case of Kyustendil – good sides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FC9860FC-9A5F-48C8-AD9E-34DC4897A082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06" name="TextShape 3"/>
          <p:cNvSpPr txBox="1"/>
          <p:nvPr/>
        </p:nvSpPr>
        <p:spPr>
          <a:xfrm>
            <a:off x="755640" y="907920"/>
            <a:ext cx="8189640" cy="51876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Quite successful – housing is maintained and does not deteriorate, utility bills are regularly paid, neighborhood relations are well managed and conflict-free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3200">
                <a:solidFill>
                  <a:srgbClr val="000000"/>
                </a:solidFill>
                <a:latin typeface="Gill Sans MT"/>
              </a:rPr>
              <a:t>Small semi detached houses, close the usual pattern of inhabiting of the Roma in Kyustendil.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899640" y="260640"/>
            <a:ext cx="7973640" cy="9075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 case of Kyustendil - deficiencies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045FEDC-A307-4E26-8107-1A5BAB6F2C8D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09" name="TextShape 3"/>
          <p:cNvSpPr txBox="1"/>
          <p:nvPr/>
        </p:nvSpPr>
        <p:spPr>
          <a:xfrm>
            <a:off x="954000" y="1556640"/>
            <a:ext cx="8189640" cy="4250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A bit of social work, but not much support for employment, no additional income support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The project is hardly replicable beyond the specific protestant community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It covers a very small proportion of the needy who are generally not the neediest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900000" y="260280"/>
            <a:ext cx="8044920" cy="864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The town of Dupnitsa – work in progress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EF4D4009-F56E-4356-9FE6-0217205930A5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12" name="TextShape 3"/>
          <p:cNvSpPr txBox="1"/>
          <p:nvPr/>
        </p:nvSpPr>
        <p:spPr>
          <a:xfrm>
            <a:off x="900000" y="1628640"/>
            <a:ext cx="8044920" cy="44668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Work in progress, a project funded from the ERDF.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Small 2-3 floor condominiums with a total of 150 flats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Low cost subsidized rent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 3"/>
              <a:buChar char="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But the rent is not the main problem…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900000" y="260280"/>
            <a:ext cx="8044920" cy="864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Utility bills are </a:t>
            </a:r>
            <a:endParaRPr/>
          </a:p>
        </p:txBody>
      </p:sp>
      <p:sp>
        <p:nvSpPr>
          <p:cNvPr id="114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E11B42D0-5F7C-4367-887D-7895F98A742C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15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900000" y="260280"/>
            <a:ext cx="8044920" cy="8647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en-US" sz="3200">
                <a:solidFill>
                  <a:srgbClr val="464653"/>
                </a:solidFill>
                <a:latin typeface="Bookman Old Style"/>
              </a:rPr>
              <a:t>Due to overindebtedness and inability to make end meet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612720" y="6356520"/>
            <a:ext cx="1980720" cy="3654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6368B97-1EDE-4E89-ADB4-FE92E5FFAADE}" type="slidenum">
              <a:rPr lang="en-US" sz="1400">
                <a:solidFill>
                  <a:srgbClr val="464653"/>
                </a:solidFill>
                <a:latin typeface="Times New Roman"/>
              </a:rPr>
              <a:t>&lt;number&gt;</a:t>
            </a:fld>
            <a:endParaRPr/>
          </a:p>
        </p:txBody>
      </p:sp>
      <p:sp>
        <p:nvSpPr>
          <p:cNvPr id="118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  <p:sp>
        <p:nvSpPr>
          <p:cNvPr id="119" name="CustomShape 4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</p:spPr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