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2" r:id="rId3"/>
    <p:sldId id="262" r:id="rId4"/>
    <p:sldId id="261" r:id="rId5"/>
    <p:sldId id="281" r:id="rId6"/>
    <p:sldId id="259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8" r:id="rId17"/>
    <p:sldId id="279" r:id="rId18"/>
    <p:sldId id="276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nevieve Lennon" initials="GL" lastIdx="43" clrIdx="0"/>
  <p:cmAuthor id="1" name="Genevieve" initials="G" lastIdx="6" clrIdx="1">
    <p:extLst/>
  </p:cmAuthor>
  <p:cmAuthor id="2" name="Bernard" initials="B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EF"/>
    <a:srgbClr val="FFF5EB"/>
    <a:srgbClr val="D65700"/>
    <a:srgbClr val="0099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7" autoAdjust="0"/>
    <p:restoredTop sz="94605" autoAdjust="0"/>
  </p:normalViewPr>
  <p:slideViewPr>
    <p:cSldViewPr>
      <p:cViewPr>
        <p:scale>
          <a:sx n="75" d="100"/>
          <a:sy n="75" d="100"/>
        </p:scale>
        <p:origin x="-1656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9621E-0997-4108-B9E1-2F5FFD80C694}" type="datetimeFigureOut">
              <a:rPr lang="fr-FR" smtClean="0"/>
              <a:t>23/09/2013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BC0DE-2C6A-4FAF-A5CF-32C69D6057E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45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E802F-D6CA-4540-944D-655454C10262}" type="datetimeFigureOut">
              <a:rPr lang="fr-FR" smtClean="0"/>
              <a:t>23/09/2013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B10FD-2564-47D3-B278-E57A9DDB9A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06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9949" y="2120258"/>
            <a:ext cx="7772400" cy="1470025"/>
          </a:xfrm>
        </p:spPr>
        <p:txBody>
          <a:bodyPr/>
          <a:lstStyle>
            <a:lvl1pPr algn="ctr">
              <a:defRPr sz="4400">
                <a:solidFill>
                  <a:srgbClr val="D65700"/>
                </a:solidFill>
              </a:defRPr>
            </a:lvl1pPr>
          </a:lstStyle>
          <a:p>
            <a:pPr lvl="0"/>
            <a:r>
              <a:rPr lang="fr-FR" noProof="0" smtClean="0"/>
              <a:t>Modifiez le style du titre</a:t>
            </a:r>
            <a:endParaRPr lang="fr-FR" noProof="0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58891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fr-FR" noProof="0" dirty="0" smtClean="0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347864" y="6237312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AA28A74-97DF-4A52-A359-63C4207810A8}" type="slidenum">
              <a:rPr lang="fr-FR">
                <a:solidFill>
                  <a:srgbClr val="000000"/>
                </a:solidFill>
              </a:rPr>
              <a:pPr/>
              <a:t>‹#›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82951" name="Line 7"/>
          <p:cNvSpPr>
            <a:spLocks noChangeShapeType="1"/>
          </p:cNvSpPr>
          <p:nvPr/>
        </p:nvSpPr>
        <p:spPr bwMode="auto">
          <a:xfrm>
            <a:off x="0" y="3784144"/>
            <a:ext cx="9144000" cy="0"/>
          </a:xfrm>
          <a:prstGeom prst="line">
            <a:avLst/>
          </a:prstGeom>
          <a:noFill/>
          <a:ln w="15875">
            <a:solidFill>
              <a:srgbClr val="0099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mtClean="0">
              <a:solidFill>
                <a:srgbClr val="000000"/>
              </a:solidFill>
            </a:endParaRPr>
          </a:p>
        </p:txBody>
      </p:sp>
      <p:pic>
        <p:nvPicPr>
          <p:cNvPr id="82954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726" y="143202"/>
            <a:ext cx="5724000" cy="76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e 4"/>
          <p:cNvGrpSpPr/>
          <p:nvPr userDrawn="1"/>
        </p:nvGrpSpPr>
        <p:grpSpPr>
          <a:xfrm>
            <a:off x="0" y="527617"/>
            <a:ext cx="8963643" cy="571580"/>
            <a:chOff x="0" y="468894"/>
            <a:chExt cx="8963643" cy="571580"/>
          </a:xfrm>
        </p:grpSpPr>
        <p:pic>
          <p:nvPicPr>
            <p:cNvPr id="2" name="Image 1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468894"/>
              <a:ext cx="1943371" cy="571580"/>
            </a:xfrm>
            <a:prstGeom prst="rect">
              <a:avLst/>
            </a:prstGeom>
          </p:spPr>
        </p:pic>
        <p:sp>
          <p:nvSpPr>
            <p:cNvPr id="14" name="Line 7"/>
            <p:cNvSpPr>
              <a:spLocks noChangeShapeType="1"/>
            </p:cNvSpPr>
            <p:nvPr userDrawn="1"/>
          </p:nvSpPr>
          <p:spPr bwMode="auto">
            <a:xfrm>
              <a:off x="0" y="946086"/>
              <a:ext cx="7020272" cy="0"/>
            </a:xfrm>
            <a:prstGeom prst="line">
              <a:avLst/>
            </a:prstGeom>
            <a:noFill/>
            <a:ln w="15875">
              <a:solidFill>
                <a:srgbClr val="0099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8011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mtClean="0">
              <a:solidFill>
                <a:srgbClr val="0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0CF238-1E28-4A3B-877C-172BB7464BAA}" type="slidenum">
              <a:rPr lang="fr-F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r-FR" smtClean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20290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contenu">
    <p:bg>
      <p:bgPr>
        <a:solidFill>
          <a:srgbClr val="FF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67544" y="2204864"/>
            <a:ext cx="8229601" cy="1143001"/>
          </a:xfrm>
        </p:spPr>
        <p:txBody>
          <a:bodyPr/>
          <a:lstStyle>
            <a:lvl1pPr algn="ctr">
              <a:defRPr sz="4000">
                <a:solidFill>
                  <a:srgbClr val="D65700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B903EF2-90F1-4DBB-8D4A-D0D5F7F6A6D3}" type="datetimeFigureOut">
              <a:rPr lang="fr-FR" smtClean="0"/>
              <a:t>23/09/2013</a:t>
            </a:fld>
            <a:endParaRPr lang="fr-FR" smtClean="0">
              <a:solidFill>
                <a:srgbClr val="000000"/>
              </a:solidFill>
            </a:endParaRP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3D70C1-EB00-4C02-830A-5DDAC644D926}" type="slidenum">
              <a:rPr lang="fr-FR" smtClean="0"/>
              <a:t>‹#›</a:t>
            </a:fld>
            <a:endParaRPr lang="fr-FR" smtClean="0">
              <a:solidFill>
                <a:srgbClr val="000000"/>
              </a:solidFill>
            </a:endParaRPr>
          </a:p>
        </p:txBody>
      </p:sp>
      <p:grpSp>
        <p:nvGrpSpPr>
          <p:cNvPr id="14" name="Groupe 13"/>
          <p:cNvGrpSpPr/>
          <p:nvPr userDrawn="1"/>
        </p:nvGrpSpPr>
        <p:grpSpPr>
          <a:xfrm>
            <a:off x="0" y="2996952"/>
            <a:ext cx="8963643" cy="571580"/>
            <a:chOff x="0" y="468894"/>
            <a:chExt cx="8963643" cy="571580"/>
          </a:xfrm>
        </p:grpSpPr>
        <p:pic>
          <p:nvPicPr>
            <p:cNvPr id="15" name="Image 14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468894"/>
              <a:ext cx="1943371" cy="571580"/>
            </a:xfrm>
            <a:prstGeom prst="rect">
              <a:avLst/>
            </a:prstGeom>
          </p:spPr>
        </p:pic>
        <p:sp>
          <p:nvSpPr>
            <p:cNvPr id="16" name="Line 7"/>
            <p:cNvSpPr>
              <a:spLocks noChangeShapeType="1"/>
            </p:cNvSpPr>
            <p:nvPr userDrawn="1"/>
          </p:nvSpPr>
          <p:spPr bwMode="auto">
            <a:xfrm>
              <a:off x="0" y="946086"/>
              <a:ext cx="7020272" cy="0"/>
            </a:xfrm>
            <a:prstGeom prst="line">
              <a:avLst/>
            </a:prstGeom>
            <a:noFill/>
            <a:ln w="15875">
              <a:solidFill>
                <a:srgbClr val="0099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mtClean="0">
                <a:solidFill>
                  <a:srgbClr val="000000"/>
                </a:solidFill>
              </a:endParaRPr>
            </a:p>
          </p:txBody>
        </p:sp>
      </p:grpSp>
      <p:pic>
        <p:nvPicPr>
          <p:cNvPr id="17" name="Picture 1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888" y="5952773"/>
            <a:ext cx="5733587" cy="76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490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-36513" y="-26988"/>
            <a:ext cx="8229601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mtClean="0">
              <a:solidFill>
                <a:srgbClr val="000000"/>
              </a:solidFill>
            </a:endParaRP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0152" y="647784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rgbClr val="000000"/>
                </a:solidFill>
              </a:rPr>
              <a:t>Juin 2013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06667" y="6293113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90CF238-1E28-4A3B-877C-172BB7464BAA}" type="slidenum">
              <a:rPr lang="fr-F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r-FR" smtClean="0">
              <a:solidFill>
                <a:srgbClr val="000000"/>
              </a:solidFill>
            </a:endParaRPr>
          </a:p>
        </p:txBody>
      </p:sp>
      <p:sp>
        <p:nvSpPr>
          <p:cNvPr id="81930" name="Line 10"/>
          <p:cNvSpPr>
            <a:spLocks noChangeShapeType="1"/>
          </p:cNvSpPr>
          <p:nvPr/>
        </p:nvSpPr>
        <p:spPr bwMode="auto">
          <a:xfrm>
            <a:off x="2195513" y="6165850"/>
            <a:ext cx="18002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mtClean="0">
              <a:solidFill>
                <a:srgbClr val="000000"/>
              </a:solidFill>
            </a:endParaRPr>
          </a:p>
        </p:txBody>
      </p:sp>
      <p:sp>
        <p:nvSpPr>
          <p:cNvPr id="81931" name="Line 11"/>
          <p:cNvSpPr>
            <a:spLocks noChangeShapeType="1"/>
          </p:cNvSpPr>
          <p:nvPr/>
        </p:nvSpPr>
        <p:spPr bwMode="auto">
          <a:xfrm>
            <a:off x="4932363" y="6165850"/>
            <a:ext cx="18002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mtClean="0">
              <a:solidFill>
                <a:srgbClr val="000000"/>
              </a:solidFill>
            </a:endParaRPr>
          </a:p>
        </p:txBody>
      </p:sp>
      <p:pic>
        <p:nvPicPr>
          <p:cNvPr id="81932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888" y="5952773"/>
            <a:ext cx="5733587" cy="76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e 14"/>
          <p:cNvGrpSpPr/>
          <p:nvPr/>
        </p:nvGrpSpPr>
        <p:grpSpPr>
          <a:xfrm>
            <a:off x="0" y="468894"/>
            <a:ext cx="8963643" cy="571580"/>
            <a:chOff x="0" y="468894"/>
            <a:chExt cx="8963643" cy="571580"/>
          </a:xfrm>
        </p:grpSpPr>
        <p:pic>
          <p:nvPicPr>
            <p:cNvPr id="16" name="Image 15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468894"/>
              <a:ext cx="1943371" cy="571580"/>
            </a:xfrm>
            <a:prstGeom prst="rect">
              <a:avLst/>
            </a:prstGeom>
          </p:spPr>
        </p:pic>
        <p:sp>
          <p:nvSpPr>
            <p:cNvPr id="17" name="Line 7"/>
            <p:cNvSpPr>
              <a:spLocks noChangeShapeType="1"/>
            </p:cNvSpPr>
            <p:nvPr userDrawn="1"/>
          </p:nvSpPr>
          <p:spPr bwMode="auto">
            <a:xfrm>
              <a:off x="0" y="946086"/>
              <a:ext cx="7020272" cy="0"/>
            </a:xfrm>
            <a:prstGeom prst="line">
              <a:avLst/>
            </a:prstGeom>
            <a:noFill/>
            <a:ln w="15875">
              <a:solidFill>
                <a:srgbClr val="0099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4555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3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9999"/>
          </a:solidFill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Medium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Medium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Medium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Medium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Medium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Medium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Medium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Medium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D65700"/>
        </a:buClr>
        <a:buFont typeface="Wingdings 2" pitchFamily="18" charset="2"/>
        <a:buChar char=""/>
        <a:defRPr sz="2400">
          <a:solidFill>
            <a:srgbClr val="D65700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999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9999"/>
        </a:buClr>
        <a:buChar char="•"/>
        <a:defRPr sz="18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999"/>
        </a:buClr>
        <a:buFont typeface="Courier New" pitchFamily="49" charset="0"/>
        <a:buChar char="o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9949" y="1340769"/>
            <a:ext cx="7772400" cy="1656184"/>
          </a:xfrm>
        </p:spPr>
        <p:txBody>
          <a:bodyPr/>
          <a:lstStyle/>
          <a:p>
            <a:r>
              <a:rPr lang="en-US" sz="3200" dirty="0"/>
              <a:t>Private leasing schemes and social rental </a:t>
            </a:r>
            <a:r>
              <a:rPr lang="en-US" sz="3200" dirty="0" smtClean="0"/>
              <a:t>agencies</a:t>
            </a:r>
            <a:endParaRPr lang="fr-FR" sz="3200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742531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Emerging private rental sector in accession and transition countries: </a:t>
            </a: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</a:rPr>
              <a:t>Is there an option for social rental agencies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Conference and Workshop, </a:t>
            </a:r>
            <a:endParaRPr lang="en-GB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Budapest 12-14 </a:t>
            </a: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September 2013</a:t>
            </a: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584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Persons who might be eligible </a:t>
            </a:r>
            <a:r>
              <a:rPr lang="en-US" sz="2800" dirty="0" smtClean="0"/>
              <a:t>for theses </a:t>
            </a:r>
            <a:r>
              <a:rPr lang="en-US" sz="2800" dirty="0"/>
              <a:t>schemes </a:t>
            </a:r>
            <a:endParaRPr lang="fr-FR" sz="28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Household </a:t>
            </a:r>
            <a:r>
              <a:rPr lang="en-US" dirty="0"/>
              <a:t>sheltered in </a:t>
            </a:r>
            <a:r>
              <a:rPr lang="en-US" dirty="0" smtClean="0"/>
              <a:t>hotel by the public authorities</a:t>
            </a:r>
            <a:endParaRPr lang="fr-FR" dirty="0"/>
          </a:p>
          <a:p>
            <a:r>
              <a:rPr lang="en-US" dirty="0"/>
              <a:t>H</a:t>
            </a:r>
            <a:r>
              <a:rPr lang="en-US" dirty="0" smtClean="0"/>
              <a:t>ousehold in </a:t>
            </a:r>
            <a:r>
              <a:rPr lang="en-US" dirty="0"/>
              <a:t>public shelters for excluded </a:t>
            </a:r>
            <a:r>
              <a:rPr lang="en-US" dirty="0" smtClean="0"/>
              <a:t>people</a:t>
            </a:r>
          </a:p>
          <a:p>
            <a:r>
              <a:rPr lang="en-US" dirty="0" smtClean="0"/>
              <a:t>Household </a:t>
            </a:r>
            <a:r>
              <a:rPr lang="en-US" dirty="0"/>
              <a:t>living in substandard dwelling before the beginning of improvements works</a:t>
            </a:r>
            <a:endParaRPr lang="fr-FR" dirty="0"/>
          </a:p>
          <a:p>
            <a:r>
              <a:rPr lang="en-US" dirty="0"/>
              <a:t>H</a:t>
            </a:r>
            <a:r>
              <a:rPr lang="en-US" dirty="0" smtClean="0"/>
              <a:t>ousehold </a:t>
            </a:r>
            <a:r>
              <a:rPr lang="en-US" dirty="0"/>
              <a:t>facing eviction and remaining in the dwelling as sub-lessee</a:t>
            </a:r>
            <a:endParaRPr lang="fr-FR" dirty="0"/>
          </a:p>
          <a:p>
            <a:r>
              <a:rPr lang="en-US" dirty="0" smtClean="0"/>
              <a:t>Several households </a:t>
            </a:r>
            <a:r>
              <a:rPr lang="en-US" dirty="0"/>
              <a:t>sharing a single dwelling </a:t>
            </a:r>
            <a:endParaRPr lang="fr-FR" dirty="0"/>
          </a:p>
          <a:p>
            <a:r>
              <a:rPr lang="en-US" dirty="0"/>
              <a:t>H</a:t>
            </a:r>
            <a:r>
              <a:rPr lang="en-US" dirty="0" smtClean="0"/>
              <a:t>ousehold </a:t>
            </a:r>
            <a:r>
              <a:rPr lang="en-US" dirty="0"/>
              <a:t>with a priority status according to the DALO law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694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99392"/>
            <a:ext cx="8229601" cy="1143001"/>
          </a:xfrm>
        </p:spPr>
        <p:txBody>
          <a:bodyPr/>
          <a:lstStyle/>
          <a:p>
            <a:pPr algn="ctr"/>
            <a:r>
              <a:rPr lang="en-US" sz="3200" dirty="0" smtClean="0"/>
              <a:t>First scheme : Management </a:t>
            </a:r>
            <a:r>
              <a:rPr lang="en-US" sz="3200" dirty="0"/>
              <a:t>mandate</a:t>
            </a:r>
            <a:endParaRPr lang="fr-FR" sz="32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Occupant </a:t>
            </a:r>
            <a:r>
              <a:rPr lang="en-US" dirty="0" smtClean="0"/>
              <a:t>has </a:t>
            </a:r>
            <a:r>
              <a:rPr lang="en-US" dirty="0"/>
              <a:t>a common right lease &lt; 25 or 30 % of the household income</a:t>
            </a:r>
            <a:endParaRPr lang="fr-FR" dirty="0"/>
          </a:p>
          <a:p>
            <a:pPr lvl="0"/>
            <a:r>
              <a:rPr lang="en-US" dirty="0"/>
              <a:t>The landlord </a:t>
            </a:r>
            <a:r>
              <a:rPr lang="en-US" dirty="0" smtClean="0"/>
              <a:t>asks </a:t>
            </a:r>
            <a:r>
              <a:rPr lang="en-US" dirty="0"/>
              <a:t>a non-profit to manage the property </a:t>
            </a:r>
            <a:r>
              <a:rPr lang="en-US" dirty="0" smtClean="0"/>
              <a:t>(social rental agencies : AIVS)</a:t>
            </a:r>
            <a:endParaRPr lang="fr-FR" dirty="0"/>
          </a:p>
          <a:p>
            <a:pPr lvl="0"/>
            <a:r>
              <a:rPr lang="en-US" dirty="0"/>
              <a:t>The non-profit takes care of the social support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620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3" y="-26988"/>
            <a:ext cx="8229601" cy="1079724"/>
          </a:xfrm>
        </p:spPr>
        <p:txBody>
          <a:bodyPr/>
          <a:lstStyle/>
          <a:p>
            <a:pPr algn="ctr"/>
            <a:r>
              <a:rPr lang="fr-FR" sz="3200" dirty="0" smtClean="0"/>
              <a:t>Second </a:t>
            </a:r>
            <a:r>
              <a:rPr lang="fr-FR" sz="3200" dirty="0" err="1" smtClean="0"/>
              <a:t>scheme</a:t>
            </a:r>
            <a:r>
              <a:rPr lang="fr-FR" sz="3200" dirty="0" smtClean="0"/>
              <a:t> : </a:t>
            </a:r>
            <a:r>
              <a:rPr lang="fr-FR" sz="3200" dirty="0" err="1" smtClean="0"/>
              <a:t>sublease</a:t>
            </a:r>
            <a:r>
              <a:rPr lang="fr-FR" sz="3200" dirty="0" smtClean="0"/>
              <a:t> </a:t>
            </a:r>
            <a:r>
              <a:rPr lang="fr-FR" sz="3200" dirty="0"/>
              <a:t>“ SOLIBAIL” or “Louer solidaire” in </a:t>
            </a:r>
            <a:r>
              <a:rPr lang="fr-FR" sz="3200" dirty="0" smtClean="0"/>
              <a:t>Paris</a:t>
            </a:r>
            <a:endParaRPr lang="fr-FR" sz="32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lease is between the landlord and the non-profit for renewable three-year </a:t>
            </a:r>
            <a:r>
              <a:rPr lang="en-US" dirty="0" smtClean="0"/>
              <a:t>periods</a:t>
            </a:r>
            <a:endParaRPr lang="fr-FR" dirty="0"/>
          </a:p>
          <a:p>
            <a:pPr lvl="0"/>
            <a:r>
              <a:rPr lang="en-US" dirty="0"/>
              <a:t>The non-profit manages the housing and pays the rent to the landlord</a:t>
            </a:r>
            <a:endParaRPr lang="fr-FR" dirty="0"/>
          </a:p>
          <a:p>
            <a:pPr lvl="0"/>
            <a:r>
              <a:rPr lang="en-US" dirty="0"/>
              <a:t>The non-profit signs an agreement on temporary occupation with the occupant</a:t>
            </a:r>
            <a:endParaRPr lang="fr-FR" dirty="0"/>
          </a:p>
          <a:p>
            <a:pPr lvl="0"/>
            <a:r>
              <a:rPr lang="en-US" dirty="0"/>
              <a:t>The non-profit can, if the landlord agrees, transfer the lease to the occupant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885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The </a:t>
            </a:r>
            <a:r>
              <a:rPr lang="fr-FR" dirty="0" err="1" smtClean="0"/>
              <a:t>household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Tenant with a common right lease</a:t>
            </a:r>
            <a:endParaRPr lang="fr-FR" dirty="0"/>
          </a:p>
          <a:p>
            <a:pPr lvl="0"/>
            <a:r>
              <a:rPr lang="fr-FR" dirty="0" err="1"/>
              <a:t>Sub-lessee</a:t>
            </a:r>
            <a:r>
              <a:rPr lang="fr-FR" dirty="0"/>
              <a:t> </a:t>
            </a:r>
          </a:p>
          <a:p>
            <a:pPr lvl="0"/>
            <a:r>
              <a:rPr lang="en-US" dirty="0"/>
              <a:t>Sub-lessee  for a transitional solution </a:t>
            </a:r>
            <a:endParaRPr lang="fr-FR" dirty="0"/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The occupant can get the lease transferred, </a:t>
            </a:r>
            <a:r>
              <a:rPr lang="en-US" dirty="0"/>
              <a:t>if the landlord </a:t>
            </a:r>
            <a:r>
              <a:rPr lang="en-US" dirty="0" smtClean="0"/>
              <a:t>agrees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17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For the landlord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lvl="0"/>
            <a:r>
              <a:rPr lang="en-US" dirty="0"/>
              <a:t>Guaranteed rent paid monthly, even in case of vacancy </a:t>
            </a:r>
            <a:endParaRPr lang="fr-FR" dirty="0"/>
          </a:p>
          <a:p>
            <a:pPr lvl="0"/>
            <a:r>
              <a:rPr lang="en-US" dirty="0"/>
              <a:t>Professional management service </a:t>
            </a:r>
            <a:endParaRPr lang="fr-FR" dirty="0"/>
          </a:p>
          <a:p>
            <a:pPr lvl="0"/>
            <a:r>
              <a:rPr lang="en-US" dirty="0"/>
              <a:t>Property returned dilapidation free</a:t>
            </a:r>
            <a:endParaRPr lang="fr-FR" dirty="0"/>
          </a:p>
          <a:p>
            <a:pPr lvl="0"/>
            <a:r>
              <a:rPr lang="en-US" dirty="0"/>
              <a:t>Social support of the occupant of the dwelling</a:t>
            </a:r>
            <a:endParaRPr lang="fr-FR" dirty="0"/>
          </a:p>
          <a:p>
            <a:pPr lvl="0"/>
            <a:r>
              <a:rPr lang="en-US" dirty="0"/>
              <a:t>Tax deduction and various </a:t>
            </a:r>
            <a:r>
              <a:rPr lang="en-US" dirty="0" smtClean="0"/>
              <a:t>kinds of </a:t>
            </a:r>
            <a:r>
              <a:rPr lang="en-US" dirty="0"/>
              <a:t>grants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61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kinds</a:t>
            </a:r>
            <a:r>
              <a:rPr lang="fr-FR" dirty="0" smtClean="0"/>
              <a:t> of social </a:t>
            </a:r>
            <a:r>
              <a:rPr lang="fr-FR" dirty="0" err="1" smtClean="0"/>
              <a:t>rental</a:t>
            </a:r>
            <a:r>
              <a:rPr lang="fr-FR" dirty="0" smtClean="0"/>
              <a:t> </a:t>
            </a:r>
            <a:r>
              <a:rPr lang="fr-FR" dirty="0" err="1" smtClean="0"/>
              <a:t>agencies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/>
              <a:t>own their own dwellings and some manage properties owned by others </a:t>
            </a:r>
            <a:endParaRPr lang="fr-FR" dirty="0"/>
          </a:p>
          <a:p>
            <a:r>
              <a:rPr lang="en-US" dirty="0"/>
              <a:t>Search for rental </a:t>
            </a:r>
            <a:r>
              <a:rPr lang="en-US" dirty="0" smtClean="0"/>
              <a:t>housing,  </a:t>
            </a:r>
            <a:r>
              <a:rPr lang="en-US" dirty="0"/>
              <a:t>help the owner for the administrative relations with local government or </a:t>
            </a:r>
            <a:r>
              <a:rPr lang="en-US" dirty="0" smtClean="0"/>
              <a:t>ANAH</a:t>
            </a:r>
          </a:p>
          <a:p>
            <a:r>
              <a:rPr lang="en-US" dirty="0" smtClean="0"/>
              <a:t>Must </a:t>
            </a:r>
            <a:r>
              <a:rPr lang="en-US" dirty="0"/>
              <a:t>have the </a:t>
            </a:r>
            <a:r>
              <a:rPr lang="en-US" dirty="0" smtClean="0"/>
              <a:t>same knowledge as a </a:t>
            </a:r>
            <a:r>
              <a:rPr lang="en-US" dirty="0"/>
              <a:t>real estate agent</a:t>
            </a:r>
            <a:endParaRPr lang="fr-FR" dirty="0"/>
          </a:p>
          <a:p>
            <a:r>
              <a:rPr lang="en-US" dirty="0"/>
              <a:t>Must have an agreement and a financial </a:t>
            </a:r>
            <a:r>
              <a:rPr lang="en-US" dirty="0" smtClean="0"/>
              <a:t>guarantee</a:t>
            </a:r>
            <a:r>
              <a:rPr lang="fr-FR" dirty="0"/>
              <a:t> </a:t>
            </a:r>
            <a:r>
              <a:rPr lang="en-US" dirty="0" smtClean="0"/>
              <a:t>for:</a:t>
            </a:r>
            <a:endParaRPr lang="fr-FR" dirty="0"/>
          </a:p>
          <a:p>
            <a:pPr lvl="1"/>
            <a:r>
              <a:rPr lang="en-US" dirty="0" smtClean="0"/>
              <a:t>Management </a:t>
            </a:r>
            <a:r>
              <a:rPr lang="en-US" dirty="0"/>
              <a:t>of social </a:t>
            </a:r>
            <a:r>
              <a:rPr lang="en-US" dirty="0" smtClean="0"/>
              <a:t>policies; and/or</a:t>
            </a:r>
            <a:endParaRPr lang="fr-FR" dirty="0"/>
          </a:p>
          <a:p>
            <a:pPr lvl="1"/>
            <a:r>
              <a:rPr lang="en-US" dirty="0" smtClean="0"/>
              <a:t>Management </a:t>
            </a:r>
            <a:r>
              <a:rPr lang="en-US" dirty="0"/>
              <a:t>of private </a:t>
            </a:r>
            <a:r>
              <a:rPr lang="en-US" dirty="0" smtClean="0"/>
              <a:t>lease schemes</a:t>
            </a:r>
            <a:endParaRPr lang="fr-FR" dirty="0"/>
          </a:p>
          <a:p>
            <a:r>
              <a:rPr lang="en-US" dirty="0"/>
              <a:t>Social Lettings Agency </a:t>
            </a:r>
            <a:r>
              <a:rPr lang="en-US" dirty="0" smtClean="0"/>
              <a:t>are mostly </a:t>
            </a:r>
            <a:r>
              <a:rPr lang="en-US" dirty="0"/>
              <a:t>financed by national and local governments and by various social security funds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12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1 Results and assessment: quantities</a:t>
            </a:r>
            <a:r>
              <a:rPr lang="fr-FR" sz="2400" dirty="0"/>
              <a:t/>
            </a:r>
            <a:br>
              <a:rPr lang="fr-FR" sz="2400" dirty="0"/>
            </a:br>
            <a:endParaRPr lang="fr-FR" sz="2400" dirty="0">
              <a:solidFill>
                <a:srgbClr val="D65700"/>
              </a:solidFill>
              <a:ea typeface="+mn-ea"/>
              <a:cs typeface="+mn-cs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the government agenda</a:t>
            </a:r>
            <a:endParaRPr lang="fr-FR" sz="3200" dirty="0"/>
          </a:p>
          <a:p>
            <a:pPr lvl="1"/>
            <a:r>
              <a:rPr lang="en-US" dirty="0" smtClean="0"/>
              <a:t>500,000 </a:t>
            </a:r>
            <a:r>
              <a:rPr lang="en-US" dirty="0"/>
              <a:t>new constructions a year, </a:t>
            </a:r>
            <a:r>
              <a:rPr lang="en-US" dirty="0" smtClean="0"/>
              <a:t>150,000 </a:t>
            </a:r>
            <a:r>
              <a:rPr lang="en-US" dirty="0"/>
              <a:t>being social housing </a:t>
            </a:r>
            <a:endParaRPr lang="fr-FR" sz="3200" dirty="0"/>
          </a:p>
          <a:p>
            <a:r>
              <a:rPr lang="en-US" dirty="0"/>
              <a:t>ANAH : </a:t>
            </a:r>
            <a:endParaRPr lang="fr-FR" sz="3200" dirty="0"/>
          </a:p>
          <a:p>
            <a:pPr lvl="1"/>
            <a:r>
              <a:rPr lang="en-US" dirty="0"/>
              <a:t># </a:t>
            </a:r>
            <a:r>
              <a:rPr lang="en-US" dirty="0" smtClean="0"/>
              <a:t>5,000 </a:t>
            </a:r>
            <a:r>
              <a:rPr lang="en-US" dirty="0"/>
              <a:t>dwelling in “social” </a:t>
            </a:r>
            <a:r>
              <a:rPr lang="en-US" sz="1600" dirty="0" smtClean="0"/>
              <a:t>(30 % of tax deduction)</a:t>
            </a:r>
            <a:endParaRPr lang="fr-FR" sz="1600" dirty="0"/>
          </a:p>
          <a:p>
            <a:pPr lvl="1"/>
            <a:r>
              <a:rPr lang="en-US" dirty="0"/>
              <a:t> # 500 in the “very social” in 35 </a:t>
            </a:r>
            <a:r>
              <a:rPr lang="en-US" dirty="0" err="1" smtClean="0"/>
              <a:t>départements</a:t>
            </a:r>
            <a:r>
              <a:rPr lang="en-US" dirty="0" smtClean="0"/>
              <a:t> </a:t>
            </a:r>
            <a:r>
              <a:rPr lang="en-US" sz="1600" dirty="0"/>
              <a:t>(60 or 70 % of tax deduction)</a:t>
            </a:r>
            <a:endParaRPr lang="fr-FR" sz="1600" dirty="0"/>
          </a:p>
          <a:p>
            <a:pPr lvl="0"/>
            <a:r>
              <a:rPr lang="en-US" dirty="0"/>
              <a:t>Sublease</a:t>
            </a:r>
            <a:endParaRPr lang="fr-FR" sz="3200" dirty="0"/>
          </a:p>
          <a:p>
            <a:pPr lvl="1"/>
            <a:r>
              <a:rPr lang="en-US" dirty="0"/>
              <a:t>Management mandate # </a:t>
            </a:r>
            <a:r>
              <a:rPr lang="en-US" dirty="0" smtClean="0"/>
              <a:t>18,000 </a:t>
            </a:r>
            <a:endParaRPr lang="fr-FR" sz="2800" dirty="0"/>
          </a:p>
          <a:p>
            <a:pPr lvl="1"/>
            <a:r>
              <a:rPr lang="en-US" dirty="0"/>
              <a:t>Sublease “SOLIBAIL” # </a:t>
            </a:r>
            <a:r>
              <a:rPr lang="en-US" dirty="0" smtClean="0"/>
              <a:t>20,000</a:t>
            </a:r>
            <a:endParaRPr lang="fr-FR" sz="28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2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2 Results </a:t>
            </a:r>
            <a:r>
              <a:rPr lang="en-US" dirty="0"/>
              <a:t>and assessment : Costs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comparison with social housing </a:t>
            </a:r>
            <a:r>
              <a:rPr lang="en-US" dirty="0" smtClean="0"/>
              <a:t>does not </a:t>
            </a:r>
            <a:r>
              <a:rPr lang="en-US" dirty="0"/>
              <a:t>make sense</a:t>
            </a:r>
            <a:endParaRPr lang="fr-FR" sz="3200" dirty="0"/>
          </a:p>
          <a:p>
            <a:pPr lvl="1"/>
            <a:r>
              <a:rPr lang="en-US" dirty="0"/>
              <a:t>Cost renewable </a:t>
            </a:r>
            <a:r>
              <a:rPr lang="en-US" dirty="0" smtClean="0"/>
              <a:t>vs. </a:t>
            </a:r>
            <a:r>
              <a:rPr lang="en-US" dirty="0"/>
              <a:t>investment</a:t>
            </a:r>
            <a:endParaRPr lang="fr-FR" sz="2800" dirty="0"/>
          </a:p>
          <a:p>
            <a:pPr lvl="1"/>
            <a:r>
              <a:rPr lang="en-US" dirty="0"/>
              <a:t>Temporary solution </a:t>
            </a:r>
            <a:r>
              <a:rPr lang="en-US" dirty="0" smtClean="0"/>
              <a:t>vs. </a:t>
            </a:r>
            <a:r>
              <a:rPr lang="en-US" dirty="0"/>
              <a:t>social asset</a:t>
            </a:r>
            <a:endParaRPr lang="fr-FR" sz="2800" dirty="0"/>
          </a:p>
          <a:p>
            <a:pPr lvl="1"/>
            <a:r>
              <a:rPr lang="en-US" dirty="0" smtClean="0"/>
              <a:t>But</a:t>
            </a:r>
            <a:r>
              <a:rPr lang="en-US" dirty="0"/>
              <a:t>, geared toward </a:t>
            </a:r>
            <a:r>
              <a:rPr lang="en-US" dirty="0" smtClean="0"/>
              <a:t>households </a:t>
            </a:r>
            <a:r>
              <a:rPr lang="en-US" dirty="0"/>
              <a:t>who cannot get access to standard dwelling</a:t>
            </a:r>
            <a:endParaRPr lang="fr-FR" sz="2800" dirty="0"/>
          </a:p>
          <a:p>
            <a:pPr marL="0" indent="0">
              <a:buNone/>
            </a:pPr>
            <a:endParaRPr lang="fr-FR" sz="3200" dirty="0"/>
          </a:p>
          <a:p>
            <a:r>
              <a:rPr lang="en-US" dirty="0"/>
              <a:t>The comparison with hotel rooms seems to be </a:t>
            </a:r>
            <a:r>
              <a:rPr lang="en-US" dirty="0" smtClean="0"/>
              <a:t>correct and perhaps less expensive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54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dirty="0" smtClean="0"/>
              <a:t>Comparatives </a:t>
            </a:r>
            <a:r>
              <a:rPr lang="fr-FR" sz="3200" dirty="0" err="1" smtClean="0"/>
              <a:t>costs</a:t>
            </a:r>
            <a:r>
              <a:rPr lang="fr-FR" sz="3200" dirty="0" smtClean="0"/>
              <a:t> for a 3 </a:t>
            </a:r>
            <a:r>
              <a:rPr lang="fr-FR" sz="3200" dirty="0" err="1" smtClean="0"/>
              <a:t>person</a:t>
            </a:r>
            <a:r>
              <a:rPr lang="fr-FR" sz="3200" dirty="0" smtClean="0"/>
              <a:t> </a:t>
            </a:r>
            <a:r>
              <a:rPr lang="fr-FR" sz="3200" dirty="0" err="1" smtClean="0"/>
              <a:t>household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309" y="1600200"/>
            <a:ext cx="692538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30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/>
              <a:t>Private leasing schemes and social rental </a:t>
            </a:r>
            <a:r>
              <a:rPr lang="en-US" sz="2400" dirty="0" smtClean="0"/>
              <a:t>agencies</a:t>
            </a:r>
            <a:br>
              <a:rPr lang="en-US" sz="2400" dirty="0" smtClean="0"/>
            </a:br>
            <a:r>
              <a:rPr lang="en-US" sz="2400" dirty="0" smtClean="0"/>
              <a:t>The French  experiment </a:t>
            </a:r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fr-FR" sz="24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1 </a:t>
            </a:r>
            <a:r>
              <a:rPr lang="fr-FR" dirty="0" err="1" smtClean="0">
                <a:solidFill>
                  <a:schemeClr val="tx1"/>
                </a:solidFill>
              </a:rPr>
              <a:t>Why</a:t>
            </a:r>
            <a:r>
              <a:rPr lang="fr-FR" dirty="0" smtClean="0">
                <a:solidFill>
                  <a:schemeClr val="tx1"/>
                </a:solidFill>
              </a:rPr>
              <a:t> ? for </a:t>
            </a:r>
            <a:r>
              <a:rPr lang="fr-FR" dirty="0" err="1" smtClean="0">
                <a:solidFill>
                  <a:schemeClr val="tx1"/>
                </a:solidFill>
              </a:rPr>
              <a:t>what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purposes</a:t>
            </a:r>
            <a:r>
              <a:rPr lang="fr-FR" dirty="0" smtClean="0">
                <a:solidFill>
                  <a:schemeClr val="tx1"/>
                </a:solidFill>
              </a:rPr>
              <a:t> ?</a:t>
            </a: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2 How ? </a:t>
            </a:r>
            <a:r>
              <a:rPr lang="fr-FR" dirty="0" err="1" smtClean="0">
                <a:solidFill>
                  <a:schemeClr val="tx1"/>
                </a:solidFill>
              </a:rPr>
              <a:t>Ways</a:t>
            </a:r>
            <a:r>
              <a:rPr lang="fr-FR" dirty="0" smtClean="0">
                <a:solidFill>
                  <a:schemeClr val="tx1"/>
                </a:solidFill>
              </a:rPr>
              <a:t> and </a:t>
            </a:r>
            <a:r>
              <a:rPr lang="fr-FR" dirty="0" err="1" smtClean="0">
                <a:solidFill>
                  <a:schemeClr val="tx1"/>
                </a:solidFill>
              </a:rPr>
              <a:t>means</a:t>
            </a:r>
            <a:endParaRPr lang="fr-FR" dirty="0" smtClean="0">
              <a:solidFill>
                <a:schemeClr val="tx1"/>
              </a:solidFill>
            </a:endParaRP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3 </a:t>
            </a:r>
            <a:r>
              <a:rPr lang="fr-FR" dirty="0" err="1" smtClean="0">
                <a:solidFill>
                  <a:schemeClr val="tx1"/>
                </a:solidFill>
              </a:rPr>
              <a:t>Results</a:t>
            </a:r>
            <a:r>
              <a:rPr lang="fr-FR" dirty="0" smtClean="0">
                <a:solidFill>
                  <a:schemeClr val="tx1"/>
                </a:solidFill>
              </a:rPr>
              <a:t> ? </a:t>
            </a:r>
            <a:r>
              <a:rPr lang="fr-FR" dirty="0" err="1" smtClean="0">
                <a:solidFill>
                  <a:schemeClr val="tx1"/>
                </a:solidFill>
              </a:rPr>
              <a:t>Assessment</a:t>
            </a:r>
            <a:r>
              <a:rPr lang="fr-FR" dirty="0" smtClean="0">
                <a:solidFill>
                  <a:schemeClr val="tx1"/>
                </a:solidFill>
              </a:rPr>
              <a:t> of the </a:t>
            </a:r>
            <a:r>
              <a:rPr lang="fr-FR" dirty="0" err="1" smtClean="0">
                <a:solidFill>
                  <a:schemeClr val="tx1"/>
                </a:solidFill>
              </a:rPr>
              <a:t>effectivness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75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9940" y="0"/>
            <a:ext cx="8229601" cy="1143001"/>
          </a:xfrm>
        </p:spPr>
        <p:txBody>
          <a:bodyPr/>
          <a:lstStyle/>
          <a:p>
            <a:pPr algn="ctr"/>
            <a:r>
              <a:rPr lang="fr-FR" dirty="0" err="1" smtClean="0"/>
              <a:t>Housing</a:t>
            </a:r>
            <a:r>
              <a:rPr lang="fr-FR" dirty="0" smtClean="0"/>
              <a:t> </a:t>
            </a:r>
            <a:r>
              <a:rPr lang="fr-FR" dirty="0" err="1" smtClean="0"/>
              <a:t>supply</a:t>
            </a:r>
            <a:r>
              <a:rPr lang="fr-FR" dirty="0"/>
              <a:t> </a:t>
            </a:r>
            <a:r>
              <a:rPr lang="fr-FR" dirty="0" smtClean="0"/>
              <a:t>in France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57.8</a:t>
            </a:r>
            <a:r>
              <a:rPr lang="en-US" dirty="0"/>
              <a:t>% of households are owners of their primary </a:t>
            </a:r>
            <a:r>
              <a:rPr lang="en-US" dirty="0" smtClean="0"/>
              <a:t>residence</a:t>
            </a:r>
          </a:p>
          <a:p>
            <a:pPr lvl="1"/>
            <a:r>
              <a:rPr lang="en-US" dirty="0" smtClean="0"/>
              <a:t>32% are </a:t>
            </a:r>
            <a:r>
              <a:rPr lang="en-US" dirty="0"/>
              <a:t>still mortgagors</a:t>
            </a:r>
            <a:endParaRPr lang="en-US" dirty="0" smtClean="0"/>
          </a:p>
          <a:p>
            <a:r>
              <a:rPr lang="en-US" dirty="0" smtClean="0"/>
              <a:t>42.2</a:t>
            </a:r>
            <a:r>
              <a:rPr lang="en-US" dirty="0"/>
              <a:t>% of households are </a:t>
            </a:r>
            <a:r>
              <a:rPr lang="en-US" dirty="0" smtClean="0"/>
              <a:t>tenants</a:t>
            </a:r>
          </a:p>
          <a:p>
            <a:pPr lvl="1"/>
            <a:r>
              <a:rPr lang="en-US" dirty="0" smtClean="0"/>
              <a:t>44</a:t>
            </a:r>
            <a:r>
              <a:rPr lang="en-US" dirty="0"/>
              <a:t>% of </a:t>
            </a:r>
            <a:r>
              <a:rPr lang="en-US" dirty="0" smtClean="0"/>
              <a:t>whom are </a:t>
            </a:r>
            <a:r>
              <a:rPr lang="en-US" dirty="0"/>
              <a:t>in social housing </a:t>
            </a:r>
            <a:endParaRPr lang="en-US" dirty="0" smtClean="0"/>
          </a:p>
          <a:p>
            <a:pPr lvl="1"/>
            <a:r>
              <a:rPr lang="en-US" dirty="0" smtClean="0"/>
              <a:t>56</a:t>
            </a:r>
            <a:r>
              <a:rPr lang="en-US" dirty="0"/>
              <a:t>% are in the private rental </a:t>
            </a:r>
            <a:r>
              <a:rPr lang="en-US" dirty="0" smtClean="0"/>
              <a:t>sector, mostly </a:t>
            </a:r>
            <a:r>
              <a:rPr lang="en-US" smtClean="0"/>
              <a:t>in condominium</a:t>
            </a:r>
            <a:endParaRPr lang="en-US" dirty="0"/>
          </a:p>
          <a:p>
            <a:pPr lvl="1"/>
            <a:r>
              <a:rPr lang="en-US" dirty="0" smtClean="0"/>
              <a:t>Institutional </a:t>
            </a:r>
            <a:r>
              <a:rPr lang="en-US" dirty="0"/>
              <a:t>investors have left the rented housing </a:t>
            </a:r>
            <a:r>
              <a:rPr lang="en-US" dirty="0" smtClean="0"/>
              <a:t>sector</a:t>
            </a:r>
          </a:p>
          <a:p>
            <a:pPr lvl="1"/>
            <a:r>
              <a:rPr lang="en-US" dirty="0" smtClean="0"/>
              <a:t>95</a:t>
            </a:r>
            <a:r>
              <a:rPr lang="en-US" dirty="0"/>
              <a:t>% of the stock of private rented housing is in the hands of private individuals, the majority of whom own less than three </a:t>
            </a:r>
            <a:r>
              <a:rPr lang="en-US" dirty="0" smtClean="0"/>
              <a:t>dwellings </a:t>
            </a:r>
          </a:p>
          <a:p>
            <a:pPr lvl="1"/>
            <a:r>
              <a:rPr lang="en-US" dirty="0" smtClean="0"/>
              <a:t>Most </a:t>
            </a:r>
            <a:r>
              <a:rPr lang="en-US" dirty="0"/>
              <a:t>rented </a:t>
            </a:r>
            <a:r>
              <a:rPr lang="en-US" dirty="0" smtClean="0"/>
              <a:t>accommodation is in condominiums</a:t>
            </a:r>
            <a:endParaRPr lang="fr-FR" dirty="0"/>
          </a:p>
          <a:p>
            <a:r>
              <a:rPr lang="en-US" dirty="0"/>
              <a:t>Private rented sector: </a:t>
            </a:r>
            <a:r>
              <a:rPr lang="en-US" dirty="0" smtClean="0"/>
              <a:t>6.3 </a:t>
            </a:r>
            <a:r>
              <a:rPr lang="en-US" dirty="0"/>
              <a:t>M  dwellings, turnover </a:t>
            </a:r>
            <a:r>
              <a:rPr lang="en-US" dirty="0" smtClean="0"/>
              <a:t>rate: </a:t>
            </a:r>
            <a:r>
              <a:rPr lang="en-US" dirty="0"/>
              <a:t>27 %, </a:t>
            </a:r>
            <a:r>
              <a:rPr lang="en-US" dirty="0" smtClean="0"/>
              <a:t>1.5 </a:t>
            </a:r>
            <a:r>
              <a:rPr lang="en-US" dirty="0"/>
              <a:t>M new leases each </a:t>
            </a:r>
            <a:r>
              <a:rPr lang="en-US" dirty="0" smtClean="0"/>
              <a:t>year</a:t>
            </a:r>
          </a:p>
          <a:p>
            <a:pPr lvl="1"/>
            <a:r>
              <a:rPr lang="fr-FR" dirty="0" smtClean="0"/>
              <a:t>3 </a:t>
            </a:r>
            <a:r>
              <a:rPr lang="fr-FR" dirty="0" err="1" smtClean="0"/>
              <a:t>years</a:t>
            </a:r>
            <a:r>
              <a:rPr lang="fr-FR" dirty="0" smtClean="0"/>
              <a:t> </a:t>
            </a:r>
            <a:r>
              <a:rPr lang="fr-FR" dirty="0" err="1" smtClean="0"/>
              <a:t>lease</a:t>
            </a:r>
            <a:r>
              <a:rPr lang="fr-FR" dirty="0"/>
              <a:t> </a:t>
            </a:r>
            <a:r>
              <a:rPr lang="fr-FR" dirty="0" err="1" smtClean="0"/>
              <a:t>renewable</a:t>
            </a:r>
            <a:r>
              <a:rPr lang="fr-FR" dirty="0" smtClean="0"/>
              <a:t>, </a:t>
            </a:r>
            <a:r>
              <a:rPr lang="fr-FR" dirty="0" err="1" smtClean="0"/>
              <a:t>unless</a:t>
            </a:r>
            <a:r>
              <a:rPr lang="fr-FR" dirty="0" smtClean="0"/>
              <a:t> the landlord </a:t>
            </a:r>
            <a:r>
              <a:rPr lang="fr-FR" dirty="0" err="1" smtClean="0"/>
              <a:t>sells</a:t>
            </a:r>
            <a:r>
              <a:rPr lang="fr-FR" dirty="0" smtClean="0"/>
              <a:t> or </a:t>
            </a:r>
            <a:r>
              <a:rPr lang="fr-FR" dirty="0" err="1" smtClean="0"/>
              <a:t>takes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back for </a:t>
            </a:r>
            <a:r>
              <a:rPr lang="fr-FR" dirty="0" err="1" smtClean="0"/>
              <a:t>himself</a:t>
            </a:r>
            <a:r>
              <a:rPr lang="fr-FR" dirty="0" smtClean="0"/>
              <a:t>. </a:t>
            </a:r>
            <a:r>
              <a:rPr lang="fr-FR" dirty="0" err="1" smtClean="0"/>
              <a:t>Lease</a:t>
            </a:r>
            <a:r>
              <a:rPr lang="fr-FR" dirty="0" smtClean="0"/>
              <a:t> </a:t>
            </a:r>
            <a:r>
              <a:rPr lang="fr-FR" dirty="0" err="1" smtClean="0"/>
              <a:t>increases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inflation.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556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/>
              <a:t>Housing</a:t>
            </a:r>
            <a:r>
              <a:rPr lang="fr-FR" dirty="0" smtClean="0"/>
              <a:t> </a:t>
            </a:r>
            <a:r>
              <a:rPr lang="fr-FR" dirty="0" err="1" smtClean="0"/>
              <a:t>policy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11560" y="980728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Public spending # 2 % GDP, the </a:t>
            </a:r>
            <a:r>
              <a:rPr lang="en-US" dirty="0">
                <a:solidFill>
                  <a:schemeClr val="tx1"/>
                </a:solidFill>
              </a:rPr>
              <a:t>largest part, 16 billion euros, or 43%, goes towards housing benefit, mostly housing benefits paid out to tenants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fr-FR" dirty="0"/>
              <a:t> 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err="1" smtClean="0">
                <a:solidFill>
                  <a:schemeClr val="tx1"/>
                </a:solidFill>
              </a:rPr>
              <a:t>Housing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expenses</a:t>
            </a:r>
            <a:r>
              <a:rPr lang="fr-FR" dirty="0">
                <a:solidFill>
                  <a:schemeClr val="tx1"/>
                </a:solidFill>
              </a:rPr>
              <a:t> /</a:t>
            </a:r>
            <a:r>
              <a:rPr lang="fr-FR" dirty="0" err="1">
                <a:solidFill>
                  <a:schemeClr val="tx1"/>
                </a:solidFill>
              </a:rPr>
              <a:t>household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income</a:t>
            </a:r>
            <a:r>
              <a:rPr lang="fr-FR" dirty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fr-FR" dirty="0"/>
              <a:t>1970 : #10 %  </a:t>
            </a:r>
            <a:r>
              <a:rPr lang="fr-FR" dirty="0" smtClean="0"/>
              <a:t>           2006 </a:t>
            </a:r>
            <a:r>
              <a:rPr lang="fr-FR" dirty="0"/>
              <a:t>: # 20 % </a:t>
            </a:r>
          </a:p>
          <a:p>
            <a:pPr lvl="1"/>
            <a:r>
              <a:rPr lang="fr-FR" dirty="0"/>
              <a:t>This progression has been more important for </a:t>
            </a:r>
            <a:r>
              <a:rPr lang="fr-FR" dirty="0" err="1" smtClean="0"/>
              <a:t>low</a:t>
            </a:r>
            <a:r>
              <a:rPr lang="fr-FR" dirty="0" smtClean="0"/>
              <a:t> </a:t>
            </a:r>
            <a:r>
              <a:rPr lang="fr-FR" dirty="0" err="1" smtClean="0"/>
              <a:t>income</a:t>
            </a:r>
            <a:r>
              <a:rPr lang="fr-FR" dirty="0" smtClean="0"/>
              <a:t> </a:t>
            </a:r>
            <a:r>
              <a:rPr lang="fr-FR" dirty="0" err="1" smtClean="0"/>
              <a:t>households</a:t>
            </a:r>
            <a:r>
              <a:rPr lang="fr-FR" dirty="0" smtClean="0"/>
              <a:t> (in </a:t>
            </a:r>
            <a:r>
              <a:rPr lang="fr-FR" dirty="0"/>
              <a:t>the 3 first </a:t>
            </a:r>
            <a:r>
              <a:rPr lang="fr-FR" dirty="0" err="1" smtClean="0"/>
              <a:t>deciles</a:t>
            </a:r>
            <a:r>
              <a:rPr lang="fr-FR" dirty="0" smtClean="0"/>
              <a:t>)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45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The </a:t>
            </a:r>
            <a:r>
              <a:rPr lang="fr-FR" dirty="0" err="1" smtClean="0"/>
              <a:t>legal</a:t>
            </a:r>
            <a:r>
              <a:rPr lang="fr-FR" dirty="0" smtClean="0"/>
              <a:t> background of right to </a:t>
            </a:r>
            <a:r>
              <a:rPr lang="fr-FR" smtClean="0"/>
              <a:t>housing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US" dirty="0"/>
              <a:t>Rough sleeper: it is mandatory for the central government to provide shelter, but it is not mandatory for the person to accept.</a:t>
            </a:r>
          </a:p>
          <a:p>
            <a:pPr lvl="1" algn="just"/>
            <a:r>
              <a:rPr lang="en-US" dirty="0"/>
              <a:t>“Solidarity and urban renewal” law (2000) obliges urban towns (with more than 3,500 inhabitants in agglomerated areas) to have at least 20% social rented housing. Since 2013, the rate is 25%. Half of the “communes” that are supposed to have 20 % of social housing do not meet this goal.</a:t>
            </a:r>
          </a:p>
          <a:p>
            <a:pPr lvl="1" algn="just"/>
            <a:r>
              <a:rPr lang="en-US" dirty="0"/>
              <a:t>DALO law (2007) establishes an enforceable right to housing: a person who cannot find accommodation, having applied unsuccessfully for social housing, is entitled to ask the government for a dwelling.   </a:t>
            </a:r>
            <a:endParaRPr lang="fr-FR" dirty="0"/>
          </a:p>
          <a:p>
            <a:pPr lvl="1" algn="just"/>
            <a:endParaRPr lang="fr-FR" dirty="0"/>
          </a:p>
          <a:p>
            <a:pPr lvl="0" algn="just"/>
            <a:endParaRPr lang="fr-FR" dirty="0"/>
          </a:p>
          <a:p>
            <a:pPr algn="just"/>
            <a:endParaRPr lang="fr-FR" dirty="0">
              <a:solidFill>
                <a:schemeClr val="tx1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000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 </a:t>
            </a:r>
            <a:r>
              <a:rPr lang="fr-FR" sz="2800" dirty="0" err="1" smtClean="0"/>
              <a:t>Expensive</a:t>
            </a:r>
            <a:r>
              <a:rPr lang="fr-FR" sz="2800" dirty="0" smtClean="0"/>
              <a:t> areas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insufficient</a:t>
            </a:r>
            <a:r>
              <a:rPr lang="fr-FR" sz="2800" dirty="0" smtClean="0"/>
              <a:t> social </a:t>
            </a:r>
            <a:r>
              <a:rPr lang="fr-FR" sz="2800" dirty="0" err="1" smtClean="0"/>
              <a:t>housing</a:t>
            </a:r>
            <a:r>
              <a:rPr lang="fr-FR" sz="2800" dirty="0" smtClean="0"/>
              <a:t> </a:t>
            </a:r>
            <a:r>
              <a:rPr lang="fr-FR" sz="2800" dirty="0" err="1" smtClean="0"/>
              <a:t>supply</a:t>
            </a:r>
            <a:endParaRPr lang="fr-FR" sz="28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>
                <a:solidFill>
                  <a:schemeClr val="tx1"/>
                </a:solidFill>
              </a:rPr>
              <a:t>Paris average rent in the </a:t>
            </a:r>
            <a:r>
              <a:rPr lang="en-US" sz="2000" dirty="0" smtClean="0">
                <a:solidFill>
                  <a:schemeClr val="tx1"/>
                </a:solidFill>
              </a:rPr>
              <a:t>PRS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smtClean="0">
                <a:solidFill>
                  <a:schemeClr val="tx1"/>
                </a:solidFill>
              </a:rPr>
              <a:t>€25 </a:t>
            </a:r>
            <a:r>
              <a:rPr lang="en-US" sz="2000" dirty="0">
                <a:solidFill>
                  <a:schemeClr val="tx1"/>
                </a:solidFill>
              </a:rPr>
              <a:t>per </a:t>
            </a:r>
            <a:r>
              <a:rPr lang="en-US" sz="2000" dirty="0" err="1" smtClean="0">
                <a:solidFill>
                  <a:schemeClr val="tx1"/>
                </a:solidFill>
              </a:rPr>
              <a:t>sqm</a:t>
            </a:r>
            <a:r>
              <a:rPr lang="en-US" sz="2000" dirty="0">
                <a:solidFill>
                  <a:schemeClr val="tx1"/>
                </a:solidFill>
              </a:rPr>
              <a:t>, Social </a:t>
            </a:r>
            <a:r>
              <a:rPr lang="en-US" sz="2000" dirty="0" smtClean="0">
                <a:solidFill>
                  <a:schemeClr val="tx1"/>
                </a:solidFill>
              </a:rPr>
              <a:t>housing : €7 per </a:t>
            </a:r>
            <a:r>
              <a:rPr lang="en-US" sz="2000" dirty="0" err="1" smtClean="0">
                <a:solidFill>
                  <a:schemeClr val="tx1"/>
                </a:solidFill>
              </a:rPr>
              <a:t>sqm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In some relaxed housing markets the </a:t>
            </a:r>
            <a:r>
              <a:rPr lang="en-US" sz="2000" dirty="0" smtClean="0">
                <a:solidFill>
                  <a:schemeClr val="tx1"/>
                </a:solidFill>
              </a:rPr>
              <a:t>level of the rent </a:t>
            </a:r>
            <a:r>
              <a:rPr lang="en-US" sz="2000" dirty="0">
                <a:solidFill>
                  <a:schemeClr val="tx1"/>
                </a:solidFill>
              </a:rPr>
              <a:t>between the private and </a:t>
            </a:r>
            <a:r>
              <a:rPr lang="en-US" sz="2000" dirty="0" smtClean="0">
                <a:solidFill>
                  <a:schemeClr val="tx1"/>
                </a:solidFill>
              </a:rPr>
              <a:t>the </a:t>
            </a:r>
            <a:r>
              <a:rPr lang="en-US" sz="2000" dirty="0">
                <a:solidFill>
                  <a:schemeClr val="tx1"/>
                </a:solidFill>
              </a:rPr>
              <a:t>social rented </a:t>
            </a:r>
            <a:r>
              <a:rPr lang="en-US" sz="2000" dirty="0" smtClean="0">
                <a:solidFill>
                  <a:schemeClr val="tx1"/>
                </a:solidFill>
              </a:rPr>
              <a:t>sector can </a:t>
            </a:r>
            <a:r>
              <a:rPr lang="en-US" sz="2000" dirty="0">
                <a:solidFill>
                  <a:schemeClr val="tx1"/>
                </a:solidFill>
              </a:rPr>
              <a:t>be </a:t>
            </a:r>
            <a:r>
              <a:rPr lang="en-US" sz="2000" dirty="0" smtClean="0">
                <a:solidFill>
                  <a:schemeClr val="tx1"/>
                </a:solidFill>
              </a:rPr>
              <a:t>very close 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Areas </a:t>
            </a:r>
            <a:r>
              <a:rPr lang="en-US" sz="2000" dirty="0" smtClean="0">
                <a:solidFill>
                  <a:schemeClr val="tx1"/>
                </a:solidFill>
              </a:rPr>
              <a:t>with the greatest </a:t>
            </a:r>
            <a:r>
              <a:rPr lang="en-US" sz="2000" dirty="0">
                <a:solidFill>
                  <a:schemeClr val="tx1"/>
                </a:solidFill>
              </a:rPr>
              <a:t>wealth </a:t>
            </a:r>
            <a:r>
              <a:rPr lang="en-US" sz="2000" dirty="0" smtClean="0">
                <a:solidFill>
                  <a:schemeClr val="tx1"/>
                </a:solidFill>
              </a:rPr>
              <a:t>also contain the greatest of deprivation 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Increase the opportunity for rent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under the market price 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 expensive markets</a:t>
            </a:r>
            <a:endParaRPr lang="fr-FR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House people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who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cannot access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housing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because of insufficient income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and also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because they need some kind of social support  </a:t>
            </a:r>
          </a:p>
        </p:txBody>
      </p:sp>
    </p:spTree>
    <p:extLst>
      <p:ext uri="{BB962C8B-B14F-4D97-AF65-F5344CB8AC3E}">
        <p14:creationId xmlns:p14="http://schemas.microsoft.com/office/powerpoint/2010/main" val="37168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800" dirty="0"/>
              <a:t>1 </a:t>
            </a:r>
            <a:r>
              <a:rPr lang="fr-FR" sz="2800" dirty="0" smtClean="0"/>
              <a:t>General </a:t>
            </a:r>
            <a:r>
              <a:rPr lang="fr-FR" sz="2800" dirty="0" err="1" smtClean="0"/>
              <a:t>scheme</a:t>
            </a:r>
            <a:r>
              <a:rPr lang="fr-FR" sz="2800" dirty="0" smtClean="0"/>
              <a:t> / </a:t>
            </a:r>
            <a:r>
              <a:rPr lang="en-US" sz="2800" dirty="0" smtClean="0"/>
              <a:t>Agreement </a:t>
            </a:r>
            <a:r>
              <a:rPr lang="en-US" sz="2800" dirty="0"/>
              <a:t>between the landlord and a state agency (</a:t>
            </a:r>
            <a:r>
              <a:rPr lang="en-US" sz="2800" dirty="0" err="1"/>
              <a:t>Anah</a:t>
            </a:r>
            <a:r>
              <a:rPr lang="en-US" sz="2800" dirty="0"/>
              <a:t>)</a:t>
            </a:r>
            <a:endParaRPr lang="fr-FR" sz="28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landlord signs an agreement with a state agency, “</a:t>
            </a:r>
            <a:r>
              <a:rPr lang="en-US" dirty="0" err="1"/>
              <a:t>l’Anah</a:t>
            </a:r>
            <a:r>
              <a:rPr lang="en-US" dirty="0"/>
              <a:t>”</a:t>
            </a:r>
            <a:endParaRPr lang="fr-FR" dirty="0"/>
          </a:p>
          <a:p>
            <a:r>
              <a:rPr lang="en-US" dirty="0"/>
              <a:t>The term of the agreement is 6 or 9 </a:t>
            </a:r>
            <a:r>
              <a:rPr lang="en-US" dirty="0" smtClean="0"/>
              <a:t>years, </a:t>
            </a:r>
            <a:r>
              <a:rPr lang="en-US" dirty="0"/>
              <a:t>depending </a:t>
            </a:r>
            <a:r>
              <a:rPr lang="en-US" dirty="0" smtClean="0"/>
              <a:t>on whether improvement </a:t>
            </a:r>
            <a:r>
              <a:rPr lang="en-US" dirty="0"/>
              <a:t>works have been partly funded by a public grant </a:t>
            </a:r>
            <a:endParaRPr lang="fr-FR" dirty="0"/>
          </a:p>
          <a:p>
            <a:r>
              <a:rPr lang="en-US" dirty="0"/>
              <a:t>The landlord gets a tax </a:t>
            </a:r>
            <a:r>
              <a:rPr lang="en-US" dirty="0" smtClean="0"/>
              <a:t>deduction</a:t>
            </a:r>
          </a:p>
          <a:p>
            <a:r>
              <a:rPr lang="en-US" dirty="0" smtClean="0"/>
              <a:t>The </a:t>
            </a:r>
            <a:r>
              <a:rPr lang="en-US" dirty="0"/>
              <a:t>tenant resources must be under a ceiling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60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dirty="0" smtClean="0"/>
              <a:t>The </a:t>
            </a:r>
            <a:r>
              <a:rPr lang="fr-FR" sz="3200" dirty="0" err="1" smtClean="0"/>
              <a:t>lower</a:t>
            </a:r>
            <a:r>
              <a:rPr lang="fr-FR" sz="3200" dirty="0" smtClean="0"/>
              <a:t> the </a:t>
            </a:r>
            <a:r>
              <a:rPr lang="fr-FR" sz="3200" dirty="0" err="1" smtClean="0"/>
              <a:t>rent</a:t>
            </a:r>
            <a:r>
              <a:rPr lang="fr-FR" sz="3200" dirty="0" smtClean="0"/>
              <a:t>, the </a:t>
            </a:r>
            <a:r>
              <a:rPr lang="fr-FR" sz="3200" dirty="0" err="1" smtClean="0"/>
              <a:t>higher</a:t>
            </a:r>
            <a:r>
              <a:rPr lang="fr-FR" sz="3200" dirty="0" smtClean="0"/>
              <a:t> the </a:t>
            </a:r>
            <a:r>
              <a:rPr lang="fr-FR" sz="3200" dirty="0" err="1" smtClean="0"/>
              <a:t>tax</a:t>
            </a:r>
            <a:r>
              <a:rPr lang="fr-FR" sz="3200" dirty="0" smtClean="0"/>
              <a:t> </a:t>
            </a:r>
            <a:r>
              <a:rPr lang="fr-FR" sz="3200" dirty="0" err="1" smtClean="0"/>
              <a:t>deduction</a:t>
            </a:r>
            <a:endParaRPr lang="fr-FR" sz="32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Level of tax deduction</a:t>
            </a:r>
            <a:endParaRPr lang="en-US" b="1" dirty="0"/>
          </a:p>
          <a:p>
            <a:pPr lvl="0"/>
            <a:r>
              <a:rPr lang="en-US" dirty="0" smtClean="0"/>
              <a:t>30</a:t>
            </a:r>
            <a:r>
              <a:rPr lang="en-US" dirty="0"/>
              <a:t>% of the rent = The tenant has a common right lease.</a:t>
            </a:r>
            <a:endParaRPr lang="fr-FR" sz="3200" dirty="0"/>
          </a:p>
          <a:p>
            <a:pPr lvl="0"/>
            <a:r>
              <a:rPr lang="en-US" dirty="0"/>
              <a:t>60%  of the rent = The tenant has a common right lease</a:t>
            </a:r>
            <a:r>
              <a:rPr lang="en-US" dirty="0" smtClean="0"/>
              <a:t>.</a:t>
            </a:r>
            <a:endParaRPr lang="fr-FR" sz="3200" dirty="0"/>
          </a:p>
          <a:p>
            <a:pPr lvl="0"/>
            <a:r>
              <a:rPr lang="en-US" dirty="0"/>
              <a:t>70 % = </a:t>
            </a:r>
            <a:r>
              <a:rPr lang="en-US" dirty="0" smtClean="0"/>
              <a:t>The </a:t>
            </a:r>
            <a:r>
              <a:rPr lang="en-US" dirty="0"/>
              <a:t>dwelling is rented to a non-profit </a:t>
            </a:r>
            <a:r>
              <a:rPr lang="en-US" dirty="0" err="1" smtClean="0"/>
              <a:t>organisation</a:t>
            </a:r>
            <a:endParaRPr lang="fr-FR" sz="3200" dirty="0"/>
          </a:p>
          <a:p>
            <a:pPr lvl="1"/>
            <a:r>
              <a:rPr lang="en-US" dirty="0"/>
              <a:t>to provide temporary housing or </a:t>
            </a:r>
            <a:endParaRPr lang="fr-FR" sz="2800" dirty="0"/>
          </a:p>
          <a:p>
            <a:pPr lvl="1"/>
            <a:r>
              <a:rPr lang="en-US" dirty="0"/>
              <a:t>to sublet to disadvantaged persons who need </a:t>
            </a:r>
            <a:r>
              <a:rPr lang="en-US" dirty="0" smtClean="0"/>
              <a:t>temporary </a:t>
            </a:r>
            <a:r>
              <a:rPr lang="en-US" dirty="0"/>
              <a:t>accommodation. </a:t>
            </a:r>
            <a:r>
              <a:rPr lang="en-US" dirty="0" smtClean="0"/>
              <a:t> In </a:t>
            </a:r>
            <a:r>
              <a:rPr lang="en-US" dirty="0"/>
              <a:t>this case, the occupant of the dwelling must be proposed by the central government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In each case a maximum rental charge must be </a:t>
            </a:r>
            <a:r>
              <a:rPr lang="en-US" dirty="0" smtClean="0"/>
              <a:t>respected.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tenant can get a rental allowance (housing benefit</a:t>
            </a:r>
            <a:r>
              <a:rPr lang="en-US" dirty="0" smtClean="0"/>
              <a:t>).</a:t>
            </a:r>
            <a:endParaRPr lang="en-US" dirty="0"/>
          </a:p>
          <a:p>
            <a:pPr marL="457200" lvl="1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67099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3" y="-26987"/>
            <a:ext cx="8229601" cy="1079724"/>
          </a:xfrm>
        </p:spPr>
        <p:txBody>
          <a:bodyPr/>
          <a:lstStyle/>
          <a:p>
            <a:pPr algn="ctr"/>
            <a:r>
              <a:rPr lang="en-US" sz="3200" dirty="0" smtClean="0"/>
              <a:t>2 Private </a:t>
            </a:r>
            <a:r>
              <a:rPr lang="en-US" sz="3200" dirty="0"/>
              <a:t>leasing schemes and social rental agencies </a:t>
            </a:r>
            <a:endParaRPr lang="fr-FR" sz="32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000000"/>
                </a:solidFill>
              </a:rPr>
              <a:t>Juin 2013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schemes were </a:t>
            </a:r>
            <a:r>
              <a:rPr lang="en-US" dirty="0" smtClean="0"/>
              <a:t>based on the </a:t>
            </a:r>
            <a:r>
              <a:rPr lang="en-US" i="1" dirty="0"/>
              <a:t>English private leasing</a:t>
            </a:r>
            <a:r>
              <a:rPr lang="en-US" dirty="0"/>
              <a:t> scheme </a:t>
            </a:r>
            <a:endParaRPr lang="fr-FR" dirty="0"/>
          </a:p>
          <a:p>
            <a:r>
              <a:rPr lang="en-US" dirty="0"/>
              <a:t>To house very low income households who cannot find a dwelling either in the private or the public rented </a:t>
            </a:r>
            <a:r>
              <a:rPr lang="en-US" dirty="0" smtClean="0"/>
              <a:t>sector because of </a:t>
            </a:r>
            <a:endParaRPr lang="fr-FR" dirty="0"/>
          </a:p>
          <a:p>
            <a:pPr lvl="1"/>
            <a:r>
              <a:rPr lang="en-US" dirty="0"/>
              <a:t>Insufficient income </a:t>
            </a:r>
            <a:endParaRPr lang="en-US" dirty="0" smtClean="0"/>
          </a:p>
          <a:p>
            <a:pPr lvl="1"/>
            <a:r>
              <a:rPr lang="en-US" dirty="0" smtClean="0"/>
              <a:t>Need for some </a:t>
            </a:r>
            <a:r>
              <a:rPr lang="en-US" dirty="0"/>
              <a:t>kind of social support </a:t>
            </a:r>
            <a:r>
              <a:rPr lang="en-US" dirty="0" smtClean="0"/>
              <a:t>(complex behavior)</a:t>
            </a:r>
          </a:p>
          <a:p>
            <a:pPr lvl="1"/>
            <a:r>
              <a:rPr lang="en-US" dirty="0" smtClean="0"/>
              <a:t>Often as an </a:t>
            </a:r>
            <a:r>
              <a:rPr lang="en-US" dirty="0"/>
              <a:t>alternative to the hotel room paid </a:t>
            </a:r>
            <a:r>
              <a:rPr lang="en-US" dirty="0" smtClean="0"/>
              <a:t>for by </a:t>
            </a:r>
            <a:r>
              <a:rPr lang="en-US" dirty="0"/>
              <a:t>the local or central </a:t>
            </a:r>
            <a:r>
              <a:rPr lang="en-US" dirty="0" smtClean="0"/>
              <a:t>government</a:t>
            </a:r>
          </a:p>
          <a:p>
            <a:pPr lvl="1"/>
            <a:r>
              <a:rPr lang="en-US" dirty="0" smtClean="0"/>
              <a:t>Possibly</a:t>
            </a:r>
            <a:r>
              <a:rPr lang="en-US" dirty="0"/>
              <a:t>, </a:t>
            </a:r>
            <a:r>
              <a:rPr lang="en-US" dirty="0" smtClean="0"/>
              <a:t>to provide </a:t>
            </a:r>
            <a:r>
              <a:rPr lang="en-US" dirty="0"/>
              <a:t>a getaway </a:t>
            </a:r>
            <a:r>
              <a:rPr lang="en-US" dirty="0" smtClean="0"/>
              <a:t>from traditional </a:t>
            </a:r>
            <a:r>
              <a:rPr lang="en-US" dirty="0"/>
              <a:t>housing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47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e_ppt">
  <a:themeElements>
    <a:clrScheme name="ANI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IL">
      <a:majorFont>
        <a:latin typeface="AvantGarde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I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</Template>
  <TotalTime>598</TotalTime>
  <Words>1190</Words>
  <Application>Microsoft Office PowerPoint</Application>
  <PresentationFormat>Diavetítés a képernyőre (4:3 oldalarány)</PresentationFormat>
  <Paragraphs>130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modele_ppt</vt:lpstr>
      <vt:lpstr>Private leasing schemes and social rental agencies</vt:lpstr>
      <vt:lpstr>Private leasing schemes and social rental agencies The French  experiment  </vt:lpstr>
      <vt:lpstr>Housing supply in France</vt:lpstr>
      <vt:lpstr>Housing policy </vt:lpstr>
      <vt:lpstr>The legal background of right to housing</vt:lpstr>
      <vt:lpstr> Expensive areas with insufficient social housing supply</vt:lpstr>
      <vt:lpstr>1 General scheme / Agreement between the landlord and a state agency (Anah)</vt:lpstr>
      <vt:lpstr>The lower the rent, the higher the tax deduction</vt:lpstr>
      <vt:lpstr>2 Private leasing schemes and social rental agencies </vt:lpstr>
      <vt:lpstr>Persons who might be eligible for theses schemes </vt:lpstr>
      <vt:lpstr>First scheme : Management mandate</vt:lpstr>
      <vt:lpstr>Second scheme : sublease “ SOLIBAIL” or “Louer solidaire” in Paris</vt:lpstr>
      <vt:lpstr>The household </vt:lpstr>
      <vt:lpstr>For the landlord</vt:lpstr>
      <vt:lpstr>Various kinds of social rental agencies </vt:lpstr>
      <vt:lpstr>1 Results and assessment: quantities </vt:lpstr>
      <vt:lpstr>2 Results and assessment : Costs  </vt:lpstr>
      <vt:lpstr>Comparatives costs for a 3 person household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place de l’intermédiation locative</dc:title>
  <dc:creator>Aurelie</dc:creator>
  <cp:lastModifiedBy>User</cp:lastModifiedBy>
  <cp:revision>52</cp:revision>
  <dcterms:created xsi:type="dcterms:W3CDTF">2013-08-26T14:38:27Z</dcterms:created>
  <dcterms:modified xsi:type="dcterms:W3CDTF">2013-09-23T16:08:27Z</dcterms:modified>
</cp:coreProperties>
</file>