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9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3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6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97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6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2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8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9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6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1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1AF63-7CB8-40F8-82CA-CD0174E342B8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B8F35-2553-49E4-B1AD-E760D860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8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50292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3600" b="1" dirty="0" smtClean="0"/>
              <a:t>Area-Based </a:t>
            </a:r>
            <a:r>
              <a:rPr lang="en-US" sz="3600" b="1" dirty="0"/>
              <a:t>Interventions for making the most of EU Fund for Sustainable Housing and Inclusion of disadvantaged Roma in pilot areas in Romania &amp; across the border to Serbia, Macedonia and </a:t>
            </a:r>
            <a:r>
              <a:rPr lang="en-US" sz="3600" b="1" dirty="0" smtClean="0"/>
              <a:t>Turkey</a:t>
            </a:r>
            <a:br>
              <a:rPr lang="en-US" sz="3600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3100" dirty="0">
                <a:solidFill>
                  <a:schemeClr val="bg1">
                    <a:lumMod val="50000"/>
                  </a:schemeClr>
                </a:solidFill>
              </a:rPr>
              <a:t>Implementation in </a:t>
            </a:r>
            <a:r>
              <a:rPr lang="en-US" sz="3100" dirty="0" err="1">
                <a:solidFill>
                  <a:schemeClr val="bg1">
                    <a:lumMod val="50000"/>
                  </a:schemeClr>
                </a:solidFill>
              </a:rPr>
              <a:t>Cluj</a:t>
            </a:r>
            <a:r>
              <a:rPr lang="en-US" sz="31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bg1">
                    <a:lumMod val="50000"/>
                  </a:schemeClr>
                </a:solidFill>
              </a:rPr>
              <a:t>Napoca</a:t>
            </a:r>
            <a:r>
              <a:rPr lang="en-US" sz="3100" dirty="0">
                <a:solidFill>
                  <a:schemeClr val="bg1">
                    <a:lumMod val="50000"/>
                  </a:schemeClr>
                </a:solidFill>
              </a:rPr>
              <a:t> </a:t>
            </a:r>
            <a:br>
              <a:rPr lang="en-US" sz="31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100" dirty="0">
                <a:solidFill>
                  <a:schemeClr val="bg1">
                    <a:lumMod val="50000"/>
                  </a:schemeClr>
                </a:solidFill>
              </a:rPr>
              <a:t>by UNDP BRC 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4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990600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3800" dirty="0" err="1" smtClean="0"/>
              <a:t>Tonk</a:t>
            </a:r>
            <a:r>
              <a:rPr lang="en-US" sz="3800" dirty="0" smtClean="0"/>
              <a:t> Gabriella, Local project coordinator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28233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Integrated </a:t>
            </a:r>
            <a:r>
              <a:rPr lang="en-US" dirty="0">
                <a:latin typeface="Arial" charset="0"/>
              </a:rPr>
              <a:t>housing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>
                <a:latin typeface="Arial" charset="0"/>
              </a:rPr>
              <a:t>Preparing and submitting for </a:t>
            </a:r>
            <a:r>
              <a:rPr lang="ro-RO" dirty="0" smtClean="0">
                <a:latin typeface="Arial" charset="0"/>
              </a:rPr>
              <a:t>funding</a:t>
            </a:r>
            <a:r>
              <a:rPr lang="en-US" dirty="0" smtClean="0">
                <a:latin typeface="Arial" charset="0"/>
              </a:rPr>
              <a:t> of 3  projects:</a:t>
            </a:r>
          </a:p>
          <a:p>
            <a:pPr lvl="1"/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11 apartments (rehabilitation of Municipality owned buildings); </a:t>
            </a:r>
            <a:endParaRPr lang="en-US" dirty="0" smtClean="0">
              <a:latin typeface="Arial" charset="0"/>
            </a:endParaRPr>
          </a:p>
          <a:p>
            <a:pPr lvl="1"/>
            <a:r>
              <a:rPr lang="en-US" dirty="0" smtClean="0">
                <a:latin typeface="Arial" charset="0"/>
              </a:rPr>
              <a:t>social </a:t>
            </a:r>
            <a:r>
              <a:rPr lang="en-US" dirty="0">
                <a:latin typeface="Arial" charset="0"/>
              </a:rPr>
              <a:t>service center (22 transitory  homes and social assistance); </a:t>
            </a:r>
            <a:endParaRPr lang="en-US" dirty="0" smtClean="0">
              <a:latin typeface="Arial" charset="0"/>
            </a:endParaRPr>
          </a:p>
          <a:p>
            <a:pPr lvl="1"/>
            <a:r>
              <a:rPr lang="en-US" dirty="0" smtClean="0">
                <a:latin typeface="Arial" charset="0"/>
              </a:rPr>
              <a:t>business </a:t>
            </a:r>
            <a:r>
              <a:rPr lang="en-US" dirty="0">
                <a:latin typeface="Arial" charset="0"/>
              </a:rPr>
              <a:t>infrastructure for job creation (10 jobs)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Second phase objectives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b="1" dirty="0" smtClean="0"/>
              <a:t>Preparing the implementation of IHP</a:t>
            </a:r>
            <a:endParaRPr lang="en-US" b="1" dirty="0" smtClean="0"/>
          </a:p>
          <a:p>
            <a:r>
              <a:rPr lang="en-US" dirty="0" smtClean="0"/>
              <a:t>Community f</a:t>
            </a:r>
            <a:r>
              <a:rPr lang="ro-RO" dirty="0" smtClean="0"/>
              <a:t>acilit</a:t>
            </a:r>
            <a:r>
              <a:rPr lang="en-US" dirty="0" err="1" smtClean="0"/>
              <a:t>ation</a:t>
            </a:r>
            <a:r>
              <a:rPr lang="en-US" dirty="0" smtClean="0"/>
              <a:t> for preparing community interventions (e.g. relocation process) - linked with the community profiles</a:t>
            </a:r>
            <a:endParaRPr lang="ro-RO" dirty="0" smtClean="0"/>
          </a:p>
          <a:p>
            <a:r>
              <a:rPr lang="en-US" dirty="0" smtClean="0"/>
              <a:t>Institutional facilitation for creating necessary conditions for a successful relocation/inclusion </a:t>
            </a:r>
          </a:p>
          <a:p>
            <a:r>
              <a:rPr lang="en-US" dirty="0" smtClean="0"/>
              <a:t>C</a:t>
            </a:r>
            <a:r>
              <a:rPr lang="ro-RO" dirty="0" smtClean="0"/>
              <a:t>ontinu</a:t>
            </a:r>
            <a:r>
              <a:rPr lang="en-US" dirty="0" err="1" smtClean="0"/>
              <a:t>ing</a:t>
            </a:r>
            <a:r>
              <a:rPr lang="en-US" dirty="0" smtClean="0"/>
              <a:t> the </a:t>
            </a:r>
            <a:r>
              <a:rPr lang="ro-RO" dirty="0" smtClean="0"/>
              <a:t>implement</a:t>
            </a:r>
            <a:r>
              <a:rPr lang="en-US" dirty="0" err="1" smtClean="0"/>
              <a:t>ation</a:t>
            </a:r>
            <a:r>
              <a:rPr lang="en-US" dirty="0" smtClean="0"/>
              <a:t>  of Urgent Needs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19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571500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ro-RO" b="1" dirty="0" smtClean="0"/>
              <a:t>Mainstreaming the CMA Inclusion Starteg</a:t>
            </a:r>
            <a:r>
              <a:rPr lang="en-US" b="1" dirty="0" smtClean="0"/>
              <a:t>y </a:t>
            </a:r>
            <a:r>
              <a:rPr lang="ro-RO" b="1" dirty="0" smtClean="0"/>
              <a:t>Concept Note in relevant development strategies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3. Development of new partnerships (including CMA)  and project portfolio</a:t>
            </a:r>
          </a:p>
          <a:p>
            <a:r>
              <a:rPr lang="en-US" dirty="0" smtClean="0"/>
              <a:t>Preparing the next programmatic period of EU Structural Funds - linked with the data obtained through the research </a:t>
            </a:r>
            <a:endParaRPr lang="ro-RO" dirty="0" smtClean="0"/>
          </a:p>
          <a:p>
            <a:pPr marL="0" indent="0">
              <a:buNone/>
            </a:pPr>
            <a:r>
              <a:rPr lang="en-US" b="1" dirty="0" smtClean="0"/>
              <a:t>4. Capacity building for c</a:t>
            </a:r>
            <a:r>
              <a:rPr lang="ro-RO" b="1" dirty="0" smtClean="0"/>
              <a:t>oord</a:t>
            </a:r>
            <a:r>
              <a:rPr lang="en-US" b="1" dirty="0" err="1" smtClean="0"/>
              <a:t>i</a:t>
            </a:r>
            <a:r>
              <a:rPr lang="ro-RO" b="1" dirty="0" smtClean="0"/>
              <a:t>n</a:t>
            </a:r>
            <a:r>
              <a:rPr lang="en-US" b="1" dirty="0" err="1" smtClean="0"/>
              <a:t>ation</a:t>
            </a:r>
            <a:r>
              <a:rPr lang="en-US" b="1" dirty="0" smtClean="0"/>
              <a:t> of </a:t>
            </a:r>
            <a:r>
              <a:rPr lang="ro-RO" b="1" dirty="0" smtClean="0"/>
              <a:t>res</a:t>
            </a:r>
            <a:r>
              <a:rPr lang="en-US" b="1" dirty="0" err="1" smtClean="0"/>
              <a:t>ources</a:t>
            </a:r>
            <a:r>
              <a:rPr lang="en-US" b="1" dirty="0" smtClean="0"/>
              <a:t> in the next programmatic period of the EU Funds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8275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Concerted, integrated, long term interventions, based on community work </a:t>
            </a:r>
          </a:p>
          <a:p>
            <a:r>
              <a:rPr lang="en-US" dirty="0" smtClean="0"/>
              <a:t>Capacity building both on community and institutional level, “re-introducing the system” in the informal settlements </a:t>
            </a:r>
          </a:p>
          <a:p>
            <a:r>
              <a:rPr lang="en-US" dirty="0"/>
              <a:t>Preparing favorable local conditions: </a:t>
            </a:r>
            <a:r>
              <a:rPr lang="en-US" dirty="0" smtClean="0"/>
              <a:t>receptiveness of majority and engagement on political level</a:t>
            </a:r>
            <a:endParaRPr lang="en-US" dirty="0"/>
          </a:p>
          <a:p>
            <a:r>
              <a:rPr lang="en-US" dirty="0" smtClean="0"/>
              <a:t>Affirmative measures alongside with mainstreaming of social inclusion in case of such of a great need of social housing for different social categories, among them the Roma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84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Enhancing mobility (urban/rural)</a:t>
            </a:r>
          </a:p>
          <a:p>
            <a:r>
              <a:rPr lang="en-US" dirty="0" smtClean="0"/>
              <a:t>Role of </a:t>
            </a:r>
            <a:r>
              <a:rPr lang="en-US" dirty="0" err="1" smtClean="0"/>
              <a:t>EStF</a:t>
            </a:r>
            <a:r>
              <a:rPr lang="en-US" dirty="0" smtClean="0"/>
              <a:t> in partly solving social housing problems through increasing the social housing stock</a:t>
            </a:r>
          </a:p>
          <a:p>
            <a:r>
              <a:rPr lang="en-US" dirty="0" smtClean="0"/>
              <a:t>Alternative solutions should be </a:t>
            </a:r>
            <a:r>
              <a:rPr lang="en-US" dirty="0"/>
              <a:t>s</a:t>
            </a:r>
            <a:r>
              <a:rPr lang="en-US" dirty="0" smtClean="0"/>
              <a:t>et up: Social Rental Agency model can be implemented in the shortest way incorporated in the social assistance system (e.g. by NGOs)</a:t>
            </a:r>
          </a:p>
          <a:p>
            <a:r>
              <a:rPr lang="en-US" dirty="0"/>
              <a:t>Prevention of exclusion by assisting the tenants who presents risks of marginalization </a:t>
            </a:r>
            <a:r>
              <a:rPr lang="en-US" dirty="0" smtClean="0"/>
              <a:t>(SRA?)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55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new responsible bodies</a:t>
            </a:r>
          </a:p>
          <a:p>
            <a:pPr lvl="1"/>
            <a:r>
              <a:rPr lang="en-US" dirty="0" smtClean="0"/>
              <a:t>Managing change – loosing competencies, finding/gaining new roles, </a:t>
            </a:r>
          </a:p>
          <a:p>
            <a:pPr lvl="1"/>
            <a:r>
              <a:rPr lang="en-US" dirty="0" smtClean="0"/>
              <a:t>Creating fair processes, empowering actors through transparent decision making processes and respect for everybody</a:t>
            </a:r>
          </a:p>
          <a:p>
            <a:pPr lvl="1"/>
            <a:r>
              <a:rPr lang="en-US" dirty="0" smtClean="0"/>
              <a:t>Favoring cooperation  versus</a:t>
            </a:r>
            <a:r>
              <a:rPr lang="en-US" i="1" dirty="0" smtClean="0"/>
              <a:t> </a:t>
            </a:r>
            <a:r>
              <a:rPr lang="en-US" dirty="0" smtClean="0"/>
              <a:t>competitiveness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85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Housing policy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US" dirty="0" smtClean="0"/>
              <a:t>Social housing availability in Romania is very low (98,2% private ownership)</a:t>
            </a:r>
          </a:p>
          <a:p>
            <a:pPr>
              <a:buFontTx/>
              <a:buChar char="-"/>
            </a:pPr>
            <a:r>
              <a:rPr lang="en-US" dirty="0" smtClean="0"/>
              <a:t>National housing program is not targeting the most disadvantaged, but supports the emerging  middle class</a:t>
            </a:r>
          </a:p>
          <a:p>
            <a:pPr>
              <a:buFontTx/>
              <a:buChar char="-"/>
            </a:pPr>
            <a:r>
              <a:rPr lang="en-US" dirty="0" smtClean="0"/>
              <a:t>Property restitution is not finalized yet in Romania, great need of subsidized housing  on general</a:t>
            </a:r>
          </a:p>
          <a:p>
            <a:pPr>
              <a:buFontTx/>
              <a:buChar char="-"/>
            </a:pPr>
            <a:r>
              <a:rPr lang="en-US" dirty="0"/>
              <a:t>Social housing is local policy </a:t>
            </a:r>
          </a:p>
          <a:p>
            <a:pPr>
              <a:buFontTx/>
              <a:buChar char="-"/>
            </a:pPr>
            <a:r>
              <a:rPr lang="en-US" dirty="0"/>
              <a:t>Access criteria in </a:t>
            </a:r>
            <a:r>
              <a:rPr lang="en-US" dirty="0" err="1"/>
              <a:t>Cluj</a:t>
            </a:r>
            <a:r>
              <a:rPr lang="en-US" dirty="0"/>
              <a:t> (local policy) is not favorable for the poor – elitist approach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9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Pata</a:t>
            </a:r>
            <a:r>
              <a:rPr lang="en-US" b="1" dirty="0" smtClean="0"/>
              <a:t> Rat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4 illegal settlements near the city landfill, approx. 1,500 inhabitants, most of them Roma</a:t>
            </a:r>
          </a:p>
          <a:p>
            <a:r>
              <a:rPr lang="en-US" dirty="0" smtClean="0"/>
              <a:t>Segregated, isolated industrial area</a:t>
            </a:r>
          </a:p>
          <a:p>
            <a:r>
              <a:rPr lang="en-US" dirty="0" smtClean="0"/>
              <a:t>Different history, social background, organization, source of income etc. of the communities</a:t>
            </a:r>
          </a:p>
          <a:p>
            <a:r>
              <a:rPr lang="en-US" dirty="0" smtClean="0"/>
              <a:t>Low rate of social benefits, active populatio</a:t>
            </a:r>
            <a:r>
              <a:rPr lang="en-US" dirty="0"/>
              <a:t>n</a:t>
            </a:r>
            <a:endParaRPr lang="en-US" dirty="0" smtClean="0"/>
          </a:p>
          <a:p>
            <a:r>
              <a:rPr lang="en-US" dirty="0" smtClean="0"/>
              <a:t>Deep deprivation, improvised dwellings (plastic, wood, carpets, carton), no sewage, electricity, water taps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14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Cantonului</a:t>
            </a:r>
            <a:r>
              <a:rPr lang="en-US" b="1" dirty="0" smtClean="0"/>
              <a:t> street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 the security zone of the railway </a:t>
            </a:r>
          </a:p>
          <a:p>
            <a:r>
              <a:rPr lang="en-US" dirty="0" smtClean="0"/>
              <a:t>Process of marginalization, the losers of the economical transition in the  90’, and after</a:t>
            </a:r>
          </a:p>
          <a:p>
            <a:r>
              <a:rPr lang="en-US" dirty="0" smtClean="0"/>
              <a:t>Evicted by the Municipality</a:t>
            </a:r>
          </a:p>
          <a:p>
            <a:r>
              <a:rPr lang="en-US" dirty="0" smtClean="0"/>
              <a:t>20% work on the garbage dumb, the rest unofficial work</a:t>
            </a:r>
          </a:p>
          <a:p>
            <a:r>
              <a:rPr lang="en-US" dirty="0" smtClean="0"/>
              <a:t>Deep conflicts inside the community, low security, criminal activity (sexual exploitation, trafficking, usury) </a:t>
            </a:r>
          </a:p>
          <a:p>
            <a:r>
              <a:rPr lang="en-US" dirty="0" smtClean="0"/>
              <a:t>Approx. 600 inhabitants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77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Former </a:t>
            </a:r>
            <a:r>
              <a:rPr lang="en-US" b="1" dirty="0" err="1" smtClean="0"/>
              <a:t>Coastei</a:t>
            </a:r>
            <a:r>
              <a:rPr lang="en-US" b="1" dirty="0" smtClean="0"/>
              <a:t> Community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Evicted from the city downtown in December 2010, </a:t>
            </a:r>
          </a:p>
          <a:p>
            <a:r>
              <a:rPr lang="en-US" dirty="0" smtClean="0"/>
              <a:t>Overcrowded, low quality dwellings built by the Municipality </a:t>
            </a:r>
          </a:p>
          <a:p>
            <a:r>
              <a:rPr lang="en-US" dirty="0" smtClean="0"/>
              <a:t>With highest educational level, children enrolled to school, the most resourceful community</a:t>
            </a:r>
          </a:p>
          <a:p>
            <a:r>
              <a:rPr lang="en-US" dirty="0" smtClean="0"/>
              <a:t>Community NGO established, supported by local activist groups and international human rights organizations</a:t>
            </a:r>
          </a:p>
          <a:p>
            <a:r>
              <a:rPr lang="en-US" dirty="0" smtClean="0"/>
              <a:t>Approx. 250 inhabitants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68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“Dallas”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oldest settlement, formed mostly by Roma from nearby villages who gathered close to the garbage dumb to make a living out of recyclable waist selection</a:t>
            </a:r>
          </a:p>
          <a:p>
            <a:r>
              <a:rPr lang="en-US" dirty="0" smtClean="0"/>
              <a:t>Closed community with strong, authoritarian, neo-protestant leadership, involved in recyclable waste commerce (linked with the city)</a:t>
            </a:r>
          </a:p>
          <a:p>
            <a:r>
              <a:rPr lang="en-US" dirty="0" smtClean="0"/>
              <a:t>Deep deprivation and dependency from the leaders</a:t>
            </a:r>
          </a:p>
          <a:p>
            <a:r>
              <a:rPr lang="en-US" dirty="0" err="1" smtClean="0"/>
              <a:t>Intrafamily</a:t>
            </a:r>
            <a:r>
              <a:rPr lang="en-US" dirty="0" smtClean="0"/>
              <a:t> violence</a:t>
            </a:r>
          </a:p>
          <a:p>
            <a:r>
              <a:rPr lang="en-US" dirty="0" smtClean="0"/>
              <a:t>Approx. 400 inhabitants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51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Groups on the </a:t>
            </a:r>
            <a:r>
              <a:rPr lang="en-US" b="1" dirty="0"/>
              <a:t>g</a:t>
            </a:r>
            <a:r>
              <a:rPr lang="en-US" b="1" dirty="0" smtClean="0"/>
              <a:t>arbage dump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deprived groups</a:t>
            </a:r>
          </a:p>
          <a:p>
            <a:r>
              <a:rPr lang="en-US" dirty="0" smtClean="0"/>
              <a:t>3-4 different groups originally from different rural areas of the country (one traditional Roma group)</a:t>
            </a:r>
          </a:p>
          <a:p>
            <a:r>
              <a:rPr lang="en-US" dirty="0" smtClean="0"/>
              <a:t>Organized based on kinship</a:t>
            </a:r>
          </a:p>
          <a:p>
            <a:r>
              <a:rPr lang="en-US" dirty="0" smtClean="0"/>
              <a:t>Financial dependence from the leaders from Dallas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57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Interventions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Short term, punctual, sectorial interventions by NGOs (e.g. health care, education)</a:t>
            </a:r>
          </a:p>
          <a:p>
            <a:r>
              <a:rPr lang="en-US" dirty="0" smtClean="0"/>
              <a:t>Protests led by the local activist groups</a:t>
            </a:r>
          </a:p>
          <a:p>
            <a:r>
              <a:rPr lang="en-US" dirty="0" smtClean="0"/>
              <a:t>Memorandum of Understanding UNDP – Municipality for engagement for long term interventions for housing and de-segregation </a:t>
            </a:r>
          </a:p>
          <a:p>
            <a:r>
              <a:rPr lang="en-US" dirty="0" smtClean="0"/>
              <a:t>Pre - preparatory phase: Strategy Concept Note, </a:t>
            </a:r>
            <a:r>
              <a:rPr lang="en-US" dirty="0" err="1" smtClean="0"/>
              <a:t>strategical</a:t>
            </a:r>
            <a:r>
              <a:rPr lang="en-US" dirty="0" smtClean="0"/>
              <a:t> partnerships,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68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Preparatory </a:t>
            </a:r>
            <a:r>
              <a:rPr lang="en-US" b="1" dirty="0"/>
              <a:t>phase project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ro-RO" dirty="0" smtClean="0">
                <a:latin typeface="Arial" charset="0"/>
              </a:rPr>
              <a:t>Complex evaluation of communities</a:t>
            </a:r>
            <a:r>
              <a:rPr lang="en-US" dirty="0" smtClean="0">
                <a:latin typeface="Arial" charset="0"/>
              </a:rPr>
              <a:t> through research and community work</a:t>
            </a:r>
            <a:endParaRPr lang="ro-RO" dirty="0" smtClean="0">
              <a:latin typeface="Arial" charset="0"/>
            </a:endParaRPr>
          </a:p>
          <a:p>
            <a:r>
              <a:rPr lang="ro-RO" dirty="0" smtClean="0">
                <a:latin typeface="Arial" charset="0"/>
              </a:rPr>
              <a:t>Starting short-term interventions to improve life conditions</a:t>
            </a:r>
            <a:r>
              <a:rPr lang="en-US" dirty="0" smtClean="0">
                <a:latin typeface="Arial" charset="0"/>
              </a:rPr>
              <a:t> </a:t>
            </a:r>
            <a:r>
              <a:rPr lang="en-US" i="1" dirty="0" smtClean="0">
                <a:latin typeface="Arial" charset="0"/>
              </a:rPr>
              <a:t>by the authorities </a:t>
            </a:r>
            <a:r>
              <a:rPr lang="en-US" dirty="0" smtClean="0">
                <a:latin typeface="Arial" charset="0"/>
              </a:rPr>
              <a:t>(methodological relevance)</a:t>
            </a:r>
            <a:endParaRPr lang="en-US" dirty="0">
              <a:latin typeface="Arial" charset="0"/>
            </a:endParaRPr>
          </a:p>
          <a:p>
            <a:r>
              <a:rPr lang="ro-RO" dirty="0">
                <a:latin typeface="Arial" charset="0"/>
              </a:rPr>
              <a:t>Developing partnership networks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5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768</Words>
  <Application>Microsoft Office PowerPoint</Application>
  <PresentationFormat>Diavetítés a képernyőre (4:3 oldalarány)</PresentationFormat>
  <Paragraphs>79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Office Theme</vt:lpstr>
      <vt:lpstr>       Area-Based Interventions for making the most of EU Fund for Sustainable Housing and Inclusion of disadvantaged Roma in pilot areas in Romania &amp; across the border to Serbia, Macedonia and Turkey  Implementation in Cluj Napoca  by UNDP BRC        </vt:lpstr>
      <vt:lpstr>Housing policy </vt:lpstr>
      <vt:lpstr> Pata Rat </vt:lpstr>
      <vt:lpstr>Cantonului street</vt:lpstr>
      <vt:lpstr>Former Coastei Community</vt:lpstr>
      <vt:lpstr>“Dallas”</vt:lpstr>
      <vt:lpstr>Groups on the garbage dump </vt:lpstr>
      <vt:lpstr>Interventions </vt:lpstr>
      <vt:lpstr> Preparatory phase project </vt:lpstr>
      <vt:lpstr>Integrated housing project</vt:lpstr>
      <vt:lpstr>Second phase objectives </vt:lpstr>
      <vt:lpstr>PowerPoint bemutató</vt:lpstr>
      <vt:lpstr>Conclusions</vt:lpstr>
      <vt:lpstr>Conclusions 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Area-Based Interventions for making the most of EU Fund for Sustainable Housing and Inclusion of disadvantaged Roma in pilot areas in Romania &amp; across the border to Serbia, Macedonia and Turkey</dc:title>
  <dc:creator>user</dc:creator>
  <cp:lastModifiedBy>User</cp:lastModifiedBy>
  <cp:revision>29</cp:revision>
  <dcterms:created xsi:type="dcterms:W3CDTF">2013-09-11T13:19:31Z</dcterms:created>
  <dcterms:modified xsi:type="dcterms:W3CDTF">2013-09-23T15:58:55Z</dcterms:modified>
</cp:coreProperties>
</file>