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69" r:id="rId4"/>
    <p:sldId id="268" r:id="rId5"/>
    <p:sldId id="262" r:id="rId6"/>
    <p:sldId id="263" r:id="rId7"/>
    <p:sldId id="265" r:id="rId8"/>
    <p:sldId id="266" r:id="rId9"/>
    <p:sldId id="271" r:id="rId10"/>
    <p:sldId id="285" r:id="rId11"/>
    <p:sldId id="287" r:id="rId12"/>
    <p:sldId id="290" r:id="rId13"/>
    <p:sldId id="289" r:id="rId14"/>
    <p:sldId id="288" r:id="rId15"/>
    <p:sldId id="291" r:id="rId16"/>
    <p:sldId id="292" r:id="rId1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so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2" autoAdjust="0"/>
  </p:normalViewPr>
  <p:slideViewPr>
    <p:cSldViewPr>
      <p:cViewPr>
        <p:scale>
          <a:sx n="100" d="100"/>
          <a:sy n="100" d="100"/>
        </p:scale>
        <p:origin x="-702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A1D2D4-DCDF-4361-8456-D1004B038F5F}" type="datetimeFigureOut">
              <a:rPr lang="de-DE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1F8B502-4E60-4B7C-AC80-4FEDB8BE3B2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072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1B8F4AC7-4397-4BD3-8B4F-1F37EE70BF47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13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1B8F4AC7-4397-4BD3-8B4F-1F37EE70BF47}" type="slidenum">
              <a:rPr lang="de-DE" smtClean="0">
                <a:solidFill>
                  <a:srgbClr val="000000"/>
                </a:solidFill>
              </a:rPr>
              <a:pPr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14</a:t>
            </a:fld>
            <a:endParaRPr lang="de-DE" smtClean="0">
              <a:solidFill>
                <a:srgbClr val="000000"/>
              </a:solidFill>
            </a:endParaRPr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1B8F4AC7-4397-4BD3-8B4F-1F37EE70BF47}" type="slidenum">
              <a:rPr lang="de-DE" smtClean="0">
                <a:solidFill>
                  <a:srgbClr val="000000"/>
                </a:solidFill>
              </a:rPr>
              <a:pPr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15</a:t>
            </a:fld>
            <a:endParaRPr lang="de-DE" smtClean="0">
              <a:solidFill>
                <a:srgbClr val="000000"/>
              </a:solidFill>
            </a:endParaRPr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1B8F4AC7-4397-4BD3-8B4F-1F37EE70BF47}" type="slidenum">
              <a:rPr lang="de-DE" smtClean="0">
                <a:solidFill>
                  <a:srgbClr val="000000"/>
                </a:solidFill>
              </a:rPr>
              <a:pPr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16</a:t>
            </a:fld>
            <a:endParaRPr lang="de-DE" smtClean="0">
              <a:solidFill>
                <a:srgbClr val="000000"/>
              </a:solidFill>
            </a:endParaRPr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025681-B64B-497E-BAA6-8E9E3AEA8CA4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de-DE">
              <a:cs typeface="Arial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F8796B2F-B99A-44DE-8A45-FA90A3AE5B8C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3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88519AE9-D6EB-4E75-A7C5-57B9A9759CFA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4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6759B5DF-0B72-4CB4-A29D-56F2154B4F53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8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362C828D-DE52-424F-955B-22B8C9AE1CDA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9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86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1B8F4AC7-4397-4BD3-8B4F-1F37EE70BF47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10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1B8F4AC7-4397-4BD3-8B4F-1F37EE70BF47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11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1B8F4AC7-4397-4BD3-8B4F-1F37EE70BF47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12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BEFD1-AD4D-4A8A-BC6E-E233F9DEA84D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23DC9-F039-48C1-92CE-3474D691948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48E31-1248-4A87-849E-9BF1956C1A62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8E70-1A97-4849-90C7-CC74A366438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EBEEF-42B9-44F8-A1AE-2885FCC62601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2E456-7A13-4EDE-854C-320C87E7D8C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D0373-44DB-4A7B-AB52-BDC77DCF04E7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89981-5F38-4BAD-9595-5474F9E5DC0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D37A6-86D3-4424-A5C6-EC3FE776B94E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A6295-BC1D-405F-90E0-3314D5EF0CC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4D1E0-5327-4139-BD3A-8934E7E5BA0A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A7B9B-EE7B-4A2C-A9D0-EBFF3D5B126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3A61F-9485-46BD-B852-6CCA72407F87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29787-6FF4-475F-9F6D-D615D3F230C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02B51-4325-4FB4-B354-D824C96D2669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F5DDD-1E69-47EB-8D76-333A3576923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62338-7A9F-4EB9-8B1C-76284C8C4AB7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17C7E-6D32-4C7A-B00B-5EC1A148FA3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6E2E3-6243-40C9-88B5-9F982905924A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C608A-D93F-4D61-862A-6F4A068F438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1045A-A808-4FD6-B7EA-D3A3EBAAC0F9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EA315-A84F-4F2E-B744-04D9DC92634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6F50C3-9528-47D4-A006-93C1F9CDA226}" type="datetime1">
              <a:rPr lang="de-DE" smtClean="0"/>
              <a:pPr>
                <a:defRPr/>
              </a:pPr>
              <a:t>23.09.2013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F0B1EA-3DC9-4E67-B11E-81D5F07817D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de-DE" dirty="0" err="1" smtClean="0"/>
              <a:t>Tenancy</a:t>
            </a:r>
            <a:r>
              <a:rPr lang="de-DE" dirty="0" smtClean="0"/>
              <a:t> Law in Europe</a:t>
            </a:r>
            <a:br>
              <a:rPr lang="de-DE" dirty="0" smtClean="0"/>
            </a:br>
            <a:r>
              <a:rPr lang="de-DE" sz="2800" dirty="0" smtClean="0"/>
              <a:t>The ZERP </a:t>
            </a:r>
            <a:r>
              <a:rPr lang="de-DE" sz="2800" dirty="0" err="1" smtClean="0"/>
              <a:t>Tenlaw</a:t>
            </a:r>
            <a:r>
              <a:rPr lang="de-DE" sz="2800" dirty="0" smtClean="0"/>
              <a:t> Project </a:t>
            </a:r>
            <a:r>
              <a:rPr lang="de-DE" sz="2800" dirty="0" err="1" smtClean="0"/>
              <a:t>and</a:t>
            </a:r>
            <a:r>
              <a:rPr lang="de-DE" sz="2800" smtClean="0"/>
              <a:t> </a:t>
            </a:r>
            <a:br>
              <a:rPr lang="de-DE" sz="2800" smtClean="0"/>
            </a:br>
            <a:r>
              <a:rPr lang="de-DE" sz="2800" smtClean="0"/>
              <a:t>its</a:t>
            </a:r>
            <a:r>
              <a:rPr lang="de-DE" sz="2800" dirty="0" smtClean="0"/>
              <a:t> Focus on </a:t>
            </a:r>
            <a:r>
              <a:rPr lang="de-DE" sz="2800" dirty="0" err="1" smtClean="0"/>
              <a:t>Regulatory</a:t>
            </a:r>
            <a:r>
              <a:rPr lang="de-DE" sz="2800" dirty="0" smtClean="0"/>
              <a:t> </a:t>
            </a:r>
            <a:r>
              <a:rPr lang="de-DE" sz="2800" dirty="0" err="1" smtClean="0"/>
              <a:t>Failures</a:t>
            </a:r>
            <a:endParaRPr lang="de-DE" sz="2800" dirty="0" smtClean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/>
              <a:t>Christoph U. Schmid, ZERP, Bremen</a:t>
            </a:r>
            <a:endParaRPr lang="de-DE" dirty="0"/>
          </a:p>
        </p:txBody>
      </p:sp>
      <p:pic>
        <p:nvPicPr>
          <p:cNvPr id="14339" name="Picture 4" descr="framewkpr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333375"/>
            <a:ext cx="1381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8" descr="eufla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5157788"/>
            <a:ext cx="1381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10" descr="ZER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675" y="476250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 Box 14"/>
          <p:cNvSpPr txBox="1">
            <a:spLocks noChangeArrowheads="1"/>
          </p:cNvSpPr>
          <p:nvPr/>
        </p:nvSpPr>
        <p:spPr bwMode="auto">
          <a:xfrm>
            <a:off x="0" y="501332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pic>
        <p:nvPicPr>
          <p:cNvPr id="14343" name="Picture 15" descr="Uni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363" y="692150"/>
            <a:ext cx="24669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3DC9-F039-48C1-92CE-3474D6919483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906463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General (2)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600200"/>
            <a:ext cx="8001000" cy="4724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 smtClean="0"/>
              <a:t>Most failures are less, at best indirectly, related to private tenancy law, e.g. overcrowding, housing poverty etc.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 smtClean="0"/>
              <a:t>Failures clearly related to private law are particularly relevant in this project, in particular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Excessively high rents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Supply problems/insufficient availability in private sector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Discrimination in access to housing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Adverse economic and social phenomena directly related to regulation (e.g. landlord prefers to leave dwelling vacant because of strict rent regulation)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Unjust </a:t>
            </a:r>
            <a:r>
              <a:rPr lang="en-GB" sz="2400" dirty="0" err="1" smtClean="0"/>
              <a:t>intertemporal</a:t>
            </a:r>
            <a:r>
              <a:rPr lang="en-GB" sz="2400" dirty="0" smtClean="0"/>
              <a:t> </a:t>
            </a:r>
            <a:r>
              <a:rPr lang="en-GB" sz="2400" dirty="0" err="1" smtClean="0"/>
              <a:t>splittings</a:t>
            </a:r>
            <a:r>
              <a:rPr lang="en-GB" sz="2400" dirty="0" smtClean="0"/>
              <a:t> among different tenancy laws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Problems related to estate agents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Black </a:t>
            </a:r>
            <a:r>
              <a:rPr lang="en-GB" sz="2400" dirty="0"/>
              <a:t>market </a:t>
            </a:r>
            <a:r>
              <a:rPr lang="en-GB" sz="2400" dirty="0" smtClean="0"/>
              <a:t>phenomena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4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de-DE" sz="24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539750" y="404813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808B3-8246-44E0-8F02-BA18D0E5DE9C}" type="slidenum">
              <a:rPr lang="de-DE"/>
              <a:pPr>
                <a:defRPr/>
              </a:pPr>
              <a:t>10</a:t>
            </a:fld>
            <a:r>
              <a:rPr lang="de-DE" dirty="0"/>
              <a:t> 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9703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906463"/>
            <a:ext cx="8001000" cy="938361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dirty="0" err="1" smtClean="0"/>
              <a:t>Failures</a:t>
            </a:r>
            <a:r>
              <a:rPr lang="de-DE" sz="3200" b="1" dirty="0" smtClean="0"/>
              <a:t> in </a:t>
            </a:r>
            <a:r>
              <a:rPr lang="de-DE" sz="3200" b="1" dirty="0" err="1" smtClean="0"/>
              <a:t>the</a:t>
            </a:r>
            <a:r>
              <a:rPr lang="de-DE" sz="3200" b="1" dirty="0" smtClean="0"/>
              <a:t> Regulation </a:t>
            </a:r>
            <a:r>
              <a:rPr lang="de-DE" sz="3200" b="1" dirty="0" err="1" smtClean="0"/>
              <a:t>of</a:t>
            </a:r>
            <a:r>
              <a:rPr lang="de-DE" sz="3200" b="1" dirty="0" smtClean="0"/>
              <a:t> Private </a:t>
            </a:r>
            <a:r>
              <a:rPr lang="de-DE" sz="3200" b="1" dirty="0" err="1" smtClean="0"/>
              <a:t>Tenancies</a:t>
            </a:r>
            <a:r>
              <a:rPr lang="de-DE" sz="3200" b="1" dirty="0" smtClean="0"/>
              <a:t/>
            </a:r>
            <a:br>
              <a:rPr lang="de-DE" sz="3200" b="1" dirty="0" smtClean="0"/>
            </a:br>
            <a:endParaRPr lang="de-DE" sz="3200" b="1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628800"/>
            <a:ext cx="8001000" cy="4724400"/>
          </a:xfrm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4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Preliminary remark: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first results are dealing with regulation of (typically market-dependent) private tenancies and not with the governance of social housing schemes of various kinds</a:t>
            </a:r>
          </a:p>
          <a:p>
            <a:pPr lvl="2" eaLnBrk="1" fontAlgn="auto" hangingPunct="1">
              <a:spcAft>
                <a:spcPts val="0"/>
              </a:spcAft>
              <a:buNone/>
              <a:defRPr/>
            </a:pPr>
            <a:endParaRPr lang="en-GB" sz="2000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de-DE" sz="24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539750" y="404813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808B3-8246-44E0-8F02-BA18D0E5DE9C}" type="slidenum">
              <a:rPr lang="de-DE"/>
              <a:pPr>
                <a:defRPr/>
              </a:pPr>
              <a:t>11</a:t>
            </a:fld>
            <a:r>
              <a:rPr lang="de-DE" dirty="0"/>
              <a:t> 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9703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50264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1556792"/>
            <a:ext cx="8001000" cy="504056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dirty="0" err="1" smtClean="0"/>
              <a:t>Failures</a:t>
            </a:r>
            <a:r>
              <a:rPr lang="de-DE" sz="3200" b="1" dirty="0" smtClean="0"/>
              <a:t> in </a:t>
            </a:r>
            <a:r>
              <a:rPr lang="de-DE" sz="3200" b="1" dirty="0" err="1" smtClean="0"/>
              <a:t>the</a:t>
            </a:r>
            <a:r>
              <a:rPr lang="de-DE" sz="3200" b="1" dirty="0" smtClean="0"/>
              <a:t> Regulation </a:t>
            </a:r>
            <a:r>
              <a:rPr lang="de-DE" sz="3200" b="1" dirty="0" err="1" smtClean="0"/>
              <a:t>of</a:t>
            </a:r>
            <a:r>
              <a:rPr lang="de-DE" sz="3200" b="1" dirty="0" smtClean="0"/>
              <a:t> Private </a:t>
            </a:r>
            <a:r>
              <a:rPr lang="de-DE" sz="3200" b="1" dirty="0" err="1" smtClean="0"/>
              <a:t>Tenancies</a:t>
            </a:r>
            <a:r>
              <a:rPr lang="de-DE" sz="3200" b="1" dirty="0" smtClean="0"/>
              <a:t/>
            </a:r>
            <a:br>
              <a:rPr lang="de-DE" sz="3200" b="1" dirty="0" smtClean="0"/>
            </a:br>
            <a:endParaRPr lang="de-DE" sz="3200" b="1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988840"/>
            <a:ext cx="8001000" cy="4724400"/>
          </a:xfrm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4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(1) Excessively restrictive regulation of rent and security of tenure to the detriment of the landlord with the consequence that landlords are dissuaded from renting out dwellings any longer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800" dirty="0" smtClean="0"/>
              <a:t>E.g. ECHR cases on Malta and Poland;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800" dirty="0" smtClean="0"/>
              <a:t>previous </a:t>
            </a:r>
            <a:r>
              <a:rPr lang="en-GB" sz="2800" dirty="0" err="1" smtClean="0"/>
              <a:t>equo</a:t>
            </a:r>
            <a:r>
              <a:rPr lang="en-GB" sz="2800" dirty="0" smtClean="0"/>
              <a:t> </a:t>
            </a:r>
            <a:r>
              <a:rPr lang="en-GB" sz="2800" dirty="0" err="1" smtClean="0"/>
              <a:t>canone</a:t>
            </a:r>
            <a:r>
              <a:rPr lang="en-GB" sz="2800" dirty="0" smtClean="0"/>
              <a:t> - regime in Italy (until 1998)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de-DE" sz="24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539750" y="404813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808B3-8246-44E0-8F02-BA18D0E5DE9C}" type="slidenum">
              <a:rPr lang="de-DE"/>
              <a:pPr>
                <a:defRPr/>
              </a:pPr>
              <a:t>12</a:t>
            </a:fld>
            <a:r>
              <a:rPr lang="de-DE" dirty="0"/>
              <a:t> 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>
            <a:off x="251520" y="1268760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9703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50264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906463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dirty="0" err="1" smtClean="0"/>
              <a:t>Failures</a:t>
            </a:r>
            <a:r>
              <a:rPr lang="de-DE" sz="3200" b="1" dirty="0" smtClean="0"/>
              <a:t> in </a:t>
            </a:r>
            <a:r>
              <a:rPr lang="de-DE" sz="3200" b="1" dirty="0" err="1" smtClean="0"/>
              <a:t>the</a:t>
            </a:r>
            <a:r>
              <a:rPr lang="de-DE" sz="3200" b="1" dirty="0" smtClean="0"/>
              <a:t> Regulation </a:t>
            </a:r>
            <a:r>
              <a:rPr lang="de-DE" sz="3200" b="1" dirty="0" err="1" smtClean="0"/>
              <a:t>of</a:t>
            </a:r>
            <a:r>
              <a:rPr lang="de-DE" sz="3200" b="1" dirty="0" smtClean="0"/>
              <a:t> Private </a:t>
            </a:r>
            <a:r>
              <a:rPr lang="de-DE" sz="3200" b="1" dirty="0" err="1" smtClean="0"/>
              <a:t>Tenancies</a:t>
            </a:r>
            <a:endParaRPr lang="de-DE" sz="3200" b="1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628800"/>
            <a:ext cx="8001000" cy="4724400"/>
          </a:xfrm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4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(2) No or almost no protection of security of tenure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Romania and Bulgaria: private tenancies treated as ordinary leases without special regulation (2004 – still true?)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Assured </a:t>
            </a:r>
            <a:r>
              <a:rPr lang="en-GB" dirty="0" err="1" smtClean="0"/>
              <a:t>shorthold</a:t>
            </a:r>
            <a:r>
              <a:rPr lang="en-GB" dirty="0" smtClean="0"/>
              <a:t> tenancy (UK) gives only 6 months of security of tenure; deprives tenant of dignity, no justifications available</a:t>
            </a:r>
          </a:p>
          <a:p>
            <a:pPr lvl="1" eaLnBrk="1" fontAlgn="auto" hangingPunct="1">
              <a:spcAft>
                <a:spcPts val="0"/>
              </a:spcAft>
              <a:buNone/>
              <a:defRPr/>
            </a:pPr>
            <a:endParaRPr lang="en-GB" sz="2800" dirty="0" smtClean="0"/>
          </a:p>
          <a:p>
            <a:pPr lvl="2" eaLnBrk="1" fontAlgn="auto" hangingPunct="1">
              <a:spcAft>
                <a:spcPts val="0"/>
              </a:spcAft>
              <a:buNone/>
              <a:defRPr/>
            </a:pPr>
            <a:endParaRPr lang="en-GB" sz="2000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de-DE" sz="24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539750" y="404813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808B3-8246-44E0-8F02-BA18D0E5DE9C}" type="slidenum">
              <a:rPr lang="de-DE"/>
              <a:pPr>
                <a:defRPr/>
              </a:pPr>
              <a:t>13</a:t>
            </a:fld>
            <a:r>
              <a:rPr lang="de-DE" dirty="0"/>
              <a:t> 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9703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50264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906463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dirty="0" err="1" smtClean="0"/>
              <a:t>Failures</a:t>
            </a:r>
            <a:r>
              <a:rPr lang="de-DE" sz="3200" b="1" dirty="0" smtClean="0"/>
              <a:t> in </a:t>
            </a:r>
            <a:r>
              <a:rPr lang="de-DE" sz="3200" b="1" dirty="0" err="1" smtClean="0"/>
              <a:t>the</a:t>
            </a:r>
            <a:r>
              <a:rPr lang="de-DE" sz="3200" b="1" dirty="0" smtClean="0"/>
              <a:t> Regulation </a:t>
            </a:r>
            <a:r>
              <a:rPr lang="de-DE" sz="3200" b="1" dirty="0" err="1" smtClean="0"/>
              <a:t>of</a:t>
            </a:r>
            <a:r>
              <a:rPr lang="de-DE" sz="3200" b="1" dirty="0" smtClean="0"/>
              <a:t> Private </a:t>
            </a:r>
            <a:r>
              <a:rPr lang="de-DE" sz="3200" b="1" dirty="0" err="1" smtClean="0"/>
              <a:t>Tenancies</a:t>
            </a:r>
            <a:endParaRPr lang="de-DE" sz="3200" b="1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628800"/>
            <a:ext cx="8001000" cy="4724400"/>
          </a:xfrm>
        </p:spPr>
        <p:txBody>
          <a:bodyPr rtlCol="0">
            <a:normAutofit lnSpcReduction="10000"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(3) Insufficient </a:t>
            </a:r>
            <a:r>
              <a:rPr lang="en-GB" dirty="0"/>
              <a:t>protection of security of tenure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800" dirty="0"/>
              <a:t>Contracts limited in time are usual and lawful without </a:t>
            </a:r>
            <a:r>
              <a:rPr lang="en-GB" sz="2800" dirty="0" smtClean="0"/>
              <a:t>justification (e.g. Poland)</a:t>
            </a:r>
            <a:endParaRPr lang="en-GB" sz="2800" dirty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800" dirty="0"/>
              <a:t>No </a:t>
            </a:r>
            <a:r>
              <a:rPr lang="en-GB" sz="2800" dirty="0" smtClean="0"/>
              <a:t>security </a:t>
            </a:r>
            <a:r>
              <a:rPr lang="en-GB" sz="2800" dirty="0"/>
              <a:t>of tenure after guaranteed periods of </a:t>
            </a:r>
            <a:r>
              <a:rPr lang="en-GB" sz="2800" dirty="0" smtClean="0"/>
              <a:t>rental (all code civil countries: France, Belgium, Italy, Spain and Portugal); completely new contract must be concluded then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800" dirty="0" smtClean="0"/>
              <a:t>Better: Danish-German model of open ended contracts which can be terminated by the landlord only if he has a legitimate interest</a:t>
            </a:r>
            <a:endParaRPr lang="en-GB" sz="2800" dirty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dirty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de-DE" sz="24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539750" y="404813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prstClr val="black"/>
                </a:solidFill>
                <a:latin typeface="Verdana" pitchFamily="34" charset="0"/>
              </a:rPr>
              <a:t>TENLAW - Tenancy Law and Housing Policy </a:t>
            </a:r>
            <a:br>
              <a:rPr lang="en-GB" sz="1400">
                <a:solidFill>
                  <a:prstClr val="black"/>
                </a:solidFill>
                <a:latin typeface="Verdana" pitchFamily="34" charset="0"/>
              </a:rPr>
            </a:br>
            <a:r>
              <a:rPr lang="en-GB" sz="1400">
                <a:solidFill>
                  <a:prstClr val="black"/>
                </a:solidFill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808B3-8246-44E0-8F02-BA18D0E5DE9C}" type="slidenum">
              <a:rPr lang="de-D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>
              <a:solidFill>
                <a:prstClr val="black"/>
              </a:solidFill>
            </a:endParaRPr>
          </a:p>
        </p:txBody>
      </p:sp>
      <p:pic>
        <p:nvPicPr>
          <p:cNvPr id="29703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7335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906463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dirty="0" smtClean="0"/>
              <a:t>Limits in </a:t>
            </a:r>
            <a:r>
              <a:rPr lang="de-DE" sz="3200" b="1" dirty="0" err="1" smtClean="0"/>
              <a:t>the</a:t>
            </a:r>
            <a:r>
              <a:rPr lang="de-DE" sz="3200" b="1" dirty="0" smtClean="0"/>
              <a:t> Regulation </a:t>
            </a:r>
            <a:r>
              <a:rPr lang="de-DE" sz="3200" b="1" dirty="0" err="1" smtClean="0"/>
              <a:t>of</a:t>
            </a:r>
            <a:r>
              <a:rPr lang="de-DE" sz="3200" b="1" dirty="0" smtClean="0"/>
              <a:t> Private </a:t>
            </a:r>
            <a:r>
              <a:rPr lang="de-DE" sz="3200" b="1" dirty="0" err="1" smtClean="0"/>
              <a:t>Tenancies</a:t>
            </a:r>
            <a:endParaRPr lang="de-DE" sz="3200" b="1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628800"/>
            <a:ext cx="8001000" cy="4724400"/>
          </a:xfrm>
        </p:spPr>
        <p:txBody>
          <a:bodyPr rtlCol="0">
            <a:normAutofit lnSpcReduction="10000"/>
          </a:bodyPr>
          <a:lstStyle/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Difficult cases: German system of tying rents to local average rents (“</a:t>
            </a:r>
            <a:r>
              <a:rPr lang="en-GB" dirty="0" err="1" smtClean="0"/>
              <a:t>Mietspiegel</a:t>
            </a:r>
            <a:r>
              <a:rPr lang="en-GB" dirty="0" smtClean="0"/>
              <a:t>”), in itself an adequate means of socio-economic balance, fails in the current situation of housing shortage and ensuing massive market rent increases</a:t>
            </a:r>
          </a:p>
          <a:p>
            <a:pPr lv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GB" dirty="0" smtClean="0"/>
              <a:t>Germany: renovation measures, in part even mandatory for new contracts, aiming at enhancing the energy performance of houses can justify rent increase</a:t>
            </a:r>
          </a:p>
          <a:p>
            <a:pPr lvl="2" eaLnBrk="1" fontAlgn="auto" hangingPunct="1">
              <a:spcAft>
                <a:spcPts val="0"/>
              </a:spcAft>
              <a:buNone/>
              <a:defRPr/>
            </a:pPr>
            <a:r>
              <a:rPr lang="en-GB" dirty="0" smtClean="0"/>
              <a:t>= </a:t>
            </a:r>
            <a:r>
              <a:rPr lang="en-GB" dirty="0" err="1" smtClean="0"/>
              <a:t>instrumentalisation</a:t>
            </a:r>
            <a:r>
              <a:rPr lang="en-GB" dirty="0" smtClean="0"/>
              <a:t> of the parties for desirable public goals, with obvious disadvantages for poor tenants</a:t>
            </a:r>
          </a:p>
          <a:p>
            <a:pPr lvl="2" eaLnBrk="1" fontAlgn="auto" hangingPunct="1">
              <a:spcAft>
                <a:spcPts val="0"/>
              </a:spcAft>
              <a:buNone/>
              <a:defRPr/>
            </a:pPr>
            <a:endParaRPr lang="en-GB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de-DE" sz="24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539750" y="404813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prstClr val="black"/>
                </a:solidFill>
                <a:latin typeface="Verdana" pitchFamily="34" charset="0"/>
              </a:rPr>
              <a:t>TENLAW - Tenancy Law and Housing Policy </a:t>
            </a:r>
            <a:br>
              <a:rPr lang="en-GB" sz="1400">
                <a:solidFill>
                  <a:prstClr val="black"/>
                </a:solidFill>
                <a:latin typeface="Verdana" pitchFamily="34" charset="0"/>
              </a:rPr>
            </a:br>
            <a:r>
              <a:rPr lang="en-GB" sz="1400">
                <a:solidFill>
                  <a:prstClr val="black"/>
                </a:solidFill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808B3-8246-44E0-8F02-BA18D0E5DE9C}" type="slidenum">
              <a:rPr lang="de-D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>
              <a:solidFill>
                <a:prstClr val="black"/>
              </a:solidFill>
            </a:endParaRPr>
          </a:p>
        </p:txBody>
      </p:sp>
      <p:pic>
        <p:nvPicPr>
          <p:cNvPr id="29703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7335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906463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dirty="0" smtClean="0"/>
              <a:t>Limits in </a:t>
            </a:r>
            <a:r>
              <a:rPr lang="de-DE" sz="3200" b="1" dirty="0" err="1" smtClean="0"/>
              <a:t>the</a:t>
            </a:r>
            <a:r>
              <a:rPr lang="de-DE" sz="3200" b="1" dirty="0" smtClean="0"/>
              <a:t> Regulation </a:t>
            </a:r>
            <a:r>
              <a:rPr lang="de-DE" sz="3200" b="1" dirty="0" err="1" smtClean="0"/>
              <a:t>of</a:t>
            </a:r>
            <a:r>
              <a:rPr lang="de-DE" sz="3200" b="1" dirty="0" smtClean="0"/>
              <a:t> Private </a:t>
            </a:r>
            <a:r>
              <a:rPr lang="de-DE" sz="3200" b="1" dirty="0" err="1" smtClean="0"/>
              <a:t>Tenancies</a:t>
            </a:r>
            <a:endParaRPr lang="de-DE" sz="3200" b="1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628800"/>
            <a:ext cx="8001000" cy="4724400"/>
          </a:xfrm>
        </p:spPr>
        <p:txBody>
          <a:bodyPr rtlCol="0">
            <a:normAutofit/>
          </a:bodyPr>
          <a:lstStyle/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sz="2400" dirty="0" smtClean="0"/>
              <a:t>General </a:t>
            </a:r>
            <a:r>
              <a:rPr lang="de-DE" sz="2400" dirty="0" err="1" smtClean="0"/>
              <a:t>limit</a:t>
            </a:r>
            <a:r>
              <a:rPr lang="de-DE" sz="2400" dirty="0" smtClean="0"/>
              <a:t>: private </a:t>
            </a:r>
            <a:r>
              <a:rPr lang="de-DE" sz="2400" dirty="0" err="1" smtClean="0"/>
              <a:t>tenancy</a:t>
            </a:r>
            <a:r>
              <a:rPr lang="de-DE" sz="2400" dirty="0" smtClean="0"/>
              <a:t> </a:t>
            </a:r>
            <a:r>
              <a:rPr lang="de-DE" sz="2400" dirty="0" err="1" smtClean="0"/>
              <a:t>regulation</a:t>
            </a:r>
            <a:r>
              <a:rPr lang="de-DE" sz="2400" dirty="0" smtClean="0"/>
              <a:t> </a:t>
            </a:r>
            <a:r>
              <a:rPr lang="de-DE" sz="2400" dirty="0" err="1" smtClean="0"/>
              <a:t>does</a:t>
            </a:r>
            <a:r>
              <a:rPr lang="de-DE" sz="2400" dirty="0" smtClean="0"/>
              <a:t> not </a:t>
            </a:r>
            <a:r>
              <a:rPr lang="de-DE" sz="2400" dirty="0" err="1" smtClean="0"/>
              <a:t>directly</a:t>
            </a:r>
            <a:r>
              <a:rPr lang="de-DE" sz="2400" dirty="0" smtClean="0"/>
              <a:t> </a:t>
            </a:r>
            <a:r>
              <a:rPr lang="de-DE" sz="2400" dirty="0" err="1" smtClean="0"/>
              <a:t>ensure</a:t>
            </a:r>
            <a:r>
              <a:rPr lang="de-DE" sz="2400" dirty="0" smtClean="0"/>
              <a:t> a </a:t>
            </a:r>
            <a:r>
              <a:rPr lang="de-DE" sz="2400" dirty="0" err="1" smtClean="0"/>
              <a:t>sufficient</a:t>
            </a:r>
            <a:r>
              <a:rPr lang="de-DE" sz="2400" dirty="0" smtClean="0"/>
              <a:t> </a:t>
            </a:r>
            <a:r>
              <a:rPr lang="de-DE" sz="2400" dirty="0" err="1" smtClean="0"/>
              <a:t>availablity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houses</a:t>
            </a:r>
            <a:r>
              <a:rPr lang="de-DE" sz="2400" dirty="0" smtClean="0"/>
              <a:t> on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market</a:t>
            </a:r>
            <a:r>
              <a:rPr lang="de-DE" sz="2400" dirty="0" smtClean="0"/>
              <a:t>;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sz="2400" dirty="0" smtClean="0"/>
              <a:t>In </a:t>
            </a:r>
            <a:r>
              <a:rPr lang="de-DE" sz="2400" dirty="0" err="1" smtClean="0"/>
              <a:t>other</a:t>
            </a:r>
            <a:r>
              <a:rPr lang="de-DE" sz="2400" dirty="0" smtClean="0"/>
              <a:t> </a:t>
            </a:r>
            <a:r>
              <a:rPr lang="de-DE" sz="2400" dirty="0" err="1" smtClean="0"/>
              <a:t>words</a:t>
            </a:r>
            <a:r>
              <a:rPr lang="de-DE" sz="2400" dirty="0" smtClean="0"/>
              <a:t>: in order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be</a:t>
            </a:r>
            <a:r>
              <a:rPr lang="de-DE" sz="2400" dirty="0" smtClean="0"/>
              <a:t> </a:t>
            </a:r>
            <a:r>
              <a:rPr lang="de-DE" sz="2400" dirty="0" err="1" smtClean="0"/>
              <a:t>protected</a:t>
            </a:r>
            <a:r>
              <a:rPr lang="de-DE" sz="2400" dirty="0" smtClean="0"/>
              <a:t> </a:t>
            </a:r>
            <a:r>
              <a:rPr lang="de-DE" sz="2400" dirty="0" err="1" smtClean="0"/>
              <a:t>as</a:t>
            </a:r>
            <a:r>
              <a:rPr lang="de-DE" sz="2400" dirty="0" smtClean="0"/>
              <a:t> a </a:t>
            </a:r>
            <a:r>
              <a:rPr lang="de-DE" sz="2400" dirty="0" err="1" smtClean="0"/>
              <a:t>tenant</a:t>
            </a:r>
            <a:r>
              <a:rPr lang="de-DE" sz="2400" dirty="0" smtClean="0"/>
              <a:t>, </a:t>
            </a:r>
            <a:r>
              <a:rPr lang="de-DE" sz="2400" dirty="0" err="1" smtClean="0"/>
              <a:t>you</a:t>
            </a:r>
            <a:r>
              <a:rPr lang="de-DE" sz="2400" dirty="0" smtClean="0"/>
              <a:t> must </a:t>
            </a:r>
            <a:r>
              <a:rPr lang="de-DE" sz="2400" dirty="0" err="1" smtClean="0"/>
              <a:t>have</a:t>
            </a:r>
            <a:r>
              <a:rPr lang="de-DE" sz="2400" dirty="0" smtClean="0"/>
              <a:t> </a:t>
            </a:r>
            <a:r>
              <a:rPr lang="de-DE" sz="2400" dirty="0" err="1" smtClean="0"/>
              <a:t>become</a:t>
            </a:r>
            <a:r>
              <a:rPr lang="de-DE" sz="2400" dirty="0" smtClean="0"/>
              <a:t> </a:t>
            </a:r>
            <a:r>
              <a:rPr lang="de-DE" sz="2400" dirty="0" err="1" smtClean="0"/>
              <a:t>one</a:t>
            </a:r>
            <a:r>
              <a:rPr lang="de-DE" sz="2400" dirty="0" smtClean="0"/>
              <a:t> </a:t>
            </a:r>
            <a:r>
              <a:rPr lang="de-DE" sz="2400" dirty="0" err="1" smtClean="0"/>
              <a:t>by</a:t>
            </a:r>
            <a:r>
              <a:rPr lang="de-DE" sz="2400" dirty="0" smtClean="0"/>
              <a:t> </a:t>
            </a:r>
            <a:r>
              <a:rPr lang="de-DE" sz="2400" dirty="0" err="1" smtClean="0"/>
              <a:t>being</a:t>
            </a:r>
            <a:r>
              <a:rPr lang="de-DE" sz="2400" dirty="0" smtClean="0"/>
              <a:t> </a:t>
            </a:r>
            <a:r>
              <a:rPr lang="de-DE" sz="2400" dirty="0" err="1" smtClean="0"/>
              <a:t>able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conclude</a:t>
            </a:r>
            <a:r>
              <a:rPr lang="de-DE" sz="2400" dirty="0" smtClean="0"/>
              <a:t> (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afford</a:t>
            </a:r>
            <a:r>
              <a:rPr lang="de-DE" sz="2400" dirty="0" smtClean="0"/>
              <a:t>) a </a:t>
            </a:r>
            <a:r>
              <a:rPr lang="de-DE" sz="2400" dirty="0" err="1" smtClean="0"/>
              <a:t>tenancy</a:t>
            </a:r>
            <a:r>
              <a:rPr lang="de-DE" sz="2400" dirty="0" smtClean="0"/>
              <a:t> </a:t>
            </a:r>
            <a:r>
              <a:rPr lang="de-DE" sz="2400" dirty="0" err="1" smtClean="0"/>
              <a:t>contract</a:t>
            </a:r>
            <a:r>
              <a:rPr lang="de-DE" sz="2400" dirty="0" smtClean="0"/>
              <a:t> in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first</a:t>
            </a:r>
            <a:r>
              <a:rPr lang="de-DE" sz="2400" dirty="0" smtClean="0"/>
              <a:t> </a:t>
            </a:r>
            <a:r>
              <a:rPr lang="de-DE" sz="2400" dirty="0" err="1" smtClean="0"/>
              <a:t>place</a:t>
            </a:r>
            <a:endParaRPr lang="de-DE" sz="24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539750" y="404813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prstClr val="black"/>
                </a:solidFill>
                <a:latin typeface="Verdana" pitchFamily="34" charset="0"/>
              </a:rPr>
              <a:t>TENLAW - Tenancy Law and Housing Policy </a:t>
            </a:r>
            <a:br>
              <a:rPr lang="en-GB" sz="1400">
                <a:solidFill>
                  <a:prstClr val="black"/>
                </a:solidFill>
                <a:latin typeface="Verdana" pitchFamily="34" charset="0"/>
              </a:rPr>
            </a:br>
            <a:r>
              <a:rPr lang="en-GB" sz="1400">
                <a:solidFill>
                  <a:prstClr val="black"/>
                </a:solidFill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808B3-8246-44E0-8F02-BA18D0E5DE9C}" type="slidenum">
              <a:rPr lang="de-D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>
              <a:solidFill>
                <a:prstClr val="black"/>
              </a:solidFill>
            </a:endParaRPr>
          </a:p>
        </p:txBody>
      </p:sp>
      <p:pic>
        <p:nvPicPr>
          <p:cNvPr id="29703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7335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001000" cy="4556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1600" smtClean="0"/>
          </a:p>
          <a:p>
            <a:pPr eaLnBrk="1" hangingPunct="1">
              <a:lnSpc>
                <a:spcPct val="80000"/>
              </a:lnSpc>
            </a:pPr>
            <a:r>
              <a:rPr lang="de-DE" sz="1600" smtClean="0"/>
              <a:t>Cooperative Project under EU FP 7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600" smtClean="0"/>
          </a:p>
          <a:p>
            <a:pPr eaLnBrk="1" hangingPunct="1">
              <a:lnSpc>
                <a:spcPct val="80000"/>
              </a:lnSpc>
            </a:pPr>
            <a:r>
              <a:rPr lang="en-GB" sz="1600" smtClean="0"/>
              <a:t>Consortium organised into 10 teams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University of Bremen, Germany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University of Pisa, Italy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Technical University Delft, the Netherlands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University of Tartu, Estonia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University Rovira i Virgili, Spain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University of Lund, Sweden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University of Silesia, Poland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International School for Social and Business Studies Celje, Slovenia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University of Southampton, United Kingdom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smtClean="0"/>
              <a:t>Metropolitan Research Institute, Hungary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/>
              <a:t>Consortium will cover 31 European countries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/>
              <a:t>EU 27+4 (Scotland, Switzerland, Croatia, Serbia)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/>
              <a:t>Further voluntary participants: Norway, Japan, Wisconsin </a:t>
            </a:r>
          </a:p>
          <a:p>
            <a:pPr lvl="1" eaLnBrk="1" hangingPunct="1">
              <a:lnSpc>
                <a:spcPct val="80000"/>
              </a:lnSpc>
            </a:pPr>
            <a:endParaRPr lang="de-DE" sz="1600" smtClean="0"/>
          </a:p>
        </p:txBody>
      </p:sp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539750" y="836613"/>
            <a:ext cx="8001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de-DE" sz="24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611188" y="765175"/>
            <a:ext cx="80010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GB" sz="2400">
                <a:solidFill>
                  <a:schemeClr val="tx2"/>
                </a:solidFill>
                <a:latin typeface="Calibri" pitchFamily="34" charset="0"/>
              </a:rPr>
              <a:t>Concept of the Project</a:t>
            </a:r>
            <a:endParaRPr lang="de-DE" sz="24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179388" y="476250"/>
            <a:ext cx="4968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16389" name="Line 7"/>
          <p:cNvSpPr>
            <a:spLocks noChangeShapeType="1"/>
          </p:cNvSpPr>
          <p:nvPr/>
        </p:nvSpPr>
        <p:spPr bwMode="auto">
          <a:xfrm>
            <a:off x="179388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16391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189981-5F38-4BAD-9595-5474F9E5DC0D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908050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smtClean="0"/>
              <a:t>Implementation</a:t>
            </a:r>
          </a:p>
        </p:txBody>
      </p:sp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539750" y="47625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79613" cy="474663"/>
          </a:xfrm>
        </p:spPr>
        <p:txBody>
          <a:bodyPr/>
          <a:lstStyle/>
          <a:p>
            <a:pPr>
              <a:defRPr/>
            </a:pPr>
            <a:fld id="{2C5E151F-D435-4B9C-AB71-A9485FAE6D9E}" type="slidenum">
              <a:rPr lang="de-DE"/>
              <a:pPr>
                <a:defRPr/>
              </a:pPr>
              <a:t>3</a:t>
            </a:fld>
            <a:r>
              <a:rPr lang="de-DE" dirty="0"/>
              <a:t> </a:t>
            </a: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5" y="1828800"/>
            <a:ext cx="7880350" cy="426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Line 8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18439" name="Picture 10" descr="ZER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970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908050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smtClean="0"/>
              <a:t>Objectives</a:t>
            </a: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539750" y="549275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79613" cy="474663"/>
          </a:xfrm>
        </p:spPr>
        <p:txBody>
          <a:bodyPr/>
          <a:lstStyle/>
          <a:p>
            <a:pPr>
              <a:defRPr/>
            </a:pPr>
            <a:fld id="{FA451E65-CB9E-4C70-8729-76BC7B8A19F8}" type="slidenum">
              <a:rPr lang="de-DE"/>
              <a:pPr>
                <a:defRPr/>
              </a:pPr>
              <a:t>4</a:t>
            </a:fld>
            <a:r>
              <a:rPr lang="de-DE" dirty="0"/>
              <a:t> </a:t>
            </a:r>
          </a:p>
        </p:txBody>
      </p:sp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612775" y="1905000"/>
          <a:ext cx="7854950" cy="4556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2915"/>
                <a:gridCol w="6852035"/>
              </a:tblGrid>
              <a:tr h="604715"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sz="100" b="0" dirty="0"/>
                    </a:p>
                  </a:txBody>
                  <a:tcPr marT="45719" marB="45719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/>
                    </a:p>
                  </a:txBody>
                  <a:tcPr/>
                </a:tc>
              </a:tr>
              <a:tr h="10058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/>
                        <a:t>1</a:t>
                      </a:r>
                      <a:endParaRPr lang="de-DE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5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 smtClean="0"/>
                        <a:t>Analysing</a:t>
                      </a:r>
                      <a:r>
                        <a:rPr lang="de-DE" sz="1600" dirty="0" smtClean="0"/>
                        <a:t> </a:t>
                      </a:r>
                      <a:r>
                        <a:rPr lang="en-GB" sz="1600" dirty="0" smtClean="0"/>
                        <a:t>national tenancy regulation</a:t>
                      </a:r>
                      <a:r>
                        <a:rPr lang="en-GB" sz="1600" baseline="0" dirty="0" smtClean="0"/>
                        <a:t> i</a:t>
                      </a:r>
                      <a:r>
                        <a:rPr lang="en-GB" sz="1600" dirty="0" smtClean="0"/>
                        <a:t>n context (questionnaire to be answered by national reporters)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- Housing situation and housing policies (part 1)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600" dirty="0" smtClean="0"/>
                        <a:t>Tenancy</a:t>
                      </a:r>
                      <a:r>
                        <a:rPr lang="en-GB" sz="1600" baseline="0" dirty="0" smtClean="0"/>
                        <a:t> Law (part 2)</a:t>
                      </a:r>
                      <a:endParaRPr lang="de-DE" sz="1600" dirty="0"/>
                    </a:p>
                  </a:txBody>
                  <a:tcPr marT="45719" marB="45719"/>
                </a:tc>
              </a:tr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/>
                        <a:t>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5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indent="0" algn="just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911225" algn="l"/>
                          <a:tab pos="1825625" algn="l"/>
                          <a:tab pos="2740025" algn="l"/>
                          <a:tab pos="3654425" algn="l"/>
                          <a:tab pos="4568825" algn="l"/>
                          <a:tab pos="5483225" algn="l"/>
                          <a:tab pos="6397625" algn="l"/>
                          <a:tab pos="7312025" algn="l"/>
                          <a:tab pos="8226425" algn="l"/>
                          <a:tab pos="9140825" algn="l"/>
                          <a:tab pos="10055225" algn="l"/>
                        </a:tabLst>
                      </a:pPr>
                      <a:endParaRPr lang="en-GB" sz="500" dirty="0" smtClean="0"/>
                    </a:p>
                    <a:p>
                      <a:pPr marL="0" indent="0" algn="just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911225" algn="l"/>
                          <a:tab pos="1825625" algn="l"/>
                          <a:tab pos="2740025" algn="l"/>
                          <a:tab pos="3654425" algn="l"/>
                          <a:tab pos="4568825" algn="l"/>
                          <a:tab pos="5483225" algn="l"/>
                          <a:tab pos="6397625" algn="l"/>
                          <a:tab pos="7312025" algn="l"/>
                          <a:tab pos="8226425" algn="l"/>
                          <a:tab pos="9140825" algn="l"/>
                          <a:tab pos="10055225" algn="l"/>
                        </a:tabLst>
                      </a:pPr>
                      <a:r>
                        <a:rPr lang="en-GB" sz="1600" dirty="0" smtClean="0"/>
                        <a:t>Analysing the effects of EU law and policies on national tenancy law</a:t>
                      </a:r>
                    </a:p>
                    <a:p>
                      <a:pPr marL="0" indent="0" algn="just" ea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911225" algn="l"/>
                          <a:tab pos="1825625" algn="l"/>
                          <a:tab pos="2740025" algn="l"/>
                          <a:tab pos="3654425" algn="l"/>
                          <a:tab pos="4568825" algn="l"/>
                          <a:tab pos="5483225" algn="l"/>
                          <a:tab pos="6397625" algn="l"/>
                          <a:tab pos="7312025" algn="l"/>
                          <a:tab pos="8226425" algn="l"/>
                          <a:tab pos="9140825" algn="l"/>
                          <a:tab pos="10055225" algn="l"/>
                        </a:tabLst>
                      </a:pPr>
                      <a:endParaRPr lang="de-DE" sz="100" dirty="0"/>
                    </a:p>
                  </a:txBody>
                  <a:tcPr marT="45719" marB="45719"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/>
                        <a:t>3</a:t>
                      </a:r>
                      <a:endParaRPr lang="de-DE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Comparing national tenancy systems in similar groups of welfare states and at European level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    “Open</a:t>
                      </a:r>
                      <a:r>
                        <a:rPr lang="en-GB" sz="1600" baseline="0" dirty="0" smtClean="0"/>
                        <a:t> method of coordination”: m</a:t>
                      </a:r>
                      <a:r>
                        <a:rPr lang="en-GB" sz="1600" dirty="0" smtClean="0"/>
                        <a:t>utual learning and definition of best practises </a:t>
                      </a:r>
                      <a:endParaRPr lang="de-DE" sz="1600" dirty="0"/>
                    </a:p>
                  </a:txBody>
                  <a:tcPr marT="45719" marB="45719"/>
                </a:tc>
              </a:tr>
              <a:tr h="685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 smtClean="0"/>
                        <a:t>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5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Determining a possible future role for the EU in tenancy law</a:t>
                      </a:r>
                      <a:endParaRPr lang="de-DE" sz="1600" dirty="0"/>
                    </a:p>
                  </a:txBody>
                  <a:tcPr marT="45719" marB="45719"/>
                </a:tc>
              </a:tr>
            </a:tbl>
          </a:graphicData>
        </a:graphic>
      </p:graphicFrame>
      <p:sp>
        <p:nvSpPr>
          <p:cNvPr id="20503" name="Nach rechts gekrümmter Pfeil 3"/>
          <p:cNvSpPr>
            <a:spLocks noChangeArrowheads="1"/>
          </p:cNvSpPr>
          <p:nvPr/>
        </p:nvSpPr>
        <p:spPr bwMode="auto">
          <a:xfrm>
            <a:off x="1674813" y="5222875"/>
            <a:ext cx="228600" cy="1524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20504" name="Line 25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0506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908050"/>
            <a:ext cx="8001000" cy="612775"/>
          </a:xfrm>
        </p:spPr>
        <p:txBody>
          <a:bodyPr/>
          <a:lstStyle/>
          <a:p>
            <a:pPr eaLnBrk="1" hangingPunct="1"/>
            <a:r>
              <a:rPr lang="en-GB" sz="2400" smtClean="0"/>
              <a:t>Objectives (1)</a:t>
            </a:r>
            <a:endParaRPr lang="de-DE" sz="2400" smtClean="0"/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 b="1" smtClean="0"/>
              <a:t>Objective 1: Analysing national tenancy law in context </a:t>
            </a:r>
          </a:p>
          <a:p>
            <a:pPr eaLnBrk="1" hangingPunct="1"/>
            <a:endParaRPr lang="en-GB" sz="2000" smtClean="0"/>
          </a:p>
          <a:p>
            <a:pPr lvl="1" eaLnBrk="1" hangingPunct="1"/>
            <a:r>
              <a:rPr lang="en-GB" sz="1800" smtClean="0"/>
              <a:t>Development and current situation of national tenancy law</a:t>
            </a:r>
          </a:p>
          <a:p>
            <a:pPr lvl="1" eaLnBrk="1" hangingPunct="1"/>
            <a:endParaRPr lang="en-GB" sz="1800" smtClean="0"/>
          </a:p>
          <a:p>
            <a:pPr lvl="1" eaLnBrk="1" hangingPunct="1"/>
            <a:r>
              <a:rPr lang="en-GB" sz="1800" smtClean="0"/>
              <a:t>Tenancy law’s embeddedness in housing policy and housing markets</a:t>
            </a:r>
          </a:p>
          <a:p>
            <a:pPr lvl="1" eaLnBrk="1" hangingPunct="1"/>
            <a:endParaRPr lang="en-GB" sz="1800" smtClean="0"/>
          </a:p>
          <a:p>
            <a:pPr lvl="1" eaLnBrk="1" hangingPunct="1"/>
            <a:r>
              <a:rPr lang="en-GB" sz="1800" smtClean="0"/>
              <a:t>Tenancy law and procedure “in action”</a:t>
            </a:r>
          </a:p>
          <a:p>
            <a:pPr lvl="1" eaLnBrk="1" hangingPunct="1"/>
            <a:endParaRPr lang="en-GB" sz="1800" smtClean="0"/>
          </a:p>
          <a:p>
            <a:pPr lvl="1" eaLnBrk="1" hangingPunct="1"/>
            <a:r>
              <a:rPr lang="en-GB" sz="1800" smtClean="0"/>
              <a:t>Single fields of Tenancy law</a:t>
            </a:r>
          </a:p>
          <a:p>
            <a:pPr lvl="2" eaLnBrk="1" hangingPunct="1"/>
            <a:r>
              <a:rPr lang="en-GB" sz="1800" smtClean="0"/>
              <a:t>conclusion of tenancy contracts; </a:t>
            </a:r>
          </a:p>
          <a:p>
            <a:pPr lvl="2" eaLnBrk="1" hangingPunct="1"/>
            <a:r>
              <a:rPr lang="en-GB" sz="1800" smtClean="0"/>
              <a:t>duration and termination of contracts; </a:t>
            </a:r>
          </a:p>
          <a:p>
            <a:pPr lvl="2" eaLnBrk="1" hangingPunct="1"/>
            <a:r>
              <a:rPr lang="en-GB" sz="1800" smtClean="0"/>
              <a:t>rent fixing and rent increases; </a:t>
            </a:r>
          </a:p>
          <a:p>
            <a:pPr lvl="2" eaLnBrk="1" hangingPunct="1"/>
            <a:r>
              <a:rPr lang="en-GB" sz="1800" smtClean="0"/>
              <a:t>obligations of the parties</a:t>
            </a:r>
            <a:endParaRPr lang="de-DE" sz="1800" smtClean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755650" y="47625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2532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2534" name="Picture 10" descr="ZER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189981-5F38-4BAD-9595-5474F9E5DC0D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341438"/>
            <a:ext cx="8001000" cy="539750"/>
          </a:xfrm>
        </p:spPr>
        <p:txBody>
          <a:bodyPr/>
          <a:lstStyle/>
          <a:p>
            <a:pPr eaLnBrk="1" hangingPunct="1"/>
            <a:r>
              <a:rPr lang="de-DE" sz="2400" smtClean="0"/>
              <a:t>Objectives (2)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3125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800" b="1" smtClean="0"/>
              <a:t>Objective 2: Analysing the effects of EU law and policies on national tenancy law</a:t>
            </a:r>
          </a:p>
          <a:p>
            <a:pPr lvl="1" eaLnBrk="1" hangingPunct="1">
              <a:lnSpc>
                <a:spcPct val="80000"/>
              </a:lnSpc>
            </a:pPr>
            <a:endParaRPr lang="en-GB" sz="1800" smtClean="0"/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social policy against poverty and social exclusion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consumer law and policy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competition and state aid law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tax law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energy saving rules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private international law including international procedural law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anti-discrimination legislation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constitutional law affecting the EU and European Convention on Human Rights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/>
              <a:t>harmonisation and unification of general contract law</a:t>
            </a:r>
            <a:endParaRPr lang="de-DE" sz="1800" smtClean="0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539750" y="47625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3556" name="Line 6"/>
          <p:cNvSpPr>
            <a:spLocks noChangeShapeType="1"/>
          </p:cNvSpPr>
          <p:nvPr/>
        </p:nvSpPr>
        <p:spPr bwMode="auto">
          <a:xfrm>
            <a:off x="250825" y="105251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3558" name="Picture 10" descr="ZER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8250" y="188913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189981-5F38-4BAD-9595-5474F9E5DC0D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96975"/>
            <a:ext cx="8001000" cy="684213"/>
          </a:xfrm>
        </p:spPr>
        <p:txBody>
          <a:bodyPr/>
          <a:lstStyle/>
          <a:p>
            <a:pPr eaLnBrk="1" hangingPunct="1"/>
            <a:r>
              <a:rPr lang="de-DE" sz="2400" smtClean="0"/>
              <a:t>Objectives (3)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1800" smtClean="0"/>
          </a:p>
          <a:p>
            <a:pPr eaLnBrk="1" hangingPunct="1">
              <a:lnSpc>
                <a:spcPct val="80000"/>
              </a:lnSpc>
            </a:pPr>
            <a:r>
              <a:rPr lang="en-GB" sz="2000" b="1" smtClean="0"/>
              <a:t>Objective 3: Comparing national tenancy systems in similar groups of welfare states and at European (i.e. consortium) level</a:t>
            </a:r>
          </a:p>
          <a:p>
            <a:pPr lvl="1" eaLnBrk="1" hangingPunct="1">
              <a:lnSpc>
                <a:spcPct val="80000"/>
              </a:lnSpc>
            </a:pPr>
            <a:endParaRPr lang="en-GB" sz="2000" smtClean="0"/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compare important features of tenancy regulation, including security of tenure, rent control, and guarantees of habitability</a:t>
            </a:r>
          </a:p>
          <a:p>
            <a:pPr lvl="1" eaLnBrk="1" hangingPunct="1">
              <a:lnSpc>
                <a:spcPct val="80000"/>
              </a:lnSpc>
            </a:pPr>
            <a:endParaRPr lang="en-GB" sz="2000" smtClean="0"/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compare the different roles of tenancy law in national housing policies</a:t>
            </a:r>
          </a:p>
          <a:p>
            <a:pPr lvl="1" eaLnBrk="1" hangingPunct="1">
              <a:lnSpc>
                <a:spcPct val="80000"/>
              </a:lnSpc>
            </a:pPr>
            <a:endParaRPr lang="en-GB" sz="2000" smtClean="0"/>
          </a:p>
          <a:p>
            <a:pPr lvl="1" eaLnBrk="1" hangingPunct="1">
              <a:lnSpc>
                <a:spcPct val="80000"/>
              </a:lnSpc>
            </a:pPr>
            <a:r>
              <a:rPr lang="en-GB" sz="2000" smtClean="0"/>
              <a:t>compare tenancy laws as integral parts of national housing policies as regards their connection to different welfare state systems</a:t>
            </a:r>
          </a:p>
          <a:p>
            <a:pPr eaLnBrk="1" hangingPunct="1"/>
            <a:endParaRPr lang="de-DE" sz="1800" smtClean="0"/>
          </a:p>
          <a:p>
            <a:pPr eaLnBrk="1" hangingPunct="1"/>
            <a:r>
              <a:rPr lang="de-DE" sz="1800" smtClean="0"/>
              <a:t>basic parameter of evaluation of national regulation</a:t>
            </a:r>
          </a:p>
          <a:p>
            <a:pPr lvl="1" eaLnBrk="1" hangingPunct="1"/>
            <a:r>
              <a:rPr lang="de-DE" sz="1800" smtClean="0"/>
              <a:t>the hypothesis of a </a:t>
            </a:r>
            <a:r>
              <a:rPr lang="de-DE" sz="1800" b="1" smtClean="0"/>
              <a:t>socio-economic balance, </a:t>
            </a:r>
            <a:r>
              <a:rPr lang="de-DE" sz="1800" smtClean="0"/>
              <a:t>to be respected by national regulation</a:t>
            </a:r>
          </a:p>
          <a:p>
            <a:pPr lvl="1" eaLnBrk="1" hangingPunct="1">
              <a:lnSpc>
                <a:spcPct val="80000"/>
              </a:lnSpc>
            </a:pPr>
            <a:endParaRPr lang="de-DE" sz="2000" smtClean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539750" y="47625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4580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4582" name="Picture 10" descr="ZER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189981-5F38-4BAD-9595-5474F9E5DC0D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1196975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smtClean="0"/>
              <a:t>Objectives (4)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001000" cy="4724400"/>
          </a:xfrm>
        </p:spPr>
        <p:txBody>
          <a:bodyPr rtlCol="0">
            <a:normAutofit/>
          </a:bodyPr>
          <a:lstStyle/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GB" sz="1600" dirty="0" smtClean="0"/>
              <a:t> </a:t>
            </a:r>
          </a:p>
          <a:p>
            <a:pPr marL="1587" indent="0" algn="just" eaLnBrk="1" fontAlgn="auto" hangingPunct="1">
              <a:spcBef>
                <a:spcPts val="400"/>
              </a:spcBef>
              <a:spcAft>
                <a:spcPts val="0"/>
              </a:spcAft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GB" sz="1800" b="1" dirty="0" smtClean="0"/>
              <a:t>Objective 4: What future role for the EU in tenancy law?</a:t>
            </a:r>
          </a:p>
          <a:p>
            <a:pPr lvl="1" algn="just" eaLnBrk="1" fontAlgn="auto" hangingPunct="1">
              <a:spcBef>
                <a:spcPts val="400"/>
              </a:spcBef>
              <a:spcAft>
                <a:spcPts val="0"/>
              </a:spcAft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200" dirty="0" smtClean="0"/>
          </a:p>
          <a:p>
            <a:pPr lvl="1" algn="just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+mj-lt"/>
              <a:buAutoNum type="arabicPeriod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GB" sz="1800" dirty="0" smtClean="0"/>
              <a:t>Open Method of Coordination (OMC) – best practises (e.g. common principles of “good tenancy regulation”), mutual learning, peer review </a:t>
            </a:r>
            <a:r>
              <a:rPr lang="en-GB" sz="1800" dirty="0" err="1" smtClean="0"/>
              <a:t>etc</a:t>
            </a:r>
            <a:r>
              <a:rPr lang="en-GB" sz="1800" dirty="0" smtClean="0"/>
              <a:t> – </a:t>
            </a:r>
            <a:r>
              <a:rPr lang="en-GB" sz="1800" b="1" dirty="0" smtClean="0"/>
              <a:t>	first step: evaluate failures of different national housing systems</a:t>
            </a:r>
          </a:p>
          <a:p>
            <a:pPr lvl="1" algn="just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+mj-lt"/>
              <a:buAutoNum type="arabicPeriod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200" dirty="0" smtClean="0"/>
          </a:p>
          <a:p>
            <a:pPr lvl="1" algn="just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+mj-lt"/>
              <a:buAutoNum type="arabicPeriod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GB" sz="1800" dirty="0" smtClean="0"/>
              <a:t>Extending the social dialogue to the field of Tenancy Law</a:t>
            </a:r>
          </a:p>
          <a:p>
            <a:pPr lvl="1" algn="just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+mj-lt"/>
              <a:buAutoNum type="arabicPeriod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200" i="1" dirty="0" smtClean="0"/>
          </a:p>
          <a:p>
            <a:pPr lvl="1" algn="just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+mj-lt"/>
              <a:buAutoNum type="arabicPeriod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GB" sz="1800" dirty="0" smtClean="0"/>
              <a:t>Minimum harmonisation under European consumer law</a:t>
            </a:r>
          </a:p>
          <a:p>
            <a:pPr lvl="1" algn="just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+mj-lt"/>
              <a:buAutoNum type="arabicPeriod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200" dirty="0" smtClean="0"/>
          </a:p>
          <a:p>
            <a:pPr lvl="1" algn="just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+mj-lt"/>
              <a:buAutoNum type="arabicPeriod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GB" sz="1800" dirty="0" smtClean="0"/>
              <a:t>Full harmonisation under Art. 114 TFEU – not an option for residential tenancies</a:t>
            </a:r>
          </a:p>
          <a:p>
            <a:pPr lvl="1" algn="just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Wingdings" charset="2"/>
              <a:buChar char="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800" dirty="0"/>
          </a:p>
          <a:p>
            <a:pPr marL="469900" lvl="1" indent="0" algn="ctr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Wingdings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GB" sz="1800" dirty="0" smtClean="0"/>
              <a:t>A </a:t>
            </a:r>
            <a:r>
              <a:rPr lang="en-GB" sz="1800" b="1" dirty="0"/>
              <a:t>balanced European contribution </a:t>
            </a:r>
            <a:r>
              <a:rPr lang="en-GB" sz="1800" dirty="0"/>
              <a:t>to tenancy law </a:t>
            </a:r>
            <a:r>
              <a:rPr lang="en-GB" sz="1800" dirty="0" smtClean="0"/>
              <a:t>would enhance the </a:t>
            </a:r>
            <a:r>
              <a:rPr lang="en-GB" sz="1800" dirty="0"/>
              <a:t>legitimacy of the EU in the eyes of its citizens.</a:t>
            </a:r>
          </a:p>
          <a:p>
            <a:pPr lvl="1" eaLnBrk="1" fontAlgn="auto" hangingPunct="1">
              <a:spcBef>
                <a:spcPts val="400"/>
              </a:spcBef>
              <a:spcAft>
                <a:spcPts val="0"/>
              </a:spcAft>
              <a:buSzPct val="100000"/>
              <a:buFont typeface="Wingdings" charset="2"/>
              <a:buChar char="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800" dirty="0" smtClean="0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9750" y="549275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C543-C302-4CEF-9425-77DDB7F0CA84}" type="slidenum">
              <a:rPr lang="de-DE"/>
              <a:pPr>
                <a:defRPr/>
              </a:pPr>
              <a:t>8</a:t>
            </a:fld>
            <a:r>
              <a:rPr lang="de-DE" dirty="0"/>
              <a:t> </a:t>
            </a:r>
          </a:p>
        </p:txBody>
      </p:sp>
      <p:cxnSp>
        <p:nvCxnSpPr>
          <p:cNvPr id="25605" name="Gerade Verbindung mit Pfeil 4"/>
          <p:cNvCxnSpPr>
            <a:cxnSpLocks noChangeShapeType="1"/>
          </p:cNvCxnSpPr>
          <p:nvPr/>
        </p:nvCxnSpPr>
        <p:spPr bwMode="auto">
          <a:xfrm>
            <a:off x="4540250" y="5062538"/>
            <a:ext cx="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5606" name="Line 7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5608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906463"/>
            <a:ext cx="8001000" cy="5691187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de-DE" sz="2400" smtClean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600200"/>
            <a:ext cx="8001000" cy="4724400"/>
          </a:xfrm>
        </p:spPr>
        <p:txBody>
          <a:bodyPr/>
          <a:lstStyle/>
          <a:p>
            <a:pPr eaLnBrk="1" hangingPunct="1"/>
            <a:r>
              <a:rPr lang="en-GB" sz="1600" smtClean="0"/>
              <a:t> </a:t>
            </a:r>
            <a:endParaRPr lang="de-DE" sz="1600" smtClean="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611188" y="765175"/>
            <a:ext cx="80010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 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>
              <a:latin typeface="Verdana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>
                <a:latin typeface="Verdana" pitchFamily="34" charset="0"/>
              </a:rPr>
              <a:t>Preliminary Results – General (1)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92C40-1937-4C10-AE76-FF08178CCC63}" type="slidenum">
              <a:rPr lang="de-DE"/>
              <a:pPr>
                <a:defRPr/>
              </a:pPr>
              <a:t>9</a:t>
            </a:fld>
            <a:r>
              <a:rPr lang="de-DE" dirty="0"/>
              <a:t> </a:t>
            </a:r>
          </a:p>
        </p:txBody>
      </p:sp>
      <p:cxnSp>
        <p:nvCxnSpPr>
          <p:cNvPr id="27653" name="Gerade Verbindung mit Pfeil 4"/>
          <p:cNvCxnSpPr>
            <a:cxnSpLocks noChangeShapeType="1"/>
          </p:cNvCxnSpPr>
          <p:nvPr/>
        </p:nvCxnSpPr>
        <p:spPr bwMode="auto">
          <a:xfrm>
            <a:off x="4540250" y="4800600"/>
            <a:ext cx="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2765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7338"/>
            <a:ext cx="9136063" cy="590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Line 8"/>
          <p:cNvSpPr>
            <a:spLocks noChangeShapeType="1"/>
          </p:cNvSpPr>
          <p:nvPr/>
        </p:nvSpPr>
        <p:spPr bwMode="auto">
          <a:xfrm>
            <a:off x="395288" y="908050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7657" name="Picture 10" descr="ZER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9700" y="0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1089</Words>
  <Application>Microsoft Office PowerPoint</Application>
  <PresentationFormat>Diavetítés a képernyőre (4:3 oldalarány)</PresentationFormat>
  <Paragraphs>188</Paragraphs>
  <Slides>16</Slides>
  <Notes>13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7" baseType="lpstr">
      <vt:lpstr>Larissa</vt:lpstr>
      <vt:lpstr>Tenancy Law in Europe The ZERP Tenlaw Project and  its Focus on Regulatory Failures</vt:lpstr>
      <vt:lpstr>PowerPoint bemutató</vt:lpstr>
      <vt:lpstr>Implementation</vt:lpstr>
      <vt:lpstr>Objectives</vt:lpstr>
      <vt:lpstr>Objectives (1)</vt:lpstr>
      <vt:lpstr>Objectives (2)</vt:lpstr>
      <vt:lpstr>Objectives (3)</vt:lpstr>
      <vt:lpstr>Objectives (4)</vt:lpstr>
      <vt:lpstr>PowerPoint bemutató</vt:lpstr>
      <vt:lpstr>Preliminary Results – General (2)</vt:lpstr>
      <vt:lpstr>Failures in the Regulation of Private Tenancies </vt:lpstr>
      <vt:lpstr>Failures in the Regulation of Private Tenancies </vt:lpstr>
      <vt:lpstr>Failures in the Regulation of Private Tenancies</vt:lpstr>
      <vt:lpstr>Failures in the Regulation of Private Tenancies</vt:lpstr>
      <vt:lpstr>Limits in the Regulation of Private Tenancies</vt:lpstr>
      <vt:lpstr>Limits in the Regulation of Private Tenancies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Tenancy Law and Black Markets in Europe</dc:title>
  <dc:creator>möslein1-pc</dc:creator>
  <cp:lastModifiedBy>User</cp:lastModifiedBy>
  <cp:revision>70</cp:revision>
  <dcterms:created xsi:type="dcterms:W3CDTF">2013-06-10T14:06:56Z</dcterms:created>
  <dcterms:modified xsi:type="dcterms:W3CDTF">2013-09-23T16:10:56Z</dcterms:modified>
</cp:coreProperties>
</file>