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handoutMasterIdLst>
    <p:handoutMasterId r:id="rId37"/>
  </p:handoutMasterIdLst>
  <p:sldIdLst>
    <p:sldId id="435" r:id="rId4"/>
    <p:sldId id="260" r:id="rId5"/>
    <p:sldId id="431" r:id="rId6"/>
    <p:sldId id="432" r:id="rId7"/>
    <p:sldId id="425" r:id="rId8"/>
    <p:sldId id="433" r:id="rId9"/>
    <p:sldId id="434" r:id="rId10"/>
    <p:sldId id="426" r:id="rId11"/>
    <p:sldId id="398" r:id="rId12"/>
    <p:sldId id="427" r:id="rId13"/>
    <p:sldId id="263" r:id="rId14"/>
    <p:sldId id="399" r:id="rId15"/>
    <p:sldId id="400" r:id="rId16"/>
    <p:sldId id="428" r:id="rId17"/>
    <p:sldId id="393" r:id="rId18"/>
    <p:sldId id="265" r:id="rId19"/>
    <p:sldId id="419" r:id="rId20"/>
    <p:sldId id="420" r:id="rId21"/>
    <p:sldId id="417" r:id="rId22"/>
    <p:sldId id="418" r:id="rId23"/>
    <p:sldId id="421" r:id="rId24"/>
    <p:sldId id="422" r:id="rId25"/>
    <p:sldId id="291" r:id="rId26"/>
    <p:sldId id="321" r:id="rId27"/>
    <p:sldId id="429" r:id="rId28"/>
    <p:sldId id="323" r:id="rId29"/>
    <p:sldId id="326" r:id="rId30"/>
    <p:sldId id="350" r:id="rId31"/>
    <p:sldId id="430" r:id="rId32"/>
    <p:sldId id="414" r:id="rId33"/>
    <p:sldId id="415" r:id="rId34"/>
    <p:sldId id="416" r:id="rId35"/>
  </p:sldIdLst>
  <p:sldSz cx="9144000" cy="6858000" type="screen4x3"/>
  <p:notesSz cx="6669088" cy="9775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E95"/>
    <a:srgbClr val="FFD961"/>
    <a:srgbClr val="993300"/>
    <a:srgbClr val="FFDE75"/>
    <a:srgbClr val="C09200"/>
    <a:srgbClr val="699B29"/>
    <a:srgbClr val="649B29"/>
    <a:srgbClr val="609B29"/>
    <a:srgbClr val="5D9B29"/>
    <a:srgbClr val="579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4" autoAdjust="0"/>
    <p:restoredTop sz="99314" autoAdjust="0"/>
  </p:normalViewPr>
  <p:slideViewPr>
    <p:cSldViewPr>
      <p:cViewPr>
        <p:scale>
          <a:sx n="112" d="100"/>
          <a:sy n="112" d="100"/>
        </p:scale>
        <p:origin x="-15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Доля!$B$1:$G$2</c:f>
              <c:strCach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strCache>
            </c:strRef>
          </c:cat>
          <c:val>
            <c:numRef>
              <c:f>Доля!$U$15:$Z$15</c:f>
              <c:numCache>
                <c:formatCode>General</c:formatCode>
                <c:ptCount val="6"/>
                <c:pt idx="0">
                  <c:v>0.17199999999999999</c:v>
                </c:pt>
                <c:pt idx="1">
                  <c:v>0.17100000000000001</c:v>
                </c:pt>
                <c:pt idx="2">
                  <c:v>0.13100000000000001</c:v>
                </c:pt>
                <c:pt idx="3">
                  <c:v>0.14099999999999999</c:v>
                </c:pt>
                <c:pt idx="4">
                  <c:v>0.14000000000000001</c:v>
                </c:pt>
                <c:pt idx="5">
                  <c:v>0.18100000000000002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93920"/>
        <c:axId val="26196608"/>
      </c:barChart>
      <c:catAx>
        <c:axId val="26193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6196608"/>
        <c:crosses val="autoZero"/>
        <c:auto val="1"/>
        <c:lblAlgn val="ctr"/>
        <c:lblOffset val="100"/>
        <c:noMultiLvlLbl val="0"/>
      </c:catAx>
      <c:valAx>
        <c:axId val="261966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6193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Москва!$O$4</c:f>
              <c:strCache>
                <c:ptCount val="1"/>
                <c:pt idx="0">
                  <c:v>r=10%</c:v>
                </c:pt>
              </c:strCache>
            </c:strRef>
          </c:tx>
          <c:marker>
            <c:symbol val="none"/>
          </c:marker>
          <c:cat>
            <c:strRef>
              <c:f>Москва!$N$5:$N$10</c:f>
              <c:strCache>
                <c:ptCount val="6"/>
                <c:pt idx="0">
                  <c:v>5 лет</c:v>
                </c:pt>
                <c:pt idx="1">
                  <c:v>10 лет</c:v>
                </c:pt>
                <c:pt idx="2">
                  <c:v>20 лет</c:v>
                </c:pt>
                <c:pt idx="3">
                  <c:v>30 лет</c:v>
                </c:pt>
                <c:pt idx="4">
                  <c:v>40 лет</c:v>
                </c:pt>
                <c:pt idx="5">
                  <c:v>50 лет</c:v>
                </c:pt>
              </c:strCache>
            </c:strRef>
          </c:cat>
          <c:val>
            <c:numRef>
              <c:f>Москва!$O$5:$O$10</c:f>
              <c:numCache>
                <c:formatCode>0.0</c:formatCode>
                <c:ptCount val="6"/>
                <c:pt idx="0">
                  <c:v>75.520216905633959</c:v>
                </c:pt>
                <c:pt idx="1">
                  <c:v>33.544742407577544</c:v>
                </c:pt>
                <c:pt idx="2">
                  <c:v>23.563106992918822</c:v>
                </c:pt>
                <c:pt idx="3">
                  <c:v>20.544857390206396</c:v>
                </c:pt>
                <c:pt idx="4">
                  <c:v>19.182277125276638</c:v>
                </c:pt>
                <c:pt idx="5">
                  <c:v>18.481237354615295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Москва!$P$4</c:f>
              <c:strCache>
                <c:ptCount val="1"/>
                <c:pt idx="0">
                  <c:v>r=15%</c:v>
                </c:pt>
              </c:strCache>
            </c:strRef>
          </c:tx>
          <c:marker>
            <c:symbol val="none"/>
          </c:marker>
          <c:cat>
            <c:strRef>
              <c:f>Москва!$N$5:$N$10</c:f>
              <c:strCache>
                <c:ptCount val="6"/>
                <c:pt idx="0">
                  <c:v>5 лет</c:v>
                </c:pt>
                <c:pt idx="1">
                  <c:v>10 лет</c:v>
                </c:pt>
                <c:pt idx="2">
                  <c:v>20 лет</c:v>
                </c:pt>
                <c:pt idx="3">
                  <c:v>30 лет</c:v>
                </c:pt>
                <c:pt idx="4">
                  <c:v>40 лет</c:v>
                </c:pt>
                <c:pt idx="5">
                  <c:v>50 лет</c:v>
                </c:pt>
              </c:strCache>
            </c:strRef>
          </c:cat>
          <c:val>
            <c:numRef>
              <c:f>Москва!$P$5:$P$10</c:f>
              <c:numCache>
                <c:formatCode>0.0</c:formatCode>
                <c:ptCount val="6"/>
                <c:pt idx="0">
                  <c:v>85.68367650010309</c:v>
                </c:pt>
                <c:pt idx="1">
                  <c:v>39.252593090871123</c:v>
                </c:pt>
                <c:pt idx="2">
                  <c:v>28.988579044423926</c:v>
                </c:pt>
                <c:pt idx="3">
                  <c:v>26.672773000620197</c:v>
                </c:pt>
                <c:pt idx="4">
                  <c:v>25.920488484569141</c:v>
                </c:pt>
                <c:pt idx="5">
                  <c:v>25.658557003355359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Москва!$Q$4</c:f>
              <c:strCache>
                <c:ptCount val="1"/>
                <c:pt idx="0">
                  <c:v>r=20%</c:v>
                </c:pt>
              </c:strCache>
            </c:strRef>
          </c:tx>
          <c:marker>
            <c:symbol val="none"/>
          </c:marker>
          <c:cat>
            <c:strRef>
              <c:f>Москва!$N$5:$N$10</c:f>
              <c:strCache>
                <c:ptCount val="6"/>
                <c:pt idx="0">
                  <c:v>5 лет</c:v>
                </c:pt>
                <c:pt idx="1">
                  <c:v>10 лет</c:v>
                </c:pt>
                <c:pt idx="2">
                  <c:v>20 лет</c:v>
                </c:pt>
                <c:pt idx="3">
                  <c:v>30 лет</c:v>
                </c:pt>
                <c:pt idx="4">
                  <c:v>40 лет</c:v>
                </c:pt>
                <c:pt idx="5">
                  <c:v>50 лет</c:v>
                </c:pt>
              </c:strCache>
            </c:strRef>
          </c:cat>
          <c:val>
            <c:numRef>
              <c:f>Москва!$Q$5:$Q$10</c:f>
              <c:numCache>
                <c:formatCode>0.0</c:formatCode>
                <c:ptCount val="6"/>
                <c:pt idx="0">
                  <c:v>96.966782031724193</c:v>
                </c:pt>
                <c:pt idx="1">
                  <c:v>46.00871549217581</c:v>
                </c:pt>
                <c:pt idx="2">
                  <c:v>35.744570477496545</c:v>
                </c:pt>
                <c:pt idx="3">
                  <c:v>34.059036889046546</c:v>
                </c:pt>
                <c:pt idx="4">
                  <c:v>33.682807472760715</c:v>
                </c:pt>
                <c:pt idx="5">
                  <c:v>33.59650265537465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Москва!$R$4</c:f>
              <c:strCache>
                <c:ptCount val="1"/>
                <c:pt idx="0">
                  <c:v>Рыночная плата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Москва!$R$5:$R$10</c:f>
              <c:numCache>
                <c:formatCode>General</c:formatCode>
                <c:ptCount val="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89632"/>
        <c:axId val="32791552"/>
      </c:lineChart>
      <c:catAx>
        <c:axId val="32789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Paying</a:t>
                </a:r>
                <a:r>
                  <a:rPr lang="en-US" baseline="0" dirty="0" smtClean="0"/>
                  <a:t> back period</a:t>
                </a:r>
                <a:endParaRPr lang="ru-RU" dirty="0"/>
              </a:p>
              <a:p>
                <a:pPr>
                  <a:defRPr/>
                </a:pPr>
                <a:r>
                  <a:rPr lang="en-US" dirty="0"/>
                  <a:t>r – </a:t>
                </a:r>
                <a:r>
                  <a:rPr lang="en-US" dirty="0" smtClean="0"/>
                  <a:t>expected return</a:t>
                </a:r>
                <a:r>
                  <a:rPr lang="en-US" baseline="0" dirty="0" smtClean="0"/>
                  <a:t> on investment 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27098059232034327"/>
              <c:y val="0.81902715034792695"/>
            </c:manualLayout>
          </c:layout>
          <c:overlay val="0"/>
        </c:title>
        <c:majorTickMark val="out"/>
        <c:minorTickMark val="none"/>
        <c:tickLblPos val="nextTo"/>
        <c:crossAx val="32791552"/>
        <c:crosses val="autoZero"/>
        <c:auto val="1"/>
        <c:lblAlgn val="ctr"/>
        <c:lblOffset val="100"/>
        <c:noMultiLvlLbl val="0"/>
      </c:catAx>
      <c:valAx>
        <c:axId val="3279155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Rent</a:t>
                </a:r>
                <a:r>
                  <a:rPr lang="en-US" baseline="0" dirty="0" smtClean="0"/>
                  <a:t> for 42 sq. m apartment</a:t>
                </a:r>
                <a:r>
                  <a:rPr lang="ru-RU" dirty="0" smtClean="0"/>
                  <a:t>, </a:t>
                </a:r>
                <a:r>
                  <a:rPr lang="en-US" dirty="0" err="1" smtClean="0"/>
                  <a:t>th</a:t>
                </a:r>
                <a:r>
                  <a:rPr lang="ru-RU" dirty="0" smtClean="0"/>
                  <a:t>. </a:t>
                </a:r>
                <a:r>
                  <a:rPr lang="en-US" dirty="0" smtClean="0"/>
                  <a:t>Rubles per month</a:t>
                </a:r>
                <a:endParaRPr lang="ru-RU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2789632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4484239817245065"/>
          <c:y val="0.92940839330767844"/>
          <c:w val="0.56124112958102457"/>
          <c:h val="5.375541072695468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89182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89182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r">
              <a:defRPr sz="1200"/>
            </a:lvl1pPr>
          </a:lstStyle>
          <a:p>
            <a:fld id="{191D9C38-87EA-4390-BCFF-532D9DE55888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081"/>
            <a:ext cx="2890665" cy="489181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285081"/>
            <a:ext cx="2890665" cy="489181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r">
              <a:defRPr sz="1200"/>
            </a:lvl1pPr>
          </a:lstStyle>
          <a:p>
            <a:fld id="{95B7824D-AD56-42FF-85D0-8D58593D8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44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89182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89182"/>
          </a:xfrm>
          <a:prstGeom prst="rect">
            <a:avLst/>
          </a:prstGeom>
        </p:spPr>
        <p:txBody>
          <a:bodyPr vert="horz" lIns="89895" tIns="44947" rIns="89895" bIns="44947" rtlCol="0"/>
          <a:lstStyle>
            <a:lvl1pPr algn="r">
              <a:defRPr sz="1200"/>
            </a:lvl1pPr>
          </a:lstStyle>
          <a:p>
            <a:fld id="{17364CE7-B8EF-4E08-810A-05BF7281DBD6}" type="datetimeFigureOut">
              <a:rPr lang="ru-RU" smtClean="0"/>
              <a:t>05.09.2013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95" tIns="44947" rIns="89895" bIns="449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598" y="4643322"/>
            <a:ext cx="5335893" cy="4399511"/>
          </a:xfrm>
          <a:prstGeom prst="rect">
            <a:avLst/>
          </a:prstGeom>
        </p:spPr>
        <p:txBody>
          <a:bodyPr vert="horz" lIns="89895" tIns="44947" rIns="89895" bIns="449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081"/>
            <a:ext cx="2890665" cy="489181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866" y="9285081"/>
            <a:ext cx="2890665" cy="489181"/>
          </a:xfrm>
          <a:prstGeom prst="rect">
            <a:avLst/>
          </a:prstGeom>
        </p:spPr>
        <p:txBody>
          <a:bodyPr vert="horz" lIns="89895" tIns="44947" rIns="89895" bIns="44947" rtlCol="0" anchor="b"/>
          <a:lstStyle>
            <a:lvl1pPr algn="r">
              <a:defRPr sz="1200"/>
            </a:lvl1pPr>
          </a:lstStyle>
          <a:p>
            <a:fld id="{5B696A8F-15A9-439C-B874-13BF223542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2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A4B0E24-6CBF-4715-8711-1EA174115E7A}" type="slidenum">
              <a:rPr lang="ru-RU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10</a:t>
            </a:fld>
            <a:endParaRPr lang="ru-RU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DACA-527B-47CC-8DD1-CB84F1EA606A}" type="datetime1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0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41BA-7043-47AD-9F1D-190955C5FE65}" type="datetime1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4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56CB-AD25-48A1-9DBB-D82043BC919A}" type="datetime1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3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29DE-B7DB-4178-884A-F1B9D4E04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A32B-4269-4535-8109-B7435465F8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3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29DE-B7DB-4178-884A-F1B9D4E04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A32B-4269-4535-8109-B7435465F8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44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29DE-B7DB-4178-884A-F1B9D4E04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A32B-4269-4535-8109-B7435465F8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36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29DE-B7DB-4178-884A-F1B9D4E04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A32B-4269-4535-8109-B7435465F8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4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29DE-B7DB-4178-884A-F1B9D4E04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A32B-4269-4535-8109-B7435465F8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29DE-B7DB-4178-884A-F1B9D4E04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A32B-4269-4535-8109-B7435465F8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4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29DE-B7DB-4178-884A-F1B9D4E04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A32B-4269-4535-8109-B7435465F8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10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29DE-B7DB-4178-884A-F1B9D4E04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A32B-4269-4535-8109-B7435465F8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0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FD24-6616-4843-8FD8-5D2461B4F367}" type="datetime1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97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29DE-B7DB-4178-884A-F1B9D4E04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A32B-4269-4535-8109-B7435465F8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76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29DE-B7DB-4178-884A-F1B9D4E04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A32B-4269-4535-8109-B7435465F8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72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29DE-B7DB-4178-884A-F1B9D4E04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A32B-4269-4535-8109-B7435465F8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23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3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ABA357-3B9E-4DFA-BA3B-6949397C021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08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1FCB9-F9EA-4EE8-AAC1-0769483DB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60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6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83E2-80D9-434E-8EAB-9CB06AC8F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37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3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3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F863-AD0D-40DA-9CEF-0B1FB0FBA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05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8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573DED-9740-4263-9142-1D3AEC242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93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F555D-2C53-4357-B6E3-8D2C1F412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60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3B38-1D33-4D78-9E44-420E2D62A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3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E645-7008-4852-85CE-028BA2836225}" type="datetime1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52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0AC8-612C-4DCB-8F2E-231E067D8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69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4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B0CB-7FE9-42EB-9081-3C7366D93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79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1D302-4C60-4C04-BF57-FA0CA8027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298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4572-CE9E-4B83-AEF8-5A026093D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1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4397-F07C-47B4-98A9-62D39E945106}" type="datetime1">
              <a:rPr lang="ru-RU" smtClean="0"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9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61AF-9111-4042-8DD3-5556B6524289}" type="datetime1">
              <a:rPr lang="ru-RU" smtClean="0"/>
              <a:t>05.09.2013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8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B70A-0CD0-46F0-9D8C-8965BB627C12}" type="datetime1">
              <a:rPr lang="ru-RU" smtClean="0"/>
              <a:t>05.09.2013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3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33D2D-AA63-4CB7-A049-8F3B8E274856}" type="datetime1">
              <a:rPr lang="ru-RU" smtClean="0"/>
              <a:t>05.09.2013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7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F1EC-E5F1-4E1E-BDE1-1396F032AA1A}" type="datetime1">
              <a:rPr lang="ru-RU" smtClean="0"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85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191A-93FF-4477-BA31-E732B90EA04F}" type="datetime1">
              <a:rPr lang="ru-RU" smtClean="0"/>
              <a:t>05.09.2013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5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95C21-6AC7-4740-AF08-8298D2B5F02B}" type="datetime1">
              <a:rPr lang="ru-RU" smtClean="0"/>
              <a:t>05.09.2013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F48F-20AB-42CA-B4E2-98EEF95F5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29DE-B7DB-4178-884A-F1B9D4E049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A32B-4269-4535-8109-B7435465F8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  <a:latin typeface="Tahoma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38086"/>
              </a:solidFill>
              <a:latin typeface="Tahoma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85C2A-E2BA-450C-A843-2E9887C45336}" type="slidenum">
              <a:rPr lang="ru-RU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9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514" y="2276872"/>
            <a:ext cx="8510099" cy="2308324"/>
          </a:xfrm>
          <a:prstGeom prst="rect">
            <a:avLst/>
          </a:prstGeom>
          <a:solidFill>
            <a:srgbClr val="579B29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white"/>
                </a:solidFill>
              </a:rPr>
              <a:t>      </a:t>
            </a:r>
            <a:r>
              <a:rPr lang="en-US" sz="2400" dirty="0" smtClean="0">
                <a:solidFill>
                  <a:prstClr val="white"/>
                </a:solidFill>
              </a:rPr>
              <a:t>PRIVATE RENTAL HOUSING DEVELOPMENT IN RUSSIA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endParaRPr lang="en-US" sz="2400" dirty="0" smtClean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white"/>
              </a:solidFill>
            </a:endParaRPr>
          </a:p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Alexander Puzanov</a:t>
            </a:r>
          </a:p>
          <a:p>
            <a:pPr algn="r"/>
            <a:r>
              <a:rPr lang="en-US" sz="2400" dirty="0" smtClean="0">
                <a:solidFill>
                  <a:prstClr val="white"/>
                </a:solidFill>
              </a:rPr>
              <a:t>Institute for Urban Economics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06073" y="116632"/>
            <a:ext cx="9024938" cy="838200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Distribution of Russian households by housing needs and income groups, 2010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102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0BDE274-564A-4A9E-90D0-D842155E1112}" type="slidenum">
              <a:rPr lang="ru-RU" smtClean="0">
                <a:solidFill>
                  <a:srgbClr val="FFFFFF"/>
                </a:solidFill>
              </a:rPr>
              <a:pPr eaLnBrk="1" hangingPunct="1"/>
              <a:t>10</a:t>
            </a:fld>
            <a:endParaRPr lang="ru-RU" smtClean="0">
              <a:solidFill>
                <a:srgbClr val="FFFF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14619"/>
              </p:ext>
            </p:extLst>
          </p:nvPr>
        </p:nvGraphicFramePr>
        <p:xfrm>
          <a:off x="107504" y="980727"/>
          <a:ext cx="8928992" cy="49952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83465"/>
                <a:gridCol w="730622"/>
                <a:gridCol w="1100565"/>
                <a:gridCol w="1173935"/>
                <a:gridCol w="586968"/>
                <a:gridCol w="1173935"/>
                <a:gridCol w="979502"/>
              </a:tblGrid>
              <a:tr h="635464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Target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group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Numer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of households with acute housing need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13 кв. 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Sq. m per person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moderate housing need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Sq. m per person)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Million households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% </a:t>
                      </a:r>
                      <a:r>
                        <a:rPr lang="ru-RU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all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such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households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urgent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urgent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Those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</a:tr>
              <a:tr h="6738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roup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afford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buying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dwellings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mortgage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loans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16,3%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4,6%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11,8%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54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roup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afford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improvements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dwellings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larger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floor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mortgage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loans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14,4%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4,9%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9,5%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8B"/>
                    </a:solidFill>
                  </a:tcPr>
                </a:tc>
              </a:tr>
              <a:tr h="12487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roup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cannot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afford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improving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mortgage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loans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though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belong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lowest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53,2%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20,2%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33,1%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</a:tr>
              <a:tr h="4645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roup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consists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households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lowest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16,0%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8,0%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8,0%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18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26,3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9,9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16,4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37,6%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62,4%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3311" marR="6331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026" name="TextBox 4"/>
          <p:cNvSpPr txBox="1">
            <a:spLocks noChangeArrowheads="1"/>
          </p:cNvSpPr>
          <p:nvPr/>
        </p:nvSpPr>
        <p:spPr bwMode="auto">
          <a:xfrm>
            <a:off x="107504" y="5750004"/>
            <a:ext cx="81772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dirty="0" err="1"/>
              <a:t>Source</a:t>
            </a:r>
            <a:r>
              <a:rPr lang="ru-RU" sz="1200" dirty="0"/>
              <a:t>: IUE </a:t>
            </a:r>
            <a:r>
              <a:rPr lang="ru-RU" sz="1200" dirty="0" err="1"/>
              <a:t>expert</a:t>
            </a:r>
            <a:r>
              <a:rPr lang="ru-RU" sz="1200" dirty="0"/>
              <a:t> </a:t>
            </a:r>
            <a:r>
              <a:rPr lang="ru-RU" sz="1200" dirty="0" err="1"/>
              <a:t>assessment</a:t>
            </a:r>
            <a:r>
              <a:rPr lang="ru-RU" sz="1200" dirty="0"/>
              <a:t> </a:t>
            </a:r>
            <a:r>
              <a:rPr lang="ru-RU" sz="1200" dirty="0" err="1"/>
              <a:t>basen</a:t>
            </a:r>
            <a:r>
              <a:rPr lang="ru-RU" sz="1200" dirty="0"/>
              <a:t> </a:t>
            </a:r>
            <a:r>
              <a:rPr lang="ru-RU" sz="1200" dirty="0" err="1"/>
              <a:t>on</a:t>
            </a:r>
            <a:r>
              <a:rPr lang="ru-RU" sz="1200" dirty="0"/>
              <a:t> </a:t>
            </a:r>
            <a:r>
              <a:rPr lang="ru-RU" sz="1200" dirty="0" err="1"/>
              <a:t>both</a:t>
            </a:r>
            <a:r>
              <a:rPr lang="ru-RU" sz="1200" dirty="0"/>
              <a:t> </a:t>
            </a:r>
            <a:r>
              <a:rPr lang="ru-RU" sz="1200" dirty="0" err="1"/>
              <a:t>Household</a:t>
            </a:r>
            <a:r>
              <a:rPr lang="ru-RU" sz="1200" dirty="0"/>
              <a:t> </a:t>
            </a:r>
            <a:r>
              <a:rPr lang="ru-RU" sz="1200" dirty="0" err="1"/>
              <a:t>Budget</a:t>
            </a:r>
            <a:r>
              <a:rPr lang="ru-RU" sz="1200" dirty="0"/>
              <a:t> </a:t>
            </a:r>
            <a:r>
              <a:rPr lang="ru-RU" sz="1200" dirty="0" err="1"/>
              <a:t>Survey</a:t>
            </a:r>
            <a:r>
              <a:rPr lang="ru-RU" sz="1200" dirty="0"/>
              <a:t> </a:t>
            </a:r>
            <a:r>
              <a:rPr lang="ru-RU" sz="1200" dirty="0" err="1"/>
              <a:t>and</a:t>
            </a:r>
            <a:r>
              <a:rPr lang="ru-RU" sz="1200" dirty="0"/>
              <a:t> </a:t>
            </a:r>
            <a:r>
              <a:rPr lang="ru-RU" sz="1200" dirty="0" err="1"/>
              <a:t>All-Russia</a:t>
            </a:r>
            <a:r>
              <a:rPr lang="ru-RU" sz="1200" dirty="0"/>
              <a:t> </a:t>
            </a:r>
            <a:r>
              <a:rPr lang="ru-RU" sz="1200" dirty="0" err="1"/>
              <a:t>Population</a:t>
            </a:r>
            <a:r>
              <a:rPr lang="ru-RU" sz="1200" dirty="0"/>
              <a:t> </a:t>
            </a:r>
            <a:r>
              <a:rPr lang="ru-RU" sz="1200" dirty="0" err="1"/>
              <a:t>Census</a:t>
            </a:r>
            <a:r>
              <a:rPr lang="ru-RU" sz="1200" dirty="0"/>
              <a:t> </a:t>
            </a:r>
            <a:r>
              <a:rPr lang="ru-RU" sz="1200" dirty="0" err="1"/>
              <a:t>for</a:t>
            </a:r>
            <a:r>
              <a:rPr lang="ru-RU" sz="1200" dirty="0"/>
              <a:t> 2010 </a:t>
            </a:r>
            <a:r>
              <a:rPr lang="ru-RU" sz="1200" dirty="0" err="1"/>
              <a:t>data</a:t>
            </a:r>
            <a:r>
              <a:rPr lang="ru-RU" sz="1200" dirty="0"/>
              <a:t> </a:t>
            </a:r>
            <a:endParaRPr lang="ru-RU" sz="12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34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04481" y="137730"/>
            <a:ext cx="63470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solidFill>
                  <a:srgbClr val="C00000"/>
                </a:solidFill>
                <a:cs typeface="Arial" charset="0"/>
              </a:rPr>
              <a:t>KEY FINDINGS</a:t>
            </a:r>
            <a:r>
              <a:rPr lang="ru-RU" sz="2400" dirty="0" smtClean="0">
                <a:solidFill>
                  <a:srgbClr val="C00000"/>
                </a:solidFill>
                <a:cs typeface="Arial" charset="0"/>
              </a:rPr>
              <a:t>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1124744"/>
            <a:ext cx="8136904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AutoNum type="arabicPeriod"/>
            </a:pPr>
            <a:r>
              <a:rPr lang="en-US" sz="2000" dirty="0" smtClean="0"/>
              <a:t>More than 2/3 households cannot improve their housing conditions either through purchase at the market using own means and loans or through public housing allocation</a:t>
            </a:r>
          </a:p>
          <a:p>
            <a:pPr marL="457200" indent="-457200" algn="just">
              <a:buAutoNum type="arabicPeriod"/>
            </a:pPr>
            <a:r>
              <a:rPr lang="en-US" sz="2000" dirty="0" smtClean="0"/>
              <a:t>Affordability of renting housing at the market is higher than that of acquiring housing with a mortgage (it varies across the cities, in Moscow the difference is twofold)</a:t>
            </a:r>
          </a:p>
          <a:p>
            <a:pPr marL="457200" indent="-457200" algn="just">
              <a:buAutoNum type="arabicPeriod"/>
            </a:pPr>
            <a:r>
              <a:rPr lang="en-US" sz="2000" dirty="0" smtClean="0"/>
              <a:t>The magnitude of rental housing sector is inadequate; the sector consists of the two drastically different segments</a:t>
            </a:r>
          </a:p>
          <a:p>
            <a:pPr marL="457200" indent="-457200" algn="just">
              <a:buAutoNum type="arabicPeriod"/>
            </a:pPr>
            <a:r>
              <a:rPr lang="en-US" sz="2000" dirty="0" smtClean="0"/>
              <a:t>Market rents in private rental housing in big cities is almost 10 times higher than regulated rents in public housing </a:t>
            </a:r>
          </a:p>
          <a:p>
            <a:pPr marL="457200" indent="-457200" algn="just">
              <a:buAutoNum type="arabicPeriod"/>
            </a:pPr>
            <a:r>
              <a:rPr lang="en-US" sz="2000" dirty="0" smtClean="0"/>
              <a:t>Most of private rental housing is semi-legal (assessment of annual budget losses in Moscow – up to 1 billion USD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 marL="457200" indent="-457200" algn="just">
              <a:buAutoNum type="arabicPeriod"/>
            </a:pPr>
            <a:r>
              <a:rPr lang="en-US" sz="2000" dirty="0" smtClean="0"/>
              <a:t>The current legislation is not tenure-neutral</a:t>
            </a:r>
          </a:p>
          <a:p>
            <a:pPr marL="457200" indent="-457200" algn="just">
              <a:buAutoNum type="arabicPeriod"/>
            </a:pPr>
            <a:r>
              <a:rPr lang="en-US" sz="2000" dirty="0" smtClean="0"/>
              <a:t>Investment projects in rental housing are not attractive for investors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44624"/>
            <a:ext cx="763284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Structure of supply at Moscow private rental market,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June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2013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8364" y="1556792"/>
            <a:ext cx="8784976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3" y="1625749"/>
            <a:ext cx="8784977" cy="475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2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ey parameters of rental housing construction project : </a:t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case of Moscow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6282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9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04481" y="137730"/>
            <a:ext cx="63470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solidFill>
                  <a:srgbClr val="C00000"/>
                </a:solidFill>
                <a:cs typeface="Arial" charset="0"/>
              </a:rPr>
              <a:t>RECENT DEVELOPMENTS -1</a:t>
            </a:r>
            <a:r>
              <a:rPr lang="ru-RU" sz="2400" dirty="0" smtClean="0">
                <a:solidFill>
                  <a:srgbClr val="C00000"/>
                </a:solidFill>
                <a:cs typeface="Arial" charset="0"/>
              </a:rPr>
              <a:t>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584" y="1268760"/>
            <a:ext cx="8136904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Support of economy class (affordable) housing is identified as a state priority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Rental housing development is identified as a state priority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Agency for Housing Mortgage Lending launched a new financial product ‘Rental Housing’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Pilot projects on rental housing buildings construction are carried out in Russian regions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04481" y="-171400"/>
            <a:ext cx="63470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solidFill>
                  <a:srgbClr val="C00000"/>
                </a:solidFill>
                <a:cs typeface="Arial" charset="0"/>
              </a:rPr>
              <a:t>RECENT DEVELOPMENTS -2</a:t>
            </a:r>
            <a:r>
              <a:rPr lang="ru-RU" sz="2400" dirty="0" smtClean="0">
                <a:solidFill>
                  <a:srgbClr val="C00000"/>
                </a:solidFill>
                <a:cs typeface="Arial" charset="0"/>
              </a:rPr>
              <a:t> 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764704"/>
            <a:ext cx="8640960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smtClean="0"/>
              <a:t>Administrative procedures are widely used to identify private landlords but their efficiency is very low</a:t>
            </a:r>
            <a:r>
              <a:rPr lang="ru-RU" sz="2400" dirty="0" smtClean="0"/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32633"/>
              </p:ext>
            </p:extLst>
          </p:nvPr>
        </p:nvGraphicFramePr>
        <p:xfrm>
          <a:off x="4932040" y="2573488"/>
          <a:ext cx="3960440" cy="2423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0207"/>
                <a:gridCol w="1080120"/>
                <a:gridCol w="1020113"/>
              </a:tblGrid>
              <a:tr h="4394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Key indicators of the Moscow voluntary registration system</a:t>
                      </a:r>
                      <a:endParaRPr lang="ru-RU" sz="14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42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Housing units registered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2012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2010-2011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Under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lease agreement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1636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7342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0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Under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sublease agreement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8652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3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Under</a:t>
                      </a:r>
                      <a:r>
                        <a:rPr lang="en-US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free use agreement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2778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12453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7422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28447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260"/>
              </p:ext>
            </p:extLst>
          </p:nvPr>
        </p:nvGraphicFramePr>
        <p:xfrm>
          <a:off x="395537" y="2636912"/>
          <a:ext cx="4248471" cy="375764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24059"/>
                <a:gridCol w="1324412"/>
              </a:tblGrid>
              <a:tr h="759260"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Results</a:t>
                      </a:r>
                      <a:r>
                        <a:rPr lang="en-US" sz="1200" baseline="0" dirty="0" smtClean="0">
                          <a:effectLst/>
                        </a:rPr>
                        <a:t> of campaign on identification private </a:t>
                      </a:r>
                      <a:r>
                        <a:rPr lang="en-US" sz="1200" baseline="0" dirty="0" err="1" smtClean="0">
                          <a:effectLst/>
                        </a:rPr>
                        <a:t>lanlords</a:t>
                      </a:r>
                      <a:r>
                        <a:rPr lang="en-US" sz="1200" baseline="0" dirty="0" smtClean="0">
                          <a:effectLst/>
                        </a:rPr>
                        <a:t> in Moscow</a:t>
                      </a:r>
                      <a:r>
                        <a:rPr lang="ru-RU" sz="1200" dirty="0" smtClean="0">
                          <a:effectLst/>
                        </a:rPr>
                        <a:t> с 01.08.2012 г. по 17.07.2013 г.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5797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Potential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landlords identified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183,4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541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Officially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checked by Ministry of  Internal Affairs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7,8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992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Files passed to tax authorities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3,9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403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Expected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increase of number of taxpayers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3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974" y="1628800"/>
            <a:ext cx="8163490" cy="707886"/>
          </a:xfrm>
          <a:prstGeom prst="rect">
            <a:avLst/>
          </a:prstGeom>
          <a:solidFill>
            <a:srgbClr val="337E95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</a:t>
            </a:r>
            <a:r>
              <a:rPr lang="en-US" sz="2000" dirty="0" smtClean="0">
                <a:solidFill>
                  <a:schemeClr val="bg1"/>
                </a:solidFill>
              </a:rPr>
              <a:t>ANALYSES OF THE PRIVATE RENTAL SECTOR AS A POTENTIAL SOURCE FOR SOCIAL HOUSING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Types of landlords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07901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Low-income households renting out premises in the units they occupy themselves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en-US" dirty="0" smtClean="0"/>
              <a:t>Low and moderate income households who use renting as part of their income generating strategy (move to a worse housing or to suburban area) </a:t>
            </a:r>
            <a:endParaRPr lang="ru-RU" dirty="0"/>
          </a:p>
          <a:p>
            <a:r>
              <a:rPr lang="en-US" dirty="0" smtClean="0"/>
              <a:t>Households who temporarily left the city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en-US" dirty="0" smtClean="0"/>
              <a:t>‘Sentimental investors’ who acquired a second housing unit in ownership</a:t>
            </a:r>
          </a:p>
          <a:p>
            <a:r>
              <a:rPr lang="en-US" dirty="0" smtClean="0"/>
              <a:t>Households who have plans to use the leased housing unit in the visible future for household’s needs </a:t>
            </a:r>
            <a:endParaRPr lang="ru-RU" dirty="0"/>
          </a:p>
          <a:p>
            <a:r>
              <a:rPr lang="en-US" dirty="0" smtClean="0"/>
              <a:t>Individual investors – physical persons</a:t>
            </a:r>
          </a:p>
          <a:p>
            <a:r>
              <a:rPr lang="en-US" dirty="0" smtClean="0"/>
              <a:t>Legal persons:</a:t>
            </a:r>
          </a:p>
          <a:p>
            <a:pPr lvl="1"/>
            <a:r>
              <a:rPr lang="en-US" dirty="0" smtClean="0"/>
              <a:t>Providing housing in business or elite segments</a:t>
            </a:r>
          </a:p>
          <a:p>
            <a:pPr lvl="1"/>
            <a:r>
              <a:rPr lang="en-US" dirty="0" smtClean="0"/>
              <a:t>Providing housing with rents similar to those in public housing (usually – big enterprises)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6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Risks of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private landlords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Damage caused by tenant</a:t>
            </a:r>
          </a:p>
          <a:p>
            <a:r>
              <a:rPr lang="en-US" dirty="0" smtClean="0"/>
              <a:t>Illegal </a:t>
            </a:r>
            <a:r>
              <a:rPr lang="en-US" dirty="0" err="1" smtClean="0"/>
              <a:t>sublettings</a:t>
            </a:r>
            <a:endParaRPr lang="en-US" dirty="0" smtClean="0"/>
          </a:p>
          <a:p>
            <a:r>
              <a:rPr lang="en-US" dirty="0" smtClean="0"/>
              <a:t>Contract termination without proper notice</a:t>
            </a:r>
          </a:p>
          <a:p>
            <a:r>
              <a:rPr lang="en-US" dirty="0" smtClean="0"/>
              <a:t>Eviction under formal legal procedure (could take up to 2.5 years)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1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Types of tenants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Young families, single person households (children </a:t>
            </a:r>
            <a:r>
              <a:rPr lang="en-US" dirty="0"/>
              <a:t>o</a:t>
            </a:r>
            <a:r>
              <a:rPr lang="en-US" dirty="0" smtClean="0"/>
              <a:t>f wealthy parents)</a:t>
            </a:r>
            <a:r>
              <a:rPr lang="ru-RU" dirty="0" smtClean="0"/>
              <a:t>; </a:t>
            </a:r>
            <a:endParaRPr lang="en-US" dirty="0" smtClean="0"/>
          </a:p>
          <a:p>
            <a:r>
              <a:rPr lang="en-US" dirty="0" smtClean="0"/>
              <a:t>Landlords of better housing using the difference as a source of income</a:t>
            </a:r>
            <a:r>
              <a:rPr lang="ru-RU" dirty="0" smtClean="0"/>
              <a:t>; </a:t>
            </a:r>
            <a:endParaRPr lang="en-US" dirty="0" smtClean="0"/>
          </a:p>
          <a:p>
            <a:r>
              <a:rPr lang="en-US" dirty="0" smtClean="0"/>
              <a:t>Citizens using rental housing for professional purposes (artists et al.)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 smtClean="0"/>
              <a:t>Temporary migrants, including students</a:t>
            </a:r>
            <a:r>
              <a:rPr lang="ru-RU" dirty="0" smtClean="0"/>
              <a:t>; </a:t>
            </a:r>
            <a:endParaRPr lang="ru-RU" dirty="0"/>
          </a:p>
          <a:p>
            <a:r>
              <a:rPr lang="en-US" dirty="0" smtClean="0"/>
              <a:t>Newcomers accumulating means for housing purchase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 smtClean="0"/>
              <a:t>Expats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 smtClean="0"/>
              <a:t>Businessmen and officials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 smtClean="0"/>
              <a:t>Owners of suburban housing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1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3" y="1196752"/>
            <a:ext cx="8510099" cy="461665"/>
          </a:xfrm>
          <a:prstGeom prst="rect">
            <a:avLst/>
          </a:prstGeom>
          <a:solidFill>
            <a:srgbClr val="579B29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</a:t>
            </a:r>
            <a:r>
              <a:rPr lang="en-US" sz="2400" dirty="0" smtClean="0">
                <a:solidFill>
                  <a:schemeClr val="bg1"/>
                </a:solidFill>
              </a:rPr>
              <a:t>HOUSING SECTOR DEVELOPMENT AFTER TRANSITION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0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Risks of tenants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Fake brokers (information agencies)</a:t>
            </a:r>
          </a:p>
          <a:p>
            <a:r>
              <a:rPr lang="en-US" dirty="0" smtClean="0"/>
              <a:t>Unexpected rent increase (including that after move-in investments are made)</a:t>
            </a:r>
            <a:endParaRPr lang="en-US" dirty="0" smtClean="0"/>
          </a:p>
          <a:p>
            <a:r>
              <a:rPr lang="en-US" dirty="0" smtClean="0"/>
              <a:t>Double-letting (other forms of cheating)</a:t>
            </a:r>
            <a:endParaRPr lang="en-US" dirty="0" smtClean="0"/>
          </a:p>
          <a:p>
            <a:r>
              <a:rPr lang="en-US" dirty="0" smtClean="0"/>
              <a:t>Deposits are not returned 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Excessive landlord’s control (</a:t>
            </a:r>
            <a:r>
              <a:rPr lang="en-US" dirty="0" smtClean="0"/>
              <a:t>frequent visits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Cutting off means of communication (telephone, Internet)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0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Legal regulation in the private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rental sector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Two separate legal systems for public and private rental housing</a:t>
            </a:r>
          </a:p>
          <a:p>
            <a:r>
              <a:rPr lang="en-US" dirty="0" smtClean="0"/>
              <a:t>Regulation in the Civil Code is very general. However it contain clauses which inhibit sector development:</a:t>
            </a:r>
          </a:p>
          <a:p>
            <a:pPr lvl="1"/>
            <a:r>
              <a:rPr lang="en-US" dirty="0" smtClean="0"/>
              <a:t>the term of the contract cannot exceed 5 years</a:t>
            </a:r>
          </a:p>
          <a:p>
            <a:pPr lvl="1"/>
            <a:r>
              <a:rPr lang="en-US" dirty="0" smtClean="0"/>
              <a:t>unrealistic terms for evictions etc.  </a:t>
            </a:r>
          </a:p>
          <a:p>
            <a:r>
              <a:rPr lang="en-US" dirty="0" smtClean="0"/>
              <a:t>The balance is shifted towards protection of tenant’s interests (Global Property Research)</a:t>
            </a:r>
          </a:p>
          <a:p>
            <a:r>
              <a:rPr lang="en-US" dirty="0" smtClean="0"/>
              <a:t>High tax burden, inefficient tax regime</a:t>
            </a:r>
          </a:p>
          <a:p>
            <a:r>
              <a:rPr lang="en-US" dirty="0" smtClean="0"/>
              <a:t>Legislation does not protect both landlord and tenant, nor does provide incentives for leaving ‘shadow zone’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58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Institutional set-up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than ¾ transactions involve realtors</a:t>
            </a:r>
          </a:p>
          <a:p>
            <a:r>
              <a:rPr lang="en-US" dirty="0" smtClean="0"/>
              <a:t>Significant share of individual brokers and information agencies who do not bear any </a:t>
            </a:r>
            <a:r>
              <a:rPr lang="en-US" dirty="0" smtClean="0"/>
              <a:t>responsibility</a:t>
            </a:r>
          </a:p>
          <a:p>
            <a:r>
              <a:rPr lang="en-US" dirty="0" smtClean="0"/>
              <a:t>Informal procedures for conflict resolution and risk management</a:t>
            </a:r>
            <a:endParaRPr lang="en-US" dirty="0" smtClean="0"/>
          </a:p>
          <a:p>
            <a:r>
              <a:rPr lang="en-US" dirty="0" smtClean="0"/>
              <a:t>Professional realtors promote certain institutional developments at the market:</a:t>
            </a:r>
          </a:p>
          <a:p>
            <a:pPr lvl="1"/>
            <a:r>
              <a:rPr lang="en-US" dirty="0" smtClean="0"/>
              <a:t>Model rental agreements</a:t>
            </a:r>
          </a:p>
          <a:p>
            <a:pPr lvl="1"/>
            <a:r>
              <a:rPr lang="en-US" dirty="0" smtClean="0"/>
              <a:t>Tertiary </a:t>
            </a:r>
            <a:r>
              <a:rPr lang="en-US" dirty="0" smtClean="0"/>
              <a:t>arbitration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006" y="1772816"/>
            <a:ext cx="7947466" cy="461665"/>
          </a:xfrm>
          <a:prstGeom prst="rect">
            <a:avLst/>
          </a:prstGeom>
          <a:solidFill>
            <a:srgbClr val="216BAF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CONCLUSIONS AND PROSPECTIVES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88640"/>
            <a:ext cx="806489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Key elements of the rental housing development policy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560" y="1556792"/>
            <a:ext cx="8208912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28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dirty="0" smtClean="0"/>
              <a:t>1. </a:t>
            </a:r>
            <a:r>
              <a:rPr lang="en-US" sz="2800" dirty="0" smtClean="0"/>
              <a:t>‘Legalization’ of the existing market of private landlords</a:t>
            </a:r>
            <a:endParaRPr lang="ru-RU" sz="2800" dirty="0" smtClean="0"/>
          </a:p>
          <a:p>
            <a:pPr marL="457200" indent="-457200" algn="just">
              <a:lnSpc>
                <a:spcPct val="80000"/>
              </a:lnSpc>
              <a:buAutoNum type="arabicParenR"/>
            </a:pPr>
            <a:endParaRPr lang="ru-RU" sz="2800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800" dirty="0" smtClean="0"/>
              <a:t>2. </a:t>
            </a:r>
            <a:r>
              <a:rPr lang="en-US" sz="2800" dirty="0" smtClean="0"/>
              <a:t>Setting framework for construction and acquisition of multi-apartment rental buildings in both market and non-profit segments</a:t>
            </a:r>
            <a:endParaRPr lang="ru-RU" sz="2800" dirty="0"/>
          </a:p>
          <a:p>
            <a:pPr marL="457200" indent="-457200">
              <a:lnSpc>
                <a:spcPct val="80000"/>
              </a:lnSpc>
              <a:buAutoNum type="arabicParenR" startAt="2"/>
            </a:pP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Key policy choices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Establishing a new institution of non-profit housing </a:t>
            </a:r>
            <a:r>
              <a:rPr lang="en-US" dirty="0" err="1" smtClean="0"/>
              <a:t>vs</a:t>
            </a:r>
            <a:r>
              <a:rPr lang="en-US" dirty="0" smtClean="0"/>
              <a:t> modernizing inherited ‘soviet social housing’ model</a:t>
            </a:r>
          </a:p>
          <a:p>
            <a:r>
              <a:rPr lang="en-US" dirty="0" smtClean="0"/>
              <a:t>New social housing providers regulated by special corporate legislation </a:t>
            </a:r>
            <a:r>
              <a:rPr lang="en-US" dirty="0" err="1" smtClean="0"/>
              <a:t>vs</a:t>
            </a:r>
            <a:r>
              <a:rPr lang="en-US" dirty="0" smtClean="0"/>
              <a:t> regulation by setting specific requirements and PPP contracts</a:t>
            </a:r>
          </a:p>
          <a:p>
            <a:r>
              <a:rPr lang="en-US" dirty="0" smtClean="0"/>
              <a:t>Ensuring stability of multi-apartment rental blocks: regulation by law </a:t>
            </a:r>
            <a:r>
              <a:rPr lang="en-US" dirty="0" err="1" smtClean="0"/>
              <a:t>vs</a:t>
            </a:r>
            <a:r>
              <a:rPr lang="en-US" dirty="0" smtClean="0"/>
              <a:t> regulation by contracts  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00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16632"/>
            <a:ext cx="81369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Priorities for legal regulation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1282" y="1628800"/>
            <a:ext cx="8208912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Setting legal framework for non-profit housing and multi-apartment block</a:t>
            </a:r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Setting legal requirements for specialized non-profit landlords</a:t>
            </a:r>
            <a:endParaRPr lang="ru-RU" sz="2400" dirty="0"/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Strengthening regulation of landlord-tenant relations</a:t>
            </a:r>
            <a:endParaRPr lang="ru-RU" sz="2400" dirty="0"/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Special regulation for land allocation for construction of multi-apartment rental blocks</a:t>
            </a:r>
            <a:endParaRPr lang="ru-RU" sz="2400" dirty="0"/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Changing the system of landlord’s taxation </a:t>
            </a:r>
            <a:endParaRPr lang="ru-RU" sz="2400" dirty="0"/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dirty="0" err="1" smtClean="0"/>
              <a:t>Stregthening</a:t>
            </a:r>
            <a:r>
              <a:rPr lang="en-US" sz="2400" dirty="0" smtClean="0"/>
              <a:t> responsibility for non-compliance with the law 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640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‘Legalization’ of the existing market of private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landlords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560" y="1556792"/>
            <a:ext cx="8352928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sz="800" dirty="0"/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Setting incentives (including tax ones) for compliance with the law</a:t>
            </a:r>
            <a:endParaRPr lang="ru-RU" sz="2400" dirty="0" smtClean="0"/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endParaRPr lang="ru-RU" sz="2400" dirty="0"/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Increasing attractiveness of </a:t>
            </a:r>
            <a:r>
              <a:rPr lang="ru-RU" sz="2400" dirty="0" smtClean="0"/>
              <a:t> </a:t>
            </a:r>
            <a:r>
              <a:rPr lang="en-US" sz="2400" dirty="0" smtClean="0"/>
              <a:t>legal rent contract</a:t>
            </a:r>
            <a:endParaRPr lang="ru-RU" sz="2400" dirty="0" smtClean="0"/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endParaRPr lang="ru-RU" sz="2400" dirty="0"/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Support administrative control by control of those whose interests may be affected (neighbors)</a:t>
            </a:r>
            <a:endParaRPr lang="ru-RU" sz="2400" dirty="0" smtClean="0"/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endParaRPr lang="ru-RU" sz="2400" dirty="0"/>
          </a:p>
          <a:p>
            <a:pPr marL="457200" indent="-457200" algn="just"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Mandatory state registration of rent contracts with more that 1 year term 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44624"/>
            <a:ext cx="820891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Special regulation for land allocation for construction of multi-apartment rental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blocks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8364" y="1556792"/>
            <a:ext cx="8784976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dirty="0" smtClean="0"/>
              <a:t>1. </a:t>
            </a:r>
            <a:r>
              <a:rPr lang="en-US" sz="2400" dirty="0" smtClean="0"/>
              <a:t>Privileged access to land plots</a:t>
            </a:r>
            <a:endParaRPr lang="ru-RU" sz="2400" dirty="0" smtClean="0"/>
          </a:p>
          <a:p>
            <a:pPr algn="just"/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2. </a:t>
            </a:r>
            <a:r>
              <a:rPr lang="en-US" sz="2400" dirty="0" smtClean="0"/>
              <a:t>Legal regulation of special auctions for land plot allocation for housing construction</a:t>
            </a:r>
          </a:p>
          <a:p>
            <a:pPr marL="0" indent="0" algn="just">
              <a:buNone/>
            </a:pPr>
            <a:r>
              <a:rPr lang="en-US" sz="2400" dirty="0" smtClean="0"/>
              <a:t>-  </a:t>
            </a:r>
            <a:r>
              <a:rPr lang="en-US" sz="2400" dirty="0"/>
              <a:t>special </a:t>
            </a:r>
            <a:r>
              <a:rPr lang="en-US" sz="2400" dirty="0"/>
              <a:t>auctions with target use of land plot for multi-apartment block </a:t>
            </a:r>
            <a:r>
              <a:rPr lang="en-US" sz="2400" dirty="0"/>
              <a:t>construction</a:t>
            </a:r>
            <a:endParaRPr lang="en-US" sz="2400" dirty="0"/>
          </a:p>
          <a:p>
            <a:pPr algn="just">
              <a:buFontTx/>
              <a:buChar char="-"/>
            </a:pPr>
            <a:r>
              <a:rPr lang="en-US" sz="2400" dirty="0"/>
              <a:t>s</a:t>
            </a:r>
            <a:r>
              <a:rPr lang="en-US" sz="2400" dirty="0" smtClean="0"/>
              <a:t>pecial auctions with start price below the market level (for non-profit housing)</a:t>
            </a:r>
          </a:p>
          <a:p>
            <a:pPr algn="just">
              <a:buFontTx/>
              <a:buChar char="-"/>
            </a:pPr>
            <a:r>
              <a:rPr lang="en-US" sz="2400" dirty="0"/>
              <a:t>s</a:t>
            </a:r>
            <a:r>
              <a:rPr lang="en-US" sz="2400" dirty="0" smtClean="0"/>
              <a:t>pecial auctions where the subject is the price of future rent </a:t>
            </a:r>
            <a:r>
              <a:rPr lang="en-US" sz="2400" dirty="0"/>
              <a:t>contract (for non-profit housing)</a:t>
            </a:r>
          </a:p>
          <a:p>
            <a:pPr algn="just">
              <a:buFontTx/>
              <a:buChar char="-"/>
            </a:pPr>
            <a:r>
              <a:rPr lang="en-US" sz="2400" dirty="0"/>
              <a:t>special auctions where the subject is the </a:t>
            </a:r>
            <a:r>
              <a:rPr lang="en-US" sz="2400" dirty="0" smtClean="0"/>
              <a:t>sales price of the built multi-apartment block to a specialized non-profit landlord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	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2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3950" y="876300"/>
            <a:ext cx="2882900" cy="1655763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ysDot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03825" y="1096963"/>
            <a:ext cx="2659063" cy="1657350"/>
          </a:xfrm>
          <a:prstGeom prst="roundRect">
            <a:avLst/>
          </a:prstGeom>
          <a:noFill/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88" y="44450"/>
            <a:ext cx="1096962" cy="369332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Model</a:t>
            </a:r>
            <a:r>
              <a:rPr lang="ru-RU" kern="0" dirty="0" smtClean="0">
                <a:solidFill>
                  <a:sysClr val="window" lastClr="FFFFFF"/>
                </a:solidFill>
                <a:latin typeface="Calibri"/>
              </a:rPr>
              <a:t> </a:t>
            </a:r>
            <a:r>
              <a:rPr lang="ru-RU" kern="0" dirty="0">
                <a:solidFill>
                  <a:sysClr val="window" lastClr="FFFFFF"/>
                </a:solidFill>
                <a:latin typeface="Calibri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3800" y="44450"/>
            <a:ext cx="7950200" cy="3238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500" b="1" kern="0" dirty="0" smtClean="0">
                <a:solidFill>
                  <a:srgbClr val="5C92B5">
                    <a:lumMod val="75000"/>
                  </a:srgbClr>
                </a:solidFill>
                <a:latin typeface="Calibri"/>
              </a:rPr>
              <a:t>Construction of multi-apartment rental blocks with use of collective investments</a:t>
            </a:r>
            <a:endParaRPr lang="ru-RU" sz="1500" b="1" kern="0" dirty="0">
              <a:solidFill>
                <a:srgbClr val="5C92B5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2613" y="1568450"/>
            <a:ext cx="9302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kern="0" dirty="0" smtClean="0">
                <a:solidFill>
                  <a:sysClr val="windowText" lastClr="000000"/>
                </a:solidFill>
                <a:latin typeface="Tahoma" pitchFamily="34" charset="0"/>
              </a:rPr>
              <a:t>VEB</a:t>
            </a:r>
            <a:endParaRPr lang="ru-RU" sz="2400" b="1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0525" y="1241425"/>
            <a:ext cx="1395413" cy="523875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Investor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  <a:p>
            <a:pPr algn="ctr">
              <a:defRPr/>
            </a:pPr>
            <a:endParaRPr lang="ru-RU" sz="10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0525" y="1885950"/>
            <a:ext cx="1395413" cy="530915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Lender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  <a:p>
            <a:pPr algn="ctr">
              <a:defRPr/>
            </a:pPr>
            <a:r>
              <a:rPr lang="en-US" sz="1050" kern="0" dirty="0" smtClean="0">
                <a:solidFill>
                  <a:sysClr val="window" lastClr="FFFFFF"/>
                </a:solidFill>
                <a:latin typeface="Calibri"/>
              </a:rPr>
              <a:t>Construction loan</a:t>
            </a:r>
            <a:endParaRPr lang="ru-RU" sz="105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2700" y="963613"/>
            <a:ext cx="2525713" cy="646331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Mutual Real Estate Investment Fund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0900" y="2047875"/>
            <a:ext cx="1611313" cy="368300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Builder/Owner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413" y="3886200"/>
            <a:ext cx="1611312" cy="646331"/>
          </a:xfrm>
          <a:prstGeom prst="rect">
            <a:avLst/>
          </a:prstGeom>
          <a:solidFill>
            <a:srgbClr val="8064A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Management company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69644" name="Picture 2" descr="C:\Users\Krymov\AppData\Local\Microsoft\Windows\Temporary Internet Files\Content.IE5\U9AG1IZI\MC9004342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3287713"/>
            <a:ext cx="128111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92275" y="5202238"/>
            <a:ext cx="25193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Tahoma" pitchFamily="34" charset="0"/>
              </a:rPr>
              <a:t>Multi-apartment rental block, market segment</a:t>
            </a:r>
            <a:endParaRPr lang="ru-RU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cxnSp>
        <p:nvCxnSpPr>
          <p:cNvPr id="69646" name="Прямая со стрелкой 13"/>
          <p:cNvCxnSpPr>
            <a:cxnSpLocks noChangeShapeType="1"/>
            <a:stCxn id="7" idx="1"/>
            <a:endCxn id="9" idx="3"/>
          </p:cNvCxnSpPr>
          <p:nvPr/>
        </p:nvCxnSpPr>
        <p:spPr bwMode="auto">
          <a:xfrm flipH="1" flipV="1">
            <a:off x="3808413" y="1286779"/>
            <a:ext cx="1662112" cy="216584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7" name="Прямая со стрелкой 14"/>
          <p:cNvCxnSpPr>
            <a:cxnSpLocks noChangeShapeType="1"/>
            <a:stCxn id="8" idx="1"/>
            <a:endCxn id="10" idx="3"/>
          </p:cNvCxnSpPr>
          <p:nvPr/>
        </p:nvCxnSpPr>
        <p:spPr bwMode="auto">
          <a:xfrm flipH="1">
            <a:off x="3732213" y="2151408"/>
            <a:ext cx="1738312" cy="80617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8" name="Соединительная линия уступом 15"/>
          <p:cNvCxnSpPr>
            <a:cxnSpLocks noChangeShapeType="1"/>
            <a:stCxn id="9" idx="1"/>
            <a:endCxn id="11" idx="0"/>
          </p:cNvCxnSpPr>
          <p:nvPr/>
        </p:nvCxnSpPr>
        <p:spPr bwMode="auto">
          <a:xfrm rot="10800000" flipV="1">
            <a:off x="1058070" y="1286778"/>
            <a:ext cx="224631" cy="2599421"/>
          </a:xfrm>
          <a:prstGeom prst="bentConnector2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9" name="Соединительная линия уступом 16"/>
          <p:cNvCxnSpPr>
            <a:cxnSpLocks noChangeShapeType="1"/>
            <a:stCxn id="10" idx="2"/>
            <a:endCxn id="69644" idx="0"/>
          </p:cNvCxnSpPr>
          <p:nvPr/>
        </p:nvCxnSpPr>
        <p:spPr bwMode="auto">
          <a:xfrm rot="16200000" flipH="1">
            <a:off x="2491582" y="2850356"/>
            <a:ext cx="871538" cy="3175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50" name="Прямая со стрелкой 17"/>
          <p:cNvCxnSpPr>
            <a:cxnSpLocks noChangeShapeType="1"/>
            <a:stCxn id="11" idx="3"/>
            <a:endCxn id="69644" idx="1"/>
          </p:cNvCxnSpPr>
          <p:nvPr/>
        </p:nvCxnSpPr>
        <p:spPr bwMode="auto">
          <a:xfrm flipV="1">
            <a:off x="1863725" y="4208463"/>
            <a:ext cx="425450" cy="903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468938" y="614363"/>
            <a:ext cx="333375" cy="36830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50" y="614363"/>
            <a:ext cx="333375" cy="36830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2400" y="620713"/>
            <a:ext cx="333375" cy="36830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2613" y="628650"/>
            <a:ext cx="331787" cy="368300"/>
          </a:xfrm>
          <a:prstGeom prst="rect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7750" y="566738"/>
            <a:ext cx="10080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kern="0" dirty="0" smtClean="0">
                <a:solidFill>
                  <a:sysClr val="windowText" lastClr="000000"/>
                </a:solidFill>
                <a:latin typeface="Tahoma" pitchFamily="34" charset="0"/>
              </a:rPr>
              <a:t>Other investors</a:t>
            </a:r>
            <a:endParaRPr lang="ru-RU" sz="120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cxnSp>
        <p:nvCxnSpPr>
          <p:cNvPr id="69657" name="Соединительная линия уступом 24"/>
          <p:cNvCxnSpPr>
            <a:cxnSpLocks noChangeShapeType="1"/>
            <a:stCxn id="20" idx="1"/>
            <a:endCxn id="9" idx="0"/>
          </p:cNvCxnSpPr>
          <p:nvPr/>
        </p:nvCxnSpPr>
        <p:spPr bwMode="auto">
          <a:xfrm rot="10800000" flipV="1">
            <a:off x="2545558" y="798513"/>
            <a:ext cx="2923381" cy="165100"/>
          </a:xfrm>
          <a:prstGeom prst="bentConnector2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58" name="Соединительная линия уступом 25"/>
          <p:cNvCxnSpPr>
            <a:cxnSpLocks noChangeShapeType="1"/>
            <a:endCxn id="10" idx="1"/>
          </p:cNvCxnSpPr>
          <p:nvPr/>
        </p:nvCxnSpPr>
        <p:spPr bwMode="auto">
          <a:xfrm>
            <a:off x="1547813" y="1887538"/>
            <a:ext cx="573087" cy="344487"/>
          </a:xfrm>
          <a:prstGeom prst="bentConnector3">
            <a:avLst>
              <a:gd name="adj1" fmla="val 1778"/>
            </a:avLst>
          </a:prstGeom>
          <a:noFill/>
          <a:ln w="28575" algn="ctr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59" name="Номер слайда 2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26938B1-4A1D-471A-9C0D-BA04EB993A34}" type="slidenum">
              <a:rPr lang="ru-RU" smtClean="0">
                <a:solidFill>
                  <a:srgbClr val="FFFFFF"/>
                </a:solidFill>
              </a:rPr>
              <a:pPr eaLnBrk="1" hangingPunct="1"/>
              <a:t>29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Autofit/>
          </a:bodyPr>
          <a:lstStyle/>
          <a:p>
            <a:r>
              <a:rPr lang="en-US" sz="2800" b="1" dirty="0"/>
              <a:t>Housing Construction Scope in Russia, in 2000–2011, (housing units)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3</a:t>
            </a:fld>
            <a:endParaRPr lang="ru-RU"/>
          </a:p>
        </p:txBody>
      </p:sp>
      <p:pic>
        <p:nvPicPr>
          <p:cNvPr id="2050" name="Диаграмма 16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4096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3" y="44450"/>
            <a:ext cx="1095375" cy="369332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Model</a:t>
            </a:r>
            <a:r>
              <a:rPr lang="ru-RU" kern="0" dirty="0" smtClean="0">
                <a:solidFill>
                  <a:sysClr val="window" lastClr="FFFFFF"/>
                </a:solidFill>
                <a:latin typeface="Calibri"/>
              </a:rPr>
              <a:t>  </a:t>
            </a:r>
            <a:r>
              <a:rPr lang="ru-RU" kern="0" dirty="0">
                <a:solidFill>
                  <a:sysClr val="window" lastClr="FFFFFF"/>
                </a:solidFill>
                <a:latin typeface="Calibri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2688" y="44450"/>
            <a:ext cx="7961312" cy="3698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>
              <a:defRPr sz="1700" b="1"/>
            </a:lvl1pPr>
          </a:lstStyle>
          <a:p>
            <a:pPr>
              <a:defRPr/>
            </a:pPr>
            <a:r>
              <a:rPr lang="en-US" sz="1800" kern="0" dirty="0" smtClean="0">
                <a:solidFill>
                  <a:srgbClr val="5C92B5">
                    <a:lumMod val="75000"/>
                  </a:srgbClr>
                </a:solidFill>
                <a:latin typeface="Calibri"/>
              </a:rPr>
              <a:t>Projects supported with a mortgage</a:t>
            </a:r>
            <a:r>
              <a:rPr lang="ru-RU" sz="1800" kern="0" dirty="0" smtClean="0">
                <a:solidFill>
                  <a:srgbClr val="5C92B5">
                    <a:lumMod val="75000"/>
                  </a:srgbClr>
                </a:solidFill>
                <a:latin typeface="Calibri"/>
              </a:rPr>
              <a:t> </a:t>
            </a:r>
            <a:endParaRPr lang="ru-RU" sz="1800" kern="0" dirty="0" smtClean="0">
              <a:solidFill>
                <a:srgbClr val="5C92B5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3038" y="1241425"/>
            <a:ext cx="1268412" cy="369888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AHML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4225" y="3450093"/>
            <a:ext cx="1900238" cy="92333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Regional or local authority, Employer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7338" y="1103313"/>
            <a:ext cx="2076450" cy="646331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Lender of the project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7525" y="2860675"/>
            <a:ext cx="1611313" cy="368300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Borrower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70664" name="Прямая со стрелкой 7"/>
          <p:cNvCxnSpPr>
            <a:cxnSpLocks noChangeShapeType="1"/>
            <a:stCxn id="6" idx="3"/>
            <a:endCxn id="4" idx="1"/>
          </p:cNvCxnSpPr>
          <p:nvPr/>
        </p:nvCxnSpPr>
        <p:spPr bwMode="auto">
          <a:xfrm flipV="1">
            <a:off x="3633788" y="1426369"/>
            <a:ext cx="2889250" cy="11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5" name="Прямая со стрелкой 8"/>
          <p:cNvCxnSpPr>
            <a:cxnSpLocks noChangeShapeType="1"/>
            <a:stCxn id="5" idx="0"/>
            <a:endCxn id="4" idx="2"/>
          </p:cNvCxnSpPr>
          <p:nvPr/>
        </p:nvCxnSpPr>
        <p:spPr bwMode="auto">
          <a:xfrm flipV="1">
            <a:off x="5544344" y="1611313"/>
            <a:ext cx="1612900" cy="183878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0666" name="Picture 2" descr="C:\Users\Krymov\AppData\Local\Microsoft\Windows\Temporary Internet Files\Content.IE5\L4J3OZ0A\MP9004318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4957763"/>
            <a:ext cx="17335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0667" name="Прямая со стрелкой 10"/>
          <p:cNvCxnSpPr>
            <a:cxnSpLocks noChangeShapeType="1"/>
            <a:stCxn id="7" idx="2"/>
            <a:endCxn id="70684" idx="0"/>
          </p:cNvCxnSpPr>
          <p:nvPr/>
        </p:nvCxnSpPr>
        <p:spPr bwMode="auto">
          <a:xfrm flipH="1">
            <a:off x="2581275" y="3228975"/>
            <a:ext cx="11113" cy="1535113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8" name="Прямая со стрелкой 11"/>
          <p:cNvCxnSpPr>
            <a:cxnSpLocks noChangeShapeType="1"/>
            <a:stCxn id="6" idx="2"/>
            <a:endCxn id="7" idx="0"/>
          </p:cNvCxnSpPr>
          <p:nvPr/>
        </p:nvCxnSpPr>
        <p:spPr bwMode="auto">
          <a:xfrm flipH="1">
            <a:off x="2593182" y="1749644"/>
            <a:ext cx="2381" cy="1111031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750272" y="2443633"/>
            <a:ext cx="811623" cy="369332"/>
          </a:xfrm>
          <a:prstGeom prst="rect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VEB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70672" name="Прямая со стрелкой 13"/>
          <p:cNvCxnSpPr>
            <a:cxnSpLocks noChangeShapeType="1"/>
            <a:stCxn id="5" idx="0"/>
            <a:endCxn id="6" idx="2"/>
          </p:cNvCxnSpPr>
          <p:nvPr/>
        </p:nvCxnSpPr>
        <p:spPr bwMode="auto">
          <a:xfrm flipH="1" flipV="1">
            <a:off x="2595563" y="1749644"/>
            <a:ext cx="2948781" cy="1700449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3" name="Прямая со стрелкой 14"/>
          <p:cNvCxnSpPr>
            <a:cxnSpLocks noChangeShapeType="1"/>
            <a:stCxn id="5" idx="0"/>
            <a:endCxn id="7" idx="3"/>
          </p:cNvCxnSpPr>
          <p:nvPr/>
        </p:nvCxnSpPr>
        <p:spPr bwMode="auto">
          <a:xfrm flipH="1" flipV="1">
            <a:off x="3398838" y="3044825"/>
            <a:ext cx="2145506" cy="405268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4" name="Прямая со стрелкой 15"/>
          <p:cNvCxnSpPr>
            <a:cxnSpLocks noChangeShapeType="1"/>
            <a:endCxn id="4" idx="2"/>
          </p:cNvCxnSpPr>
          <p:nvPr/>
        </p:nvCxnSpPr>
        <p:spPr bwMode="auto">
          <a:xfrm flipV="1">
            <a:off x="7156450" y="1611313"/>
            <a:ext cx="0" cy="83185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560763" y="4957763"/>
            <a:ext cx="10731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Rant agreement</a:t>
            </a:r>
            <a:r>
              <a:rPr lang="ru-RU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 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cxnSp>
        <p:nvCxnSpPr>
          <p:cNvPr id="70676" name="Прямая со стрелкой 17"/>
          <p:cNvCxnSpPr>
            <a:cxnSpLocks noChangeShapeType="1"/>
            <a:stCxn id="70666" idx="1"/>
          </p:cNvCxnSpPr>
          <p:nvPr/>
        </p:nvCxnSpPr>
        <p:spPr bwMode="auto">
          <a:xfrm flipH="1" flipV="1">
            <a:off x="3511550" y="5584825"/>
            <a:ext cx="1169988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39750" y="3462338"/>
            <a:ext cx="174307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Purchase of multi-apartment block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388" y="1958975"/>
            <a:ext cx="1655762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Mortgage loan for multi-apartment block </a:t>
            </a:r>
            <a:r>
              <a:rPr lang="en-US" sz="1050" kern="0" dirty="0" err="1" smtClean="0">
                <a:solidFill>
                  <a:sysClr val="windowText" lastClr="000000"/>
                </a:solidFill>
                <a:latin typeface="Tahoma" pitchFamily="34" charset="0"/>
              </a:rPr>
              <a:t>puchase</a:t>
            </a: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 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2438" y="620713"/>
            <a:ext cx="199390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kern="0" dirty="0">
                <a:solidFill>
                  <a:sysClr val="windowText" lastClr="000000"/>
                </a:solidFill>
                <a:latin typeface="Tahoma" pitchFamily="34" charset="0"/>
              </a:rPr>
              <a:t> </a:t>
            </a: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Selling bonds fitting AHML standards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9475" y="2559050"/>
            <a:ext cx="1462088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kern="0" dirty="0">
                <a:solidFill>
                  <a:sysClr val="windowText" lastClr="000000"/>
                </a:solidFill>
                <a:latin typeface="Tahoma" pitchFamily="34" charset="0"/>
              </a:rPr>
              <a:t> </a:t>
            </a: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Guarantee of providing eligible tenant </a:t>
            </a:r>
            <a:r>
              <a:rPr lang="ru-RU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 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cxnSp>
        <p:nvCxnSpPr>
          <p:cNvPr id="70681" name="Прямая со стрелкой 22"/>
          <p:cNvCxnSpPr>
            <a:cxnSpLocks noChangeShapeType="1"/>
            <a:stCxn id="5" idx="2"/>
            <a:endCxn id="70666" idx="0"/>
          </p:cNvCxnSpPr>
          <p:nvPr/>
        </p:nvCxnSpPr>
        <p:spPr bwMode="auto">
          <a:xfrm>
            <a:off x="5544344" y="4373423"/>
            <a:ext cx="3969" cy="58434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5657891" y="4470563"/>
            <a:ext cx="142861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Tenants’ allowances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850" y="1704975"/>
            <a:ext cx="1306513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Purchase of MBS using the Pension fund means 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pic>
        <p:nvPicPr>
          <p:cNvPr id="70684" name="Picture 5" descr="C:\Users\Krymov\AppData\Local\Microsoft\Windows\Temporary Internet Files\Content.IE5\24WIHW89\MC9004342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4764088"/>
            <a:ext cx="17002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5" name="Номер слайда 2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6460F89-EEE6-4585-93A0-3CC0BBE14E1C}" type="slidenum">
              <a:rPr lang="ru-RU" smtClean="0">
                <a:solidFill>
                  <a:srgbClr val="FFFFFF"/>
                </a:solidFill>
              </a:rPr>
              <a:pPr eaLnBrk="1" hangingPunct="1"/>
              <a:t>30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96963" cy="646113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Model</a:t>
            </a:r>
            <a:r>
              <a:rPr lang="ru-RU" kern="0" dirty="0" smtClean="0">
                <a:solidFill>
                  <a:sysClr val="window" lastClr="FFFFFF"/>
                </a:solidFill>
                <a:latin typeface="Calibri"/>
              </a:rPr>
              <a:t>  </a:t>
            </a:r>
            <a:r>
              <a:rPr lang="ru-RU" kern="0" dirty="0">
                <a:solidFill>
                  <a:sysClr val="window" lastClr="FFFFFF"/>
                </a:solidFill>
                <a:latin typeface="Calibri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1413" y="0"/>
            <a:ext cx="8002587" cy="61555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pPr>
              <a:defRPr/>
            </a:pPr>
            <a:r>
              <a:rPr lang="en-US" sz="1700" kern="0" dirty="0" smtClean="0">
                <a:solidFill>
                  <a:srgbClr val="5C92B5">
                    <a:lumMod val="75000"/>
                  </a:srgbClr>
                </a:solidFill>
                <a:latin typeface="Calibri"/>
              </a:rPr>
              <a:t>Model of non-profit rental housing development within state or municipal housing stock</a:t>
            </a:r>
            <a:endParaRPr lang="ru-RU" sz="1700" kern="0" dirty="0" smtClean="0">
              <a:solidFill>
                <a:srgbClr val="5C92B5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0013" y="1838325"/>
            <a:ext cx="2366962" cy="369888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err="1" smtClean="0">
                <a:solidFill>
                  <a:sysClr val="window" lastClr="FFFFFF"/>
                </a:solidFill>
                <a:latin typeface="Calibri"/>
              </a:rPr>
              <a:t>Munucipality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0363" y="3316288"/>
            <a:ext cx="1862137" cy="1077218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Calibri"/>
              </a:rPr>
              <a:t>Multi-apartment rental block, </a:t>
            </a:r>
            <a:r>
              <a:rPr lang="en-US" sz="1600" kern="0" dirty="0" smtClean="0">
                <a:solidFill>
                  <a:sysClr val="window" lastClr="FFFFFF"/>
                </a:solidFill>
                <a:latin typeface="Calibri"/>
              </a:rPr>
              <a:t>non-profit </a:t>
            </a:r>
            <a:r>
              <a:rPr lang="en-US" sz="1600" kern="0" dirty="0">
                <a:solidFill>
                  <a:sysClr val="window" lastClr="FFFFFF"/>
                </a:solidFill>
                <a:latin typeface="Calibri"/>
              </a:rPr>
              <a:t>segment</a:t>
            </a:r>
          </a:p>
          <a:p>
            <a:pPr algn="ctr">
              <a:defRPr/>
            </a:pPr>
            <a:endParaRPr lang="ru-RU" sz="1600" kern="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71686" name="Прямая со стрелкой 5"/>
          <p:cNvCxnSpPr>
            <a:cxnSpLocks noChangeShapeType="1"/>
            <a:endCxn id="4" idx="3"/>
          </p:cNvCxnSpPr>
          <p:nvPr/>
        </p:nvCxnSpPr>
        <p:spPr bwMode="auto">
          <a:xfrm flipH="1">
            <a:off x="3736975" y="2022475"/>
            <a:ext cx="2138363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7" name="Прямая со стрелкой 6"/>
          <p:cNvCxnSpPr>
            <a:cxnSpLocks noChangeShapeType="1"/>
            <a:stCxn id="4" idx="2"/>
            <a:endCxn id="5" idx="0"/>
          </p:cNvCxnSpPr>
          <p:nvPr/>
        </p:nvCxnSpPr>
        <p:spPr bwMode="auto">
          <a:xfrm>
            <a:off x="2553494" y="2208213"/>
            <a:ext cx="7938" cy="1108075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808413" y="2022475"/>
            <a:ext cx="19954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Long-term lending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pic>
        <p:nvPicPr>
          <p:cNvPr id="71689" name="Picture 5" descr="C:\Users\Krymov\AppData\Local\Microsoft\Windows\Temporary Internet Files\Content.IE5\24WIHW89\MC9004342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4292600"/>
            <a:ext cx="170021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0263" y="2635250"/>
            <a:ext cx="1712912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Construction financed from the budget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92800" y="1611313"/>
            <a:ext cx="1992313" cy="5842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ysClr val="window" lastClr="FFFFFF"/>
                </a:solidFill>
                <a:latin typeface="Calibri"/>
              </a:rPr>
              <a:t>Lender</a:t>
            </a:r>
            <a:endParaRPr lang="ru-RU" sz="3200" kern="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71692" name="Соединительная линия уступом 11"/>
          <p:cNvCxnSpPr>
            <a:cxnSpLocks noChangeShapeType="1"/>
            <a:stCxn id="71689" idx="3"/>
            <a:endCxn id="11" idx="2"/>
          </p:cNvCxnSpPr>
          <p:nvPr/>
        </p:nvCxnSpPr>
        <p:spPr bwMode="auto">
          <a:xfrm flipV="1">
            <a:off x="3330575" y="2195513"/>
            <a:ext cx="3557588" cy="2727325"/>
          </a:xfrm>
          <a:prstGeom prst="bentConnector2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211638" y="4573588"/>
            <a:ext cx="23463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Paying back (rent)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71694" name="Номер слайда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A25B999-CFB3-4598-87AD-F1717ED793C2}" type="slidenum">
              <a:rPr lang="ru-RU" smtClean="0">
                <a:solidFill>
                  <a:srgbClr val="FFFFFF"/>
                </a:solidFill>
              </a:rPr>
              <a:pPr eaLnBrk="1" hangingPunct="1"/>
              <a:t>31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038"/>
            <a:ext cx="1096963" cy="646112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kern="0" dirty="0">
                <a:solidFill>
                  <a:sysClr val="window" lastClr="FFFFFF"/>
                </a:solidFill>
                <a:latin typeface="Calibri"/>
              </a:rPr>
              <a:t>Модель 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6963" y="46038"/>
            <a:ext cx="7939533" cy="36933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5C92B5">
                    <a:lumMod val="75000"/>
                  </a:srgbClr>
                </a:solidFill>
                <a:latin typeface="Calibri"/>
              </a:rPr>
              <a:t>Model of non-profit rental housing development within </a:t>
            </a:r>
            <a:r>
              <a:rPr lang="en-US" b="1" kern="0" dirty="0" smtClean="0">
                <a:solidFill>
                  <a:srgbClr val="5C92B5">
                    <a:lumMod val="75000"/>
                  </a:srgbClr>
                </a:solidFill>
                <a:latin typeface="Calibri"/>
              </a:rPr>
              <a:t>by specialized landlords</a:t>
            </a:r>
            <a:endParaRPr lang="en-US" b="1" kern="0" dirty="0">
              <a:solidFill>
                <a:srgbClr val="5C92B5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1363" y="1763713"/>
            <a:ext cx="1873250" cy="58420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kern="0" dirty="0" smtClean="0">
                <a:solidFill>
                  <a:sysClr val="window" lastClr="FFFFFF"/>
                </a:solidFill>
                <a:latin typeface="Calibri"/>
              </a:rPr>
              <a:t>Lender</a:t>
            </a:r>
            <a:endParaRPr lang="ru-RU" sz="3200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6638" y="1630363"/>
            <a:ext cx="2368550" cy="369332"/>
          </a:xfrm>
          <a:prstGeom prst="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Specialized landlords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9700" y="5886450"/>
            <a:ext cx="1820863" cy="107721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Tahoma" pitchFamily="34" charset="0"/>
              </a:rPr>
              <a:t>Multi-apartment rental block, non-profit segment</a:t>
            </a:r>
          </a:p>
          <a:p>
            <a:pPr>
              <a:defRPr/>
            </a:pPr>
            <a:endParaRPr lang="ru-RU" sz="1600" kern="0" dirty="0" smtClean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cxnSp>
        <p:nvCxnSpPr>
          <p:cNvPr id="72711" name="Прямая со стрелкой 6"/>
          <p:cNvCxnSpPr>
            <a:cxnSpLocks noChangeShapeType="1"/>
          </p:cNvCxnSpPr>
          <p:nvPr/>
        </p:nvCxnSpPr>
        <p:spPr bwMode="auto">
          <a:xfrm flipH="1">
            <a:off x="4675188" y="2055813"/>
            <a:ext cx="2416175" cy="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2" name="Прямая со стрелкой 7"/>
          <p:cNvCxnSpPr>
            <a:cxnSpLocks noChangeShapeType="1"/>
            <a:stCxn id="5" idx="2"/>
            <a:endCxn id="72714" idx="0"/>
          </p:cNvCxnSpPr>
          <p:nvPr/>
        </p:nvCxnSpPr>
        <p:spPr bwMode="auto">
          <a:xfrm flipH="1">
            <a:off x="3469482" y="1999695"/>
            <a:ext cx="21431" cy="257548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846638" y="1843088"/>
            <a:ext cx="1995487" cy="5770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Long-term lending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(</a:t>
            </a: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Model 2 mechanism could be used</a:t>
            </a:r>
            <a:r>
              <a:rPr lang="ru-RU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)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pic>
        <p:nvPicPr>
          <p:cNvPr id="72714" name="Picture 5" descr="C:\Users\Krymov\AppData\Local\Microsoft\Windows\Temporary Internet Files\Content.IE5\24WIHW89\MC9004342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575175"/>
            <a:ext cx="17002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3725" y="2419350"/>
            <a:ext cx="137001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Budgets or means of </a:t>
            </a:r>
            <a:r>
              <a:rPr lang="en-US" sz="1050" kern="0" dirty="0">
                <a:solidFill>
                  <a:sysClr val="windowText" lastClr="000000"/>
                </a:solidFill>
                <a:latin typeface="Tahoma" pitchFamily="34" charset="0"/>
              </a:rPr>
              <a:t>e</a:t>
            </a: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nterprises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650" y="1630363"/>
            <a:ext cx="1462088" cy="646331"/>
          </a:xfrm>
          <a:prstGeom prst="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kern="0" dirty="0" smtClean="0">
                <a:solidFill>
                  <a:sysClr val="window" lastClr="FFFFFF"/>
                </a:solidFill>
                <a:latin typeface="Calibri"/>
              </a:rPr>
              <a:t>Means of founders</a:t>
            </a:r>
            <a:endParaRPr lang="ru-RU" kern="0" dirty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72717" name="Прямая со стрелкой 12"/>
          <p:cNvCxnSpPr>
            <a:cxnSpLocks noChangeShapeType="1"/>
            <a:stCxn id="12" idx="3"/>
            <a:endCxn id="5" idx="1"/>
          </p:cNvCxnSpPr>
          <p:nvPr/>
        </p:nvCxnSpPr>
        <p:spPr bwMode="auto">
          <a:xfrm flipV="1">
            <a:off x="1963738" y="1815029"/>
            <a:ext cx="342900" cy="1385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8" name="Соединительная линия уступом 13"/>
          <p:cNvCxnSpPr>
            <a:cxnSpLocks noChangeShapeType="1"/>
            <a:stCxn id="72714" idx="3"/>
            <a:endCxn id="4" idx="2"/>
          </p:cNvCxnSpPr>
          <p:nvPr/>
        </p:nvCxnSpPr>
        <p:spPr bwMode="auto">
          <a:xfrm flipV="1">
            <a:off x="4319588" y="2347913"/>
            <a:ext cx="3708400" cy="2857500"/>
          </a:xfrm>
          <a:prstGeom prst="bentConnector2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157788" y="4868863"/>
            <a:ext cx="2354262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Payback of the loan </a:t>
            </a:r>
            <a:r>
              <a:rPr lang="ru-RU" sz="1050" kern="0" dirty="0" smtClean="0">
                <a:solidFill>
                  <a:sysClr val="windowText" lastClr="000000"/>
                </a:solidFill>
                <a:latin typeface="Tahoma" pitchFamily="34" charset="0"/>
              </a:rPr>
              <a:t> ()</a:t>
            </a:r>
            <a:endParaRPr lang="ru-RU" sz="1050" kern="0" dirty="0">
              <a:solidFill>
                <a:sysClr val="windowText" lastClr="000000"/>
              </a:solidFill>
              <a:latin typeface="Tahoma" pitchFamily="34" charset="0"/>
            </a:endParaRPr>
          </a:p>
        </p:txBody>
      </p:sp>
      <p:sp>
        <p:nvSpPr>
          <p:cNvPr id="72720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4394AB3-5CE5-4C8D-8BCC-F39EF90EB9E3}" type="slidenum">
              <a:rPr lang="ru-RU" smtClean="0">
                <a:solidFill>
                  <a:srgbClr val="FFFFFF"/>
                </a:solidFill>
              </a:rPr>
              <a:pPr eaLnBrk="1" hangingPunct="1"/>
              <a:t>32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Proportion of </a:t>
            </a:r>
            <a:r>
              <a:rPr lang="en-US" sz="2400" b="1" dirty="0" smtClean="0"/>
              <a:t>Russian </a:t>
            </a:r>
            <a:r>
              <a:rPr lang="en-US" sz="2400" b="1" dirty="0" smtClean="0"/>
              <a:t>households </a:t>
            </a:r>
            <a:r>
              <a:rPr lang="en-US" sz="2400" b="1" dirty="0"/>
              <a:t>who can afford buying residential dwellings, conforming to floor space per capita standards, with owned and borrowed funds in 2004-2012, (%)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4</a:t>
            </a:fld>
            <a:endParaRPr lang="ru-RU"/>
          </a:p>
        </p:txBody>
      </p:sp>
      <p:pic>
        <p:nvPicPr>
          <p:cNvPr id="3074" name="Рисунок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1296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2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304800" y="184150"/>
            <a:ext cx="8686800" cy="144465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prstClr val="black"/>
                </a:solidFill>
              </a:rPr>
              <a:t>Proportion of M</a:t>
            </a:r>
            <a:r>
              <a:rPr lang="en-US" sz="2400" b="1" dirty="0" smtClean="0">
                <a:solidFill>
                  <a:prstClr val="black"/>
                </a:solidFill>
              </a:rPr>
              <a:t>oscow </a:t>
            </a:r>
            <a:r>
              <a:rPr lang="en-US" sz="2400" b="1" dirty="0">
                <a:solidFill>
                  <a:prstClr val="black"/>
                </a:solidFill>
              </a:rPr>
              <a:t>households who can afford buying residential dwellings, conforming to floor space per capita standards, with owned and borrowed funds in 2004-2012, (%)</a:t>
            </a:r>
            <a:endParaRPr lang="ru-RU" sz="1900" b="1" dirty="0" smtClean="0"/>
          </a:p>
        </p:txBody>
      </p:sp>
      <p:sp>
        <p:nvSpPr>
          <p:cNvPr id="3994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E6A30D7-D15D-47F1-99E6-AAA599E90A1A}" type="slidenum">
              <a:rPr lang="ru-RU" smtClean="0">
                <a:solidFill>
                  <a:prstClr val="white"/>
                </a:solidFill>
                <a:cs typeface="Arial" pitchFamily="34" charset="0"/>
              </a:rPr>
              <a:pPr eaLnBrk="1" hangingPunct="1"/>
              <a:t>5</a:t>
            </a:fld>
            <a:endParaRPr lang="ru-RU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92075" y="6288613"/>
            <a:ext cx="8856663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Источник: До 201</a:t>
            </a:r>
            <a:r>
              <a:rPr lang="en-US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- расчеты ИЭГ по данным Росстата, АИЖК, Банка России.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605664"/>
              </p:ext>
            </p:extLst>
          </p:nvPr>
        </p:nvGraphicFramePr>
        <p:xfrm>
          <a:off x="0" y="1484784"/>
          <a:ext cx="91085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470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Dynamics of average actual housing price (blue line) and average annual real income (ref line) of the population, (the year 2004 = 100%</a:t>
            </a:r>
            <a:r>
              <a:rPr lang="en-US" sz="2400" dirty="0"/>
              <a:t>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6</a:t>
            </a:fld>
            <a:endParaRPr lang="ru-RU"/>
          </a:p>
        </p:txBody>
      </p:sp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03157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Indicators of market rent affordability in selected cities of Russia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72903"/>
              </p:ext>
            </p:extLst>
          </p:nvPr>
        </p:nvGraphicFramePr>
        <p:xfrm>
          <a:off x="179512" y="1556792"/>
          <a:ext cx="7992888" cy="4680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291"/>
                <a:gridCol w="1354410"/>
                <a:gridCol w="1477803"/>
                <a:gridCol w="1728192"/>
                <a:gridCol w="1728192"/>
              </a:tblGrid>
              <a:tr h="2553011"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Market rent fee for a two-room </a:t>
                      </a:r>
                      <a:r>
                        <a:rPr lang="en-US" sz="1200" dirty="0" smtClean="0">
                          <a:effectLst/>
                        </a:rPr>
                        <a:t>apartment 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(Rubles per month)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Monthly per capita </a:t>
                      </a:r>
                      <a:r>
                        <a:rPr lang="en-US" sz="1200" dirty="0" smtClean="0">
                          <a:effectLst/>
                        </a:rPr>
                        <a:t>income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(Rubles per month)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Rental-price-to-income ratio (for rent of a two-room apartment)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Proportion of households who can afford renting a two-room apartment. %</a:t>
                      </a:r>
                      <a:endParaRPr lang="ru-RU" sz="12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55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St.-Petersburg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21 513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27 063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0.26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38.3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55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Moscow Region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19 998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24 926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0.27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41.5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55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Yekaterinburg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24 476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24 314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0.34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29.9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55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Novosibirsk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17 731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17 283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0.34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30.5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55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Moscow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50 411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43 366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0.39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23.6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9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539552" y="188640"/>
            <a:ext cx="8530662" cy="140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Housing stock structure by tenure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latin typeface="+mj-lt"/>
                <a:ea typeface="+mj-ea"/>
                <a:cs typeface="+mj-cs"/>
              </a:rPr>
              <a:t>(%)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464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94365"/>
              </p:ext>
            </p:extLst>
          </p:nvPr>
        </p:nvGraphicFramePr>
        <p:xfrm>
          <a:off x="539552" y="1988840"/>
          <a:ext cx="7959356" cy="3500439"/>
        </p:xfrm>
        <a:graphic>
          <a:graphicData uri="http://schemas.openxmlformats.org/drawingml/2006/table">
            <a:tbl>
              <a:tblPr/>
              <a:tblGrid>
                <a:gridCol w="1894724"/>
                <a:gridCol w="1364201"/>
                <a:gridCol w="1646136"/>
                <a:gridCol w="1614305"/>
                <a:gridCol w="1439990"/>
              </a:tblGrid>
              <a:tr h="3222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Страна</a:t>
                      </a:r>
                    </a:p>
                  </a:txBody>
                  <a:tcPr marL="63308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Rental housing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Owner occupied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Cooperative and other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</a:tr>
              <a:tr h="642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Social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Market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Austria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23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17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56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Great Britain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Netherlands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32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10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58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-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Germany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5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49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46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-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Finland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16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15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66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Sweden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17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27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38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18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USA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1,0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31,6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66,4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1,0</a:t>
                      </a: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Russia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3,5</a:t>
                      </a:r>
                      <a:r>
                        <a:rPr kumimoji="0" lang="ru-R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11,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2)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4,9</a:t>
                      </a:r>
                      <a:r>
                        <a:rPr kumimoji="0" lang="ru-RU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3)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Batang" pitchFamily="18" charset="-127"/>
                          <a:cs typeface="Arial" charset="0"/>
                        </a:rPr>
                        <a:t>0,2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Batang" pitchFamily="18" charset="-127"/>
                        <a:cs typeface="Arial" charset="0"/>
                      </a:endParaRPr>
                    </a:p>
                  </a:txBody>
                  <a:tcPr marL="63308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3137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181" name="TextBox 3"/>
          <p:cNvSpPr txBox="1">
            <a:spLocks noChangeArrowheads="1"/>
          </p:cNvSpPr>
          <p:nvPr/>
        </p:nvSpPr>
        <p:spPr bwMode="auto">
          <a:xfrm>
            <a:off x="409575" y="5597525"/>
            <a:ext cx="848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Государственный и муниципальный жилищный фонд, включая специализированный, данные на конец 2011 г.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Включая жилищный фонд в собственности юридических лиц – 3,4 % и в собственности физических лиц – 8%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Expert assessment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82" name="TextBox 4"/>
          <p:cNvSpPr txBox="1">
            <a:spLocks noChangeArrowheads="1"/>
          </p:cNvSpPr>
          <p:nvPr/>
        </p:nvSpPr>
        <p:spPr bwMode="auto">
          <a:xfrm>
            <a:off x="449263" y="6319838"/>
            <a:ext cx="81772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Source</a:t>
            </a:r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: </a:t>
            </a:r>
            <a:r>
              <a:rPr lang="en-US" sz="1200" dirty="0" err="1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Rosstat</a:t>
            </a:r>
            <a:r>
              <a:rPr lang="en-US" sz="1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,</a:t>
            </a:r>
            <a:r>
              <a:rPr lang="ru-RU" sz="1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Housing Statistics in the European Union 2010, US Census Bureau, Statistics Canada</a:t>
            </a:r>
            <a:endParaRPr lang="ru-RU" sz="12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718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D33D30A-DC78-4A18-B183-A9D5AB7EFE6A}" type="slidenum">
              <a:rPr lang="ru-RU" smtClean="0">
                <a:solidFill>
                  <a:srgbClr val="FFFFFF"/>
                </a:solidFill>
              </a:rPr>
              <a:pPr eaLnBrk="1" hangingPunct="1"/>
              <a:t>8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955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4428" y="0"/>
            <a:ext cx="7632848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Structure of rental housing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2011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(%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of total housing stock footage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8364" y="1556792"/>
            <a:ext cx="8784976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F48F-20AB-42CA-B4E2-98EEF95F50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19655"/>
              </p:ext>
            </p:extLst>
          </p:nvPr>
        </p:nvGraphicFramePr>
        <p:xfrm>
          <a:off x="290376" y="1124743"/>
          <a:ext cx="8602104" cy="511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810"/>
                <a:gridCol w="1104810"/>
                <a:gridCol w="1104810"/>
                <a:gridCol w="987055"/>
                <a:gridCol w="1060259"/>
                <a:gridCol w="936104"/>
                <a:gridCol w="1199446"/>
                <a:gridCol w="1104810"/>
              </a:tblGrid>
              <a:tr h="11485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rental housing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Private rental housing owned by individuals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Private rental housing owned by legal entities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Public (state</a:t>
                      </a:r>
                      <a:r>
                        <a:rPr lang="en-US" sz="15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or municipal) rental  housing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which provided under: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0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en-US" sz="15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rental contract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Specialized housing rental contract (dormitories)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Rental contract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48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Russian</a:t>
                      </a:r>
                      <a:r>
                        <a:rPr lang="en-US" sz="15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Federation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24,9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8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3,4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13,5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11,8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1,5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0,2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Moscow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34,1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10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2,0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22,1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20,5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1,5</a:t>
                      </a:r>
                      <a:endParaRPr lang="ru-RU" sz="15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0,1</a:t>
                      </a:r>
                      <a:endParaRPr lang="ru-RU" sz="15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1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12575</TotalTime>
  <Words>1838</Words>
  <Application>Microsoft Office PowerPoint</Application>
  <PresentationFormat>Экран (4:3)</PresentationFormat>
  <Paragraphs>374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Тема Office</vt:lpstr>
      <vt:lpstr>1_Тема Office</vt:lpstr>
      <vt:lpstr>Городская</vt:lpstr>
      <vt:lpstr>Презентация PowerPoint</vt:lpstr>
      <vt:lpstr>Презентация PowerPoint</vt:lpstr>
      <vt:lpstr>Housing Construction Scope in Russia, in 2000–2011, (housing units)</vt:lpstr>
      <vt:lpstr>Proportion of Russian households who can afford buying residential dwellings, conforming to floor space per capita standards, with owned and borrowed funds in 2004-2012, (%)</vt:lpstr>
      <vt:lpstr>Proportion of Moscow households who can afford buying residential dwellings, conforming to floor space per capita standards, with owned and borrowed funds in 2004-2012, (%)</vt:lpstr>
      <vt:lpstr>Dynamics of average actual housing price (blue line) and average annual real income (ref line) of the population, (the year 2004 = 100%)</vt:lpstr>
      <vt:lpstr>Indicators of market rent affordability in selected cities of Russia</vt:lpstr>
      <vt:lpstr>Презентация PowerPoint</vt:lpstr>
      <vt:lpstr>Презентация PowerPoint</vt:lpstr>
      <vt:lpstr>Distribution of Russian households by housing needs and income groups, 2010  </vt:lpstr>
      <vt:lpstr>Презентация PowerPoint</vt:lpstr>
      <vt:lpstr>Презентация PowerPoint</vt:lpstr>
      <vt:lpstr>Key parameters of rental housing construction project :  the case of Moscow</vt:lpstr>
      <vt:lpstr>Презентация PowerPoint</vt:lpstr>
      <vt:lpstr>Презентация PowerPoint</vt:lpstr>
      <vt:lpstr>Презентация PowerPoint</vt:lpstr>
      <vt:lpstr>Types of landlords</vt:lpstr>
      <vt:lpstr>Risks of private landlords</vt:lpstr>
      <vt:lpstr>Types of tenants</vt:lpstr>
      <vt:lpstr>Risks of tenants</vt:lpstr>
      <vt:lpstr>Legal regulation in the private rental sector</vt:lpstr>
      <vt:lpstr>Institutional set-up</vt:lpstr>
      <vt:lpstr>Презентация PowerPoint</vt:lpstr>
      <vt:lpstr>Презентация PowerPoint</vt:lpstr>
      <vt:lpstr>Key policy choices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G. Bychkov</dc:creator>
  <cp:lastModifiedBy>Alexandr S. Puzanov</cp:lastModifiedBy>
  <cp:revision>319</cp:revision>
  <cp:lastPrinted>2013-08-05T06:39:49Z</cp:lastPrinted>
  <dcterms:created xsi:type="dcterms:W3CDTF">2013-06-10T11:21:43Z</dcterms:created>
  <dcterms:modified xsi:type="dcterms:W3CDTF">2013-09-10T16:32:58Z</dcterms:modified>
</cp:coreProperties>
</file>