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24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otni trikotni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rostoročn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rostoročn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rostoročn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ven konek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Ograda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F60F010-BE42-466A-9E14-B7ABEE15564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27" name="Ograda številke diapoz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DE5C9C5-7420-4CC8-BCDD-080EB9F6838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60F010-BE42-466A-9E14-B7ABEE15564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5C9C5-7420-4CC8-BCDD-080EB9F6838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60F010-BE42-466A-9E14-B7ABEE15564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5C9C5-7420-4CC8-BCDD-080EB9F6838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60F010-BE42-466A-9E14-B7ABEE15564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5C9C5-7420-4CC8-BCDD-080EB9F6838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60F010-BE42-466A-9E14-B7ABEE15564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5C9C5-7420-4CC8-BCDD-080EB9F6838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Škarnice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Škarnice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60F010-BE42-466A-9E14-B7ABEE15564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5C9C5-7420-4CC8-BCDD-080EB9F6838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60F010-BE42-466A-9E14-B7ABEE15564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5C9C5-7420-4CC8-BCDD-080EB9F6838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60F010-BE42-466A-9E14-B7ABEE15564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5C9C5-7420-4CC8-BCDD-080EB9F6838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60F010-BE42-466A-9E14-B7ABEE15564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5C9C5-7420-4CC8-BCDD-080EB9F6838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F60F010-BE42-466A-9E14-B7ABEE15564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E5C9C5-7420-4CC8-BCDD-080EB9F6838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F60F010-BE42-466A-9E14-B7ABEE15564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DE5C9C5-7420-4CC8-BCDD-080EB9F6838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rostoročn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kotni trikotni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aven konek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Škarnice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Škarnice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ročn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rostoročn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kotni trikotni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aven konek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grada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0" name="Ograda besedila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F60F010-BE42-466A-9E14-B7ABEE155643}" type="datetimeFigureOut">
              <a:rPr lang="sl-SI" smtClean="0"/>
              <a:pPr/>
              <a:t>12.9.2013</a:t>
            </a:fld>
            <a:endParaRPr lang="sl-SI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DE5C9C5-7420-4CC8-BCDD-080EB9F68380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55576" y="908720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en-GB" i="1" dirty="0" smtClean="0"/>
              <a:t> 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en-GB" dirty="0" smtClean="0"/>
              <a:t>Housing policies and development of housing tenures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55576" y="2780928"/>
            <a:ext cx="7772400" cy="3384376"/>
          </a:xfrm>
        </p:spPr>
        <p:txBody>
          <a:bodyPr>
            <a:normAutofit lnSpcReduction="10000"/>
          </a:bodyPr>
          <a:lstStyle/>
          <a:p>
            <a:r>
              <a:rPr lang="en-GB" b="1" i="1" dirty="0" smtClean="0"/>
              <a:t>Trends in public and private rental sector in transition countries (privatization, new social housing program – constrains and incentives)</a:t>
            </a:r>
            <a:endParaRPr lang="sl-SI" b="1" i="1" dirty="0" smtClean="0"/>
          </a:p>
          <a:p>
            <a:endParaRPr lang="sl-SI" b="1" i="1" dirty="0" smtClean="0"/>
          </a:p>
          <a:p>
            <a:endParaRPr lang="sl-SI" b="1" i="1" dirty="0" smtClean="0"/>
          </a:p>
          <a:p>
            <a:r>
              <a:rPr lang="sl-SI" b="1" i="1" dirty="0" smtClean="0"/>
              <a:t>Tamara Petrović</a:t>
            </a:r>
          </a:p>
          <a:p>
            <a:r>
              <a:rPr lang="sl-SI" b="1" i="1" dirty="0" err="1" smtClean="0">
                <a:solidFill>
                  <a:schemeClr val="bg1"/>
                </a:solidFill>
              </a:rPr>
              <a:t>ISBSS</a:t>
            </a:r>
            <a:r>
              <a:rPr lang="sl-SI" b="1" i="1" dirty="0" smtClean="0">
                <a:solidFill>
                  <a:schemeClr val="bg1"/>
                </a:solidFill>
              </a:rPr>
              <a:t>, Celje</a:t>
            </a:r>
          </a:p>
          <a:p>
            <a:r>
              <a:rPr lang="sl-SI" b="1" i="1" dirty="0" err="1" smtClean="0">
                <a:solidFill>
                  <a:schemeClr val="bg1"/>
                </a:solidFill>
              </a:rPr>
              <a:t>tamara.petrovic@mfdps.si</a:t>
            </a:r>
            <a:endParaRPr lang="sl-SI" dirty="0" smtClean="0">
              <a:solidFill>
                <a:schemeClr val="bg1"/>
              </a:solidFill>
            </a:endParaRPr>
          </a:p>
          <a:p>
            <a:endParaRPr lang="sl-S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sl-SI" dirty="0" smtClean="0"/>
              <a:t>B</a:t>
            </a:r>
            <a:r>
              <a:rPr lang="en-GB" dirty="0" err="1" smtClean="0"/>
              <a:t>eginning</a:t>
            </a:r>
            <a:r>
              <a:rPr lang="en-GB" dirty="0" smtClean="0"/>
              <a:t> through the middle of the nineties</a:t>
            </a:r>
            <a:r>
              <a:rPr lang="sl-SI" dirty="0" smtClean="0"/>
              <a:t> - </a:t>
            </a:r>
            <a:r>
              <a:rPr lang="en-GB" dirty="0" smtClean="0"/>
              <a:t>refugees from the territories of former Yugoslav republic (especially Croatia and Bosnia and Herzegovina). </a:t>
            </a:r>
            <a:endParaRPr lang="sl-SI" dirty="0" smtClean="0"/>
          </a:p>
          <a:p>
            <a:pPr algn="just"/>
            <a:r>
              <a:rPr lang="sl-SI" dirty="0" smtClean="0"/>
              <a:t>A</a:t>
            </a:r>
            <a:r>
              <a:rPr lang="en-GB" dirty="0" err="1" smtClean="0"/>
              <a:t>nother</a:t>
            </a:r>
            <a:r>
              <a:rPr lang="en-GB" dirty="0" smtClean="0"/>
              <a:t> wave of internally displaced persons (</a:t>
            </a:r>
            <a:r>
              <a:rPr lang="en-GB" dirty="0" err="1" smtClean="0"/>
              <a:t>IDPs</a:t>
            </a:r>
            <a:r>
              <a:rPr lang="en-GB" dirty="0" smtClean="0"/>
              <a:t>) during and after 1999 from the territory of Kosovo and </a:t>
            </a:r>
            <a:r>
              <a:rPr lang="en-GB" dirty="0" err="1" smtClean="0"/>
              <a:t>Metohija</a:t>
            </a:r>
            <a:r>
              <a:rPr lang="en-GB" dirty="0" smtClean="0"/>
              <a:t>. </a:t>
            </a:r>
            <a:endParaRPr lang="sl-SI" dirty="0" smtClean="0"/>
          </a:p>
          <a:p>
            <a:pPr algn="just"/>
            <a:r>
              <a:rPr lang="sl-SI" dirty="0" err="1" smtClean="0"/>
              <a:t>Today</a:t>
            </a:r>
            <a:r>
              <a:rPr lang="sl-SI" dirty="0" smtClean="0"/>
              <a:t> </a:t>
            </a:r>
            <a:r>
              <a:rPr lang="en-GB" dirty="0" smtClean="0"/>
              <a:t>around 70,550 registered refugees from the conflicts in </a:t>
            </a:r>
            <a:r>
              <a:rPr lang="sl-SI" dirty="0" smtClean="0"/>
              <a:t>‘90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en-GB" dirty="0" smtClean="0"/>
              <a:t>210,000 </a:t>
            </a:r>
            <a:r>
              <a:rPr lang="en-GB" dirty="0" err="1" smtClean="0"/>
              <a:t>IDPs</a:t>
            </a:r>
            <a:r>
              <a:rPr lang="en-GB" dirty="0" smtClean="0"/>
              <a:t> from Kosovo. </a:t>
            </a:r>
            <a:endParaRPr lang="sl-SI" dirty="0" smtClean="0"/>
          </a:p>
          <a:p>
            <a:pPr algn="just"/>
            <a:r>
              <a:rPr lang="en-GB" dirty="0" smtClean="0"/>
              <a:t>A large proportion still in need of durable housing</a:t>
            </a:r>
            <a:r>
              <a:rPr lang="sl-SI" dirty="0" smtClean="0"/>
              <a:t> </a:t>
            </a:r>
            <a:r>
              <a:rPr lang="en-GB" dirty="0" smtClean="0"/>
              <a:t>solution</a:t>
            </a:r>
            <a:endParaRPr lang="sl-SI" dirty="0" smtClean="0"/>
          </a:p>
          <a:p>
            <a:pPr algn="just"/>
            <a:r>
              <a:rPr lang="en-GB" dirty="0" smtClean="0"/>
              <a:t>As many as 2,540 people (around 500 refugees and 2,000 </a:t>
            </a:r>
            <a:r>
              <a:rPr lang="en-GB" dirty="0" err="1" smtClean="0"/>
              <a:t>IDPs</a:t>
            </a:r>
            <a:r>
              <a:rPr lang="en-GB" dirty="0" smtClean="0"/>
              <a:t>) still in 24 collective centres</a:t>
            </a:r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Housing for refugees and internally displaced persons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GB" dirty="0" smtClean="0"/>
              <a:t>National Strategy for Settling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en-GB" dirty="0" smtClean="0"/>
              <a:t>Issues of Refugees and </a:t>
            </a:r>
            <a:r>
              <a:rPr lang="en-GB" dirty="0" err="1" smtClean="0"/>
              <a:t>IDPs</a:t>
            </a:r>
            <a:r>
              <a:rPr lang="en-GB" dirty="0" smtClean="0"/>
              <a:t> from 2002</a:t>
            </a:r>
            <a:endParaRPr lang="sl-SI" dirty="0" smtClean="0"/>
          </a:p>
          <a:p>
            <a:pPr algn="just"/>
            <a:r>
              <a:rPr lang="en-GB" dirty="0" smtClean="0"/>
              <a:t>Settlement and Integration of Refugees Programme </a:t>
            </a:r>
            <a:endParaRPr lang="sl-SI" dirty="0" smtClean="0"/>
          </a:p>
          <a:p>
            <a:pPr algn="just"/>
            <a:r>
              <a:rPr lang="en-GB" dirty="0" smtClean="0"/>
              <a:t>CARDS program</a:t>
            </a:r>
            <a:r>
              <a:rPr lang="sl-SI" dirty="0" smtClean="0"/>
              <a:t>me</a:t>
            </a:r>
          </a:p>
          <a:p>
            <a:pPr algn="just"/>
            <a:r>
              <a:rPr lang="en-GB" dirty="0" err="1" smtClean="0"/>
              <a:t>UNHCR's</a:t>
            </a:r>
            <a:r>
              <a:rPr lang="en-GB" dirty="0" smtClean="0"/>
              <a:t> Social Housing in Supportive Environment model</a:t>
            </a:r>
            <a:endParaRPr lang="sl-SI" dirty="0" smtClean="0"/>
          </a:p>
          <a:p>
            <a:pPr algn="just"/>
            <a:r>
              <a:rPr lang="en-US" dirty="0" smtClean="0"/>
              <a:t>Joint Regional Program on Durable Solutions for Refugees and </a:t>
            </a:r>
            <a:r>
              <a:rPr lang="en-US" dirty="0" err="1" smtClean="0"/>
              <a:t>IDPs</a:t>
            </a:r>
            <a:r>
              <a:rPr lang="en-US" dirty="0" smtClean="0"/>
              <a:t> - governments of Serbia, Croatia, Bosnia and Herzegovina and Montenegro</a:t>
            </a:r>
            <a:r>
              <a:rPr lang="sl-SI" dirty="0" smtClean="0"/>
              <a:t> in 2011</a:t>
            </a:r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Solutions</a:t>
            </a:r>
            <a:r>
              <a:rPr lang="sl-SI" dirty="0" smtClean="0"/>
              <a:t> </a:t>
            </a:r>
            <a:endParaRPr lang="sl-S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Initiation: Swiss Agency for Development and Cooperation in 2003 </a:t>
            </a:r>
          </a:p>
          <a:p>
            <a:pPr algn="just"/>
            <a:r>
              <a:rPr lang="en-US" dirty="0" smtClean="0"/>
              <a:t>Integration of housing solution and social assistance</a:t>
            </a:r>
          </a:p>
          <a:p>
            <a:pPr algn="just"/>
            <a:r>
              <a:rPr lang="en-US" dirty="0" smtClean="0"/>
              <a:t>Intended mostly for the refugee, </a:t>
            </a:r>
            <a:r>
              <a:rPr lang="en-US" dirty="0" err="1" smtClean="0"/>
              <a:t>IDPs</a:t>
            </a:r>
            <a:r>
              <a:rPr lang="en-US" dirty="0" smtClean="0"/>
              <a:t> and local socially endangered households</a:t>
            </a:r>
          </a:p>
          <a:p>
            <a:pPr algn="just"/>
            <a:r>
              <a:rPr lang="en-US" dirty="0" smtClean="0"/>
              <a:t>Construction of </a:t>
            </a:r>
            <a:r>
              <a:rPr lang="sl-SI" dirty="0" smtClean="0"/>
              <a:t>a </a:t>
            </a:r>
            <a:r>
              <a:rPr lang="en-US" dirty="0" smtClean="0"/>
              <a:t>multi-unit building for several households; common area</a:t>
            </a:r>
          </a:p>
          <a:p>
            <a:pPr algn="just"/>
            <a:r>
              <a:rPr lang="en-US" dirty="0" smtClean="0"/>
              <a:t>One of the households is a younger socially endangered family, whose role is to assist the other less capable households with their everyday chores</a:t>
            </a:r>
          </a:p>
          <a:p>
            <a:pPr algn="just"/>
            <a:r>
              <a:rPr lang="en-US" dirty="0" smtClean="0"/>
              <a:t>Organization, technical and financial support, their provision - the responsibility of the municipalities </a:t>
            </a:r>
          </a:p>
          <a:p>
            <a:pPr algn="just"/>
            <a:r>
              <a:rPr lang="en-US" dirty="0" err="1" smtClean="0"/>
              <a:t>Centres</a:t>
            </a:r>
            <a:r>
              <a:rPr lang="en-US" dirty="0" smtClean="0"/>
              <a:t> for social works are in charge of the allocation of the units to the users and the </a:t>
            </a:r>
            <a:r>
              <a:rPr lang="sl-SI" dirty="0" err="1" smtClean="0"/>
              <a:t>providing</a:t>
            </a:r>
            <a:r>
              <a:rPr lang="sl-SI" dirty="0" smtClean="0"/>
              <a:t> </a:t>
            </a:r>
            <a:r>
              <a:rPr lang="en-US" dirty="0" smtClean="0"/>
              <a:t>psychological help. 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Social Housing in Supportive Environment model</a:t>
            </a:r>
            <a:endParaRPr lang="sl-SI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 smtClean="0"/>
              <a:t>Users are not able to buy out their unit.</a:t>
            </a:r>
            <a:endParaRPr lang="sl-SI" dirty="0" smtClean="0"/>
          </a:p>
          <a:p>
            <a:pPr algn="just"/>
            <a:r>
              <a:rPr lang="sl-SI" dirty="0" smtClean="0"/>
              <a:t>R</a:t>
            </a:r>
            <a:r>
              <a:rPr lang="en-GB" dirty="0" err="1" smtClean="0"/>
              <a:t>ight</a:t>
            </a:r>
            <a:r>
              <a:rPr lang="en-GB" dirty="0" smtClean="0"/>
              <a:t> to use usually allocated for the period of the most severe social hardship. </a:t>
            </a:r>
            <a:endParaRPr lang="sl-SI" dirty="0" smtClean="0"/>
          </a:p>
          <a:p>
            <a:pPr algn="just"/>
            <a:r>
              <a:rPr lang="sl-SI" dirty="0" smtClean="0"/>
              <a:t>No rent, </a:t>
            </a:r>
            <a:r>
              <a:rPr lang="en-GB" dirty="0" smtClean="0"/>
              <a:t>only the running costs</a:t>
            </a:r>
            <a:endParaRPr lang="sl-SI" dirty="0" smtClean="0"/>
          </a:p>
          <a:p>
            <a:pPr algn="just"/>
            <a:r>
              <a:rPr lang="en-GB" dirty="0" smtClean="0"/>
              <a:t>There are approximately 931 such buildings in </a:t>
            </a:r>
            <a:r>
              <a:rPr lang="sl-SI" dirty="0" smtClean="0"/>
              <a:t>42 </a:t>
            </a:r>
            <a:r>
              <a:rPr lang="en-GB" dirty="0" smtClean="0"/>
              <a:t>municipalities across Serbia</a:t>
            </a:r>
            <a:r>
              <a:rPr lang="sl-SI" dirty="0" smtClean="0"/>
              <a:t>.</a:t>
            </a:r>
          </a:p>
          <a:p>
            <a:pPr algn="just"/>
            <a:r>
              <a:rPr lang="sl-SI" dirty="0" smtClean="0"/>
              <a:t>A</a:t>
            </a:r>
            <a:r>
              <a:rPr lang="en-GB" dirty="0" smtClean="0"/>
              <a:t>round 2,800 individuals</a:t>
            </a:r>
            <a:endParaRPr lang="sl-SI" dirty="0" smtClean="0"/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Social Housing in Supportive Environment model</a:t>
            </a:r>
            <a:endParaRPr lang="sl-S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l-SI" dirty="0" smtClean="0"/>
              <a:t>Social </a:t>
            </a:r>
            <a:r>
              <a:rPr lang="sl-SI" dirty="0" err="1" smtClean="0"/>
              <a:t>Housing</a:t>
            </a:r>
            <a:r>
              <a:rPr lang="sl-SI" dirty="0" smtClean="0"/>
              <a:t> </a:t>
            </a:r>
            <a:r>
              <a:rPr lang="sl-SI" dirty="0" err="1" smtClean="0"/>
              <a:t>Act</a:t>
            </a:r>
            <a:r>
              <a:rPr lang="sl-SI" dirty="0" smtClean="0"/>
              <a:t> (2009)</a:t>
            </a:r>
          </a:p>
          <a:p>
            <a:pPr lvl="1" algn="just"/>
            <a:r>
              <a:rPr lang="en-GB" dirty="0" err="1" smtClean="0"/>
              <a:t>increas</a:t>
            </a:r>
            <a:r>
              <a:rPr lang="sl-SI" dirty="0" smtClean="0"/>
              <a:t>e</a:t>
            </a:r>
            <a:r>
              <a:rPr lang="en-GB" dirty="0" smtClean="0"/>
              <a:t> the number of rental units and assist the most vulnerable groups of citizens </a:t>
            </a:r>
            <a:r>
              <a:rPr lang="sl-SI" dirty="0" err="1" smtClean="0"/>
              <a:t>with</a:t>
            </a:r>
            <a:r>
              <a:rPr lang="sl-SI" dirty="0" smtClean="0"/>
              <a:t> </a:t>
            </a:r>
            <a:r>
              <a:rPr lang="sl-SI" dirty="0" err="1" smtClean="0"/>
              <a:t>housing</a:t>
            </a:r>
            <a:r>
              <a:rPr lang="sl-SI" dirty="0" smtClean="0"/>
              <a:t> </a:t>
            </a:r>
            <a:r>
              <a:rPr lang="sl-SI" dirty="0" err="1" smtClean="0"/>
              <a:t>issues</a:t>
            </a:r>
            <a:endParaRPr lang="sl-SI" dirty="0" smtClean="0"/>
          </a:p>
          <a:p>
            <a:pPr algn="just"/>
            <a:r>
              <a:rPr lang="sl-SI" dirty="0" err="1" smtClean="0"/>
              <a:t>Article</a:t>
            </a:r>
            <a:r>
              <a:rPr lang="sl-SI" dirty="0" smtClean="0"/>
              <a:t> 10: </a:t>
            </a:r>
            <a:r>
              <a:rPr lang="en-GB" dirty="0" smtClean="0"/>
              <a:t>Eligible are individuals, who are without a</a:t>
            </a:r>
            <a:r>
              <a:rPr lang="sl-SI" dirty="0" smtClean="0"/>
              <a:t>(n)</a:t>
            </a:r>
            <a:r>
              <a:rPr lang="en-GB" dirty="0" smtClean="0"/>
              <a:t> (appropriate) dwelling and whose incomes prevent them from obtaining a dwelling under market conditions</a:t>
            </a:r>
            <a:endParaRPr lang="sl-SI" dirty="0" smtClean="0"/>
          </a:p>
          <a:p>
            <a:pPr algn="just"/>
            <a:r>
              <a:rPr lang="en-GB" dirty="0" smtClean="0"/>
              <a:t>National Housing Agency </a:t>
            </a:r>
            <a:r>
              <a:rPr lang="sl-SI" dirty="0" err="1" smtClean="0"/>
              <a:t>established</a:t>
            </a:r>
            <a:r>
              <a:rPr lang="sl-SI" dirty="0" smtClean="0"/>
              <a:t> in 2012; </a:t>
            </a:r>
            <a:r>
              <a:rPr lang="sl-SI" dirty="0" err="1" smtClean="0"/>
              <a:t>enacted</a:t>
            </a:r>
            <a:r>
              <a:rPr lang="sl-SI" dirty="0" smtClean="0"/>
              <a:t> </a:t>
            </a:r>
            <a:r>
              <a:rPr lang="en-GB" dirty="0" smtClean="0"/>
              <a:t>National Social Housing Strategy</a:t>
            </a:r>
            <a:r>
              <a:rPr lang="sl-SI" dirty="0" smtClean="0"/>
              <a:t> (2012)</a:t>
            </a:r>
          </a:p>
          <a:p>
            <a:pPr algn="just"/>
            <a:r>
              <a:rPr lang="sl-SI" dirty="0" err="1" smtClean="0"/>
              <a:t>Non</a:t>
            </a:r>
            <a:r>
              <a:rPr lang="sl-SI" dirty="0" smtClean="0"/>
              <a:t>-profit </a:t>
            </a:r>
            <a:r>
              <a:rPr lang="sl-SI" dirty="0" err="1" smtClean="0"/>
              <a:t>housing</a:t>
            </a:r>
            <a:r>
              <a:rPr lang="sl-SI" dirty="0" smtClean="0"/>
              <a:t> </a:t>
            </a:r>
            <a:r>
              <a:rPr lang="sl-SI" dirty="0" err="1" smtClean="0"/>
              <a:t>organizations</a:t>
            </a:r>
            <a:r>
              <a:rPr lang="sl-SI" dirty="0" smtClean="0"/>
              <a:t> on </a:t>
            </a:r>
            <a:r>
              <a:rPr lang="sl-SI" dirty="0" err="1" smtClean="0"/>
              <a:t>municipal</a:t>
            </a:r>
            <a:r>
              <a:rPr lang="sl-SI" dirty="0" smtClean="0"/>
              <a:t> </a:t>
            </a:r>
            <a:r>
              <a:rPr lang="sl-SI" dirty="0" err="1" smtClean="0"/>
              <a:t>level</a:t>
            </a:r>
            <a:endParaRPr lang="sl-SI" dirty="0" smtClean="0"/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Recent</a:t>
            </a:r>
            <a:r>
              <a:rPr lang="sl-SI" dirty="0" smtClean="0"/>
              <a:t> </a:t>
            </a:r>
            <a:r>
              <a:rPr lang="sl-SI" dirty="0" err="1" smtClean="0"/>
              <a:t>development</a:t>
            </a:r>
            <a:endParaRPr lang="sl-SI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l-SI" dirty="0" smtClean="0"/>
              <a:t>Social h</a:t>
            </a:r>
            <a:r>
              <a:rPr lang="en-GB" dirty="0" err="1" smtClean="0"/>
              <a:t>ousing</a:t>
            </a:r>
            <a:r>
              <a:rPr lang="en-GB" dirty="0" smtClean="0"/>
              <a:t> is intended for either renting or selling purposes. </a:t>
            </a:r>
            <a:endParaRPr lang="sl-SI" dirty="0" smtClean="0"/>
          </a:p>
          <a:p>
            <a:pPr algn="just"/>
            <a:r>
              <a:rPr lang="en-GB" dirty="0" smtClean="0"/>
              <a:t>Units for renting are not to be sold or subleased.</a:t>
            </a:r>
            <a:endParaRPr lang="sl-SI" dirty="0" smtClean="0"/>
          </a:p>
          <a:p>
            <a:pPr algn="just"/>
            <a:r>
              <a:rPr lang="en-GB" dirty="0" smtClean="0"/>
              <a:t>Up to now, </a:t>
            </a:r>
            <a:r>
              <a:rPr lang="sl-SI" dirty="0" smtClean="0"/>
              <a:t>mo</a:t>
            </a:r>
            <a:r>
              <a:rPr lang="en-GB" dirty="0" err="1" smtClean="0"/>
              <a:t>stly</a:t>
            </a:r>
            <a:r>
              <a:rPr lang="en-GB" dirty="0" smtClean="0"/>
              <a:t> for selling</a:t>
            </a:r>
            <a:endParaRPr lang="sl-SI" dirty="0" smtClean="0"/>
          </a:p>
          <a:p>
            <a:pPr algn="just"/>
            <a:r>
              <a:rPr lang="en-GB" dirty="0" smtClean="0"/>
              <a:t>Programme for Construction of Dwellings for Social Housing</a:t>
            </a:r>
            <a:r>
              <a:rPr lang="sl-SI" dirty="0" smtClean="0"/>
              <a:t> - </a:t>
            </a:r>
            <a:r>
              <a:rPr lang="sl-SI" dirty="0" err="1" smtClean="0"/>
              <a:t>only</a:t>
            </a:r>
            <a:r>
              <a:rPr lang="sl-SI" dirty="0" smtClean="0"/>
              <a:t> </a:t>
            </a:r>
            <a:r>
              <a:rPr lang="sl-SI" dirty="0" err="1" smtClean="0"/>
              <a:t>for</a:t>
            </a:r>
            <a:r>
              <a:rPr lang="sl-SI" dirty="0" smtClean="0"/>
              <a:t> </a:t>
            </a:r>
            <a:r>
              <a:rPr lang="sl-SI" dirty="0" err="1" smtClean="0"/>
              <a:t>renting</a:t>
            </a:r>
            <a:r>
              <a:rPr lang="en-GB" dirty="0" smtClean="0"/>
              <a:t> </a:t>
            </a:r>
            <a:endParaRPr lang="sl-SI" dirty="0" smtClean="0"/>
          </a:p>
          <a:p>
            <a:pPr algn="just"/>
            <a:r>
              <a:rPr lang="en-GB" dirty="0" smtClean="0"/>
              <a:t>The dwellings are to be constructed in the following municipalities: </a:t>
            </a:r>
            <a:r>
              <a:rPr lang="en-GB" dirty="0" err="1" smtClean="0"/>
              <a:t>Niš</a:t>
            </a:r>
            <a:r>
              <a:rPr lang="en-GB" dirty="0" smtClean="0"/>
              <a:t>, </a:t>
            </a:r>
            <a:r>
              <a:rPr lang="en-GB" dirty="0" err="1" smtClean="0"/>
              <a:t>Kraljevo</a:t>
            </a:r>
            <a:r>
              <a:rPr lang="en-GB" dirty="0" smtClean="0"/>
              <a:t>, </a:t>
            </a:r>
            <a:r>
              <a:rPr lang="en-GB" dirty="0" err="1" smtClean="0"/>
              <a:t>Čačak</a:t>
            </a:r>
            <a:r>
              <a:rPr lang="en-GB" dirty="0" smtClean="0"/>
              <a:t>, </a:t>
            </a:r>
            <a:r>
              <a:rPr lang="en-GB" dirty="0" err="1" smtClean="0"/>
              <a:t>Kragujevac</a:t>
            </a:r>
            <a:r>
              <a:rPr lang="en-GB" dirty="0" smtClean="0"/>
              <a:t>, </a:t>
            </a:r>
            <a:r>
              <a:rPr lang="en-GB" dirty="0" err="1" smtClean="0"/>
              <a:t>Kikinda</a:t>
            </a:r>
            <a:r>
              <a:rPr lang="en-GB" dirty="0" smtClean="0"/>
              <a:t>, </a:t>
            </a:r>
            <a:r>
              <a:rPr lang="en-GB" dirty="0" err="1" smtClean="0"/>
              <a:t>Zrenjanin</a:t>
            </a:r>
            <a:r>
              <a:rPr lang="en-GB" dirty="0" smtClean="0"/>
              <a:t> and </a:t>
            </a:r>
            <a:r>
              <a:rPr lang="en-GB" dirty="0" err="1" smtClean="0"/>
              <a:t>Pančevo</a:t>
            </a:r>
            <a:r>
              <a:rPr lang="en-GB" dirty="0" smtClean="0"/>
              <a:t>. </a:t>
            </a:r>
            <a:endParaRPr lang="sl-SI" dirty="0" smtClean="0"/>
          </a:p>
          <a:p>
            <a:pPr algn="just"/>
            <a:r>
              <a:rPr lang="en-GB" dirty="0" smtClean="0"/>
              <a:t>A part of the funding from the means of the </a:t>
            </a:r>
            <a:r>
              <a:rPr lang="en-GB" dirty="0" err="1" smtClean="0"/>
              <a:t>NHA</a:t>
            </a:r>
            <a:r>
              <a:rPr lang="en-GB" dirty="0" smtClean="0"/>
              <a:t>, while the other part by the municipalities</a:t>
            </a:r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Social </a:t>
            </a:r>
            <a:r>
              <a:rPr lang="sl-SI" dirty="0" err="1" smtClean="0"/>
              <a:t>Housing</a:t>
            </a:r>
            <a:r>
              <a:rPr lang="sl-SI" dirty="0" smtClean="0"/>
              <a:t> </a:t>
            </a:r>
            <a:r>
              <a:rPr lang="sl-SI" dirty="0" err="1" smtClean="0"/>
              <a:t>Act</a:t>
            </a:r>
            <a:endParaRPr lang="sl-SI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situation is improving, although there are a number of issues to be addressed in the future </a:t>
            </a:r>
            <a:r>
              <a:rPr lang="en-US" smtClean="0"/>
              <a:t>(legislation </a:t>
            </a:r>
            <a:r>
              <a:rPr lang="en-US" dirty="0" smtClean="0"/>
              <a:t>especially regarding renting, rental sector in general, finances, etc.).</a:t>
            </a:r>
          </a:p>
          <a:p>
            <a:pPr algn="just"/>
            <a:r>
              <a:rPr lang="en-US" dirty="0" smtClean="0"/>
              <a:t>Support the successful </a:t>
            </a:r>
            <a:r>
              <a:rPr lang="en-US" dirty="0" err="1" smtClean="0"/>
              <a:t>programmes</a:t>
            </a:r>
            <a:endParaRPr lang="en-US" dirty="0" smtClean="0"/>
          </a:p>
          <a:p>
            <a:pPr algn="just"/>
            <a:r>
              <a:rPr lang="en-US" dirty="0" smtClean="0"/>
              <a:t>Social rental agencies - already certain actions in this direction, </a:t>
            </a:r>
            <a:r>
              <a:rPr lang="sl-SI" dirty="0" smtClean="0"/>
              <a:t>BUT</a:t>
            </a:r>
            <a:r>
              <a:rPr lang="en-US" dirty="0" smtClean="0"/>
              <a:t>…</a:t>
            </a:r>
          </a:p>
          <a:p>
            <a:pPr algn="just"/>
            <a:r>
              <a:rPr lang="en-US" dirty="0" smtClean="0"/>
              <a:t>Financial constrains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All</a:t>
            </a:r>
            <a:r>
              <a:rPr lang="sl-SI" dirty="0" smtClean="0"/>
              <a:t> in </a:t>
            </a:r>
            <a:r>
              <a:rPr lang="sl-SI" dirty="0" err="1" smtClean="0"/>
              <a:t>all</a:t>
            </a:r>
            <a:r>
              <a:rPr lang="sl-SI" dirty="0" smtClean="0"/>
              <a:t>…</a:t>
            </a: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Identify key events and documents, which assisted in tailoring the rental sector as it is present today in Slovenia and Serbia</a:t>
            </a:r>
          </a:p>
          <a:p>
            <a:pPr algn="just"/>
            <a:r>
              <a:rPr lang="en-US" dirty="0" smtClean="0"/>
              <a:t>Analyze the situation with the social rental sector</a:t>
            </a:r>
          </a:p>
          <a:p>
            <a:pPr algn="just"/>
            <a:r>
              <a:rPr lang="en-US" dirty="0" smtClean="0"/>
              <a:t>Presentation of the</a:t>
            </a:r>
            <a:r>
              <a:rPr lang="sl-SI" dirty="0" smtClean="0"/>
              <a:t> Social</a:t>
            </a:r>
            <a:r>
              <a:rPr lang="en-US" dirty="0" smtClean="0"/>
              <a:t> Housing in Supportive Environment </a:t>
            </a:r>
            <a:r>
              <a:rPr lang="en-US" dirty="0" err="1" smtClean="0"/>
              <a:t>Programme</a:t>
            </a:r>
            <a:endParaRPr lang="en-US" dirty="0" smtClean="0"/>
          </a:p>
          <a:p>
            <a:pPr algn="just"/>
            <a:endParaRPr lang="en-US" dirty="0" smtClean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Purpose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presentation</a:t>
            </a:r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Socialist order in the </a:t>
            </a:r>
            <a:r>
              <a:rPr lang="en-US" dirty="0" err="1" smtClean="0"/>
              <a:t>SFRY</a:t>
            </a:r>
            <a:r>
              <a:rPr lang="en-US" dirty="0" smtClean="0"/>
              <a:t> - provision of housing for majority of citizens by the state itself</a:t>
            </a:r>
          </a:p>
          <a:p>
            <a:pPr algn="just"/>
            <a:r>
              <a:rPr lang="en-US" dirty="0" smtClean="0"/>
              <a:t>Pursuant to Article 164 of the 1974 </a:t>
            </a:r>
            <a:r>
              <a:rPr lang="en-US" dirty="0" err="1" smtClean="0"/>
              <a:t>SFRY</a:t>
            </a:r>
            <a:r>
              <a:rPr lang="en-US" dirty="0" smtClean="0"/>
              <a:t> Constitution, citizens could obtain housing right on a dwelling from the public housing stock</a:t>
            </a:r>
            <a:endParaRPr lang="sl-SI" dirty="0" smtClean="0"/>
          </a:p>
          <a:p>
            <a:pPr algn="just"/>
            <a:r>
              <a:rPr lang="sl-SI" dirty="0" smtClean="0"/>
              <a:t>Ne</a:t>
            </a:r>
            <a:r>
              <a:rPr lang="en-GB" dirty="0" err="1" smtClean="0"/>
              <a:t>ed</a:t>
            </a:r>
            <a:r>
              <a:rPr lang="en-GB" dirty="0" smtClean="0"/>
              <a:t> for rental sector was concealed with the allocation of housing rights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en-GB" dirty="0" smtClean="0"/>
              <a:t> possibilities for affordable housing loans for housing construction or purchases</a:t>
            </a:r>
            <a:endParaRPr lang="en-US" dirty="0" smtClean="0"/>
          </a:p>
          <a:p>
            <a:pPr algn="just"/>
            <a:r>
              <a:rPr lang="en-US" dirty="0" smtClean="0"/>
              <a:t>Dissolution of the </a:t>
            </a:r>
            <a:r>
              <a:rPr lang="en-US" dirty="0" err="1" smtClean="0"/>
              <a:t>SFRY</a:t>
            </a:r>
            <a:r>
              <a:rPr lang="sl-SI" dirty="0" smtClean="0"/>
              <a:t> – </a:t>
            </a:r>
            <a:r>
              <a:rPr lang="sl-SI" dirty="0" err="1" smtClean="0"/>
              <a:t>Article</a:t>
            </a:r>
            <a:r>
              <a:rPr lang="sl-SI" dirty="0" smtClean="0"/>
              <a:t> 78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1991 RS </a:t>
            </a:r>
            <a:r>
              <a:rPr lang="sl-SI" dirty="0" err="1" smtClean="0"/>
              <a:t>Constitution</a:t>
            </a:r>
            <a:r>
              <a:rPr lang="sl-SI" dirty="0" smtClean="0"/>
              <a:t>: </a:t>
            </a:r>
            <a:r>
              <a:rPr lang="en-GB" dirty="0" smtClean="0"/>
              <a:t>“The state shall create opportunities for citizens to obtain proper housing.” </a:t>
            </a:r>
            <a:endParaRPr lang="sl-SI" dirty="0" smtClean="0"/>
          </a:p>
          <a:p>
            <a:pPr algn="just"/>
            <a:r>
              <a:rPr lang="sl-SI" dirty="0" err="1" smtClean="0"/>
              <a:t>Serbian</a:t>
            </a:r>
            <a:r>
              <a:rPr lang="sl-SI" dirty="0" smtClean="0"/>
              <a:t> </a:t>
            </a:r>
            <a:r>
              <a:rPr lang="sl-SI" dirty="0" err="1" smtClean="0"/>
              <a:t>Constitution</a:t>
            </a:r>
            <a:r>
              <a:rPr lang="sl-SI" dirty="0" smtClean="0"/>
              <a:t> </a:t>
            </a:r>
            <a:r>
              <a:rPr lang="sl-SI" dirty="0" err="1" smtClean="0"/>
              <a:t>has</a:t>
            </a:r>
            <a:r>
              <a:rPr lang="sl-SI" dirty="0" smtClean="0"/>
              <a:t> no </a:t>
            </a:r>
            <a:r>
              <a:rPr lang="sl-SI" dirty="0" err="1" smtClean="0"/>
              <a:t>provision</a:t>
            </a:r>
            <a:r>
              <a:rPr lang="sl-SI" dirty="0" smtClean="0"/>
              <a:t> on </a:t>
            </a:r>
            <a:r>
              <a:rPr lang="sl-SI" dirty="0" err="1" smtClean="0"/>
              <a:t>housing</a:t>
            </a:r>
            <a:r>
              <a:rPr lang="sl-SI" dirty="0" smtClean="0"/>
              <a:t> </a:t>
            </a:r>
            <a:r>
              <a:rPr lang="sl-SI" dirty="0" err="1" smtClean="0"/>
              <a:t>policy</a:t>
            </a:r>
            <a:r>
              <a:rPr lang="sl-SI" dirty="0" smtClean="0"/>
              <a:t>.</a:t>
            </a:r>
            <a:endParaRPr lang="en-US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Introduction</a:t>
            </a:r>
            <a:endParaRPr lang="sl-S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l-SI" dirty="0" smtClean="0"/>
              <a:t>1991 </a:t>
            </a:r>
            <a:r>
              <a:rPr lang="sl-SI" dirty="0" err="1" smtClean="0"/>
              <a:t>Housing</a:t>
            </a:r>
            <a:r>
              <a:rPr lang="sl-SI" dirty="0" smtClean="0"/>
              <a:t> </a:t>
            </a:r>
            <a:r>
              <a:rPr lang="sl-SI" dirty="0" err="1" smtClean="0"/>
              <a:t>Act</a:t>
            </a:r>
            <a:r>
              <a:rPr lang="sl-SI" dirty="0" smtClean="0"/>
              <a:t> (HA)</a:t>
            </a:r>
          </a:p>
          <a:p>
            <a:pPr lvl="1" algn="just"/>
            <a:r>
              <a:rPr lang="sl-SI" dirty="0" err="1" smtClean="0"/>
              <a:t>Privatization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ownership</a:t>
            </a:r>
            <a:r>
              <a:rPr lang="sl-SI" dirty="0" smtClean="0"/>
              <a:t> </a:t>
            </a:r>
            <a:r>
              <a:rPr lang="sl-SI" dirty="0" err="1" smtClean="0"/>
              <a:t>rate</a:t>
            </a:r>
            <a:endParaRPr lang="sl-SI" dirty="0" smtClean="0"/>
          </a:p>
          <a:p>
            <a:pPr algn="just"/>
            <a:r>
              <a:rPr lang="sl-SI" dirty="0" err="1" smtClean="0"/>
              <a:t>NHP</a:t>
            </a:r>
            <a:r>
              <a:rPr lang="sl-SI" dirty="0" smtClean="0"/>
              <a:t> 2000-2009</a:t>
            </a:r>
          </a:p>
          <a:p>
            <a:pPr lvl="1" algn="just"/>
            <a:r>
              <a:rPr lang="sl-SI" dirty="0" err="1" smtClean="0"/>
              <a:t>Need</a:t>
            </a:r>
            <a:r>
              <a:rPr lang="sl-SI" dirty="0" smtClean="0"/>
              <a:t> </a:t>
            </a:r>
            <a:r>
              <a:rPr lang="sl-SI" dirty="0" err="1" smtClean="0"/>
              <a:t>for</a:t>
            </a:r>
            <a:r>
              <a:rPr lang="sl-SI" dirty="0" smtClean="0"/>
              <a:t> social </a:t>
            </a:r>
            <a:r>
              <a:rPr lang="sl-SI" dirty="0" err="1" smtClean="0"/>
              <a:t>housing</a:t>
            </a:r>
            <a:endParaRPr lang="sl-SI" dirty="0" smtClean="0"/>
          </a:p>
          <a:p>
            <a:pPr algn="just"/>
            <a:r>
              <a:rPr lang="sl-SI" dirty="0" smtClean="0"/>
              <a:t>2003 </a:t>
            </a:r>
            <a:r>
              <a:rPr lang="sl-SI" dirty="0" err="1" smtClean="0"/>
              <a:t>Housing</a:t>
            </a:r>
            <a:r>
              <a:rPr lang="sl-SI" dirty="0" smtClean="0"/>
              <a:t> </a:t>
            </a:r>
            <a:r>
              <a:rPr lang="sl-SI" dirty="0" err="1" smtClean="0"/>
              <a:t>Act</a:t>
            </a:r>
            <a:r>
              <a:rPr lang="sl-SI" dirty="0" smtClean="0"/>
              <a:t> (HA-1)</a:t>
            </a:r>
          </a:p>
          <a:p>
            <a:pPr lvl="1" algn="just"/>
            <a:r>
              <a:rPr lang="sl-SI" dirty="0" smtClean="0"/>
              <a:t>4 </a:t>
            </a:r>
            <a:r>
              <a:rPr lang="sl-SI" dirty="0" err="1" smtClean="0"/>
              <a:t>rental</a:t>
            </a:r>
            <a:r>
              <a:rPr lang="sl-SI" dirty="0" smtClean="0"/>
              <a:t> </a:t>
            </a:r>
            <a:r>
              <a:rPr lang="sl-SI" dirty="0" err="1" smtClean="0"/>
              <a:t>types</a:t>
            </a:r>
            <a:r>
              <a:rPr lang="sl-SI" dirty="0" smtClean="0"/>
              <a:t> (market </a:t>
            </a:r>
            <a:r>
              <a:rPr lang="sl-SI" dirty="0" err="1" smtClean="0"/>
              <a:t>rentals</a:t>
            </a:r>
            <a:r>
              <a:rPr lang="sl-SI" dirty="0" smtClean="0"/>
              <a:t>, </a:t>
            </a:r>
            <a:r>
              <a:rPr lang="sl-SI" dirty="0" err="1" smtClean="0"/>
              <a:t>non</a:t>
            </a:r>
            <a:r>
              <a:rPr lang="sl-SI" dirty="0" smtClean="0"/>
              <a:t>-profit </a:t>
            </a:r>
            <a:r>
              <a:rPr lang="sl-SI" dirty="0" err="1" smtClean="0"/>
              <a:t>rentals</a:t>
            </a:r>
            <a:r>
              <a:rPr lang="sl-SI" dirty="0" smtClean="0"/>
              <a:t>, </a:t>
            </a:r>
            <a:r>
              <a:rPr lang="sl-SI" dirty="0" err="1" smtClean="0"/>
              <a:t>employment</a:t>
            </a:r>
            <a:r>
              <a:rPr lang="sl-SI" dirty="0" smtClean="0"/>
              <a:t> </a:t>
            </a:r>
            <a:r>
              <a:rPr lang="sl-SI" dirty="0" err="1" smtClean="0"/>
              <a:t>based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 smtClean="0"/>
              <a:t>purpose</a:t>
            </a:r>
            <a:r>
              <a:rPr lang="sl-SI" dirty="0" smtClean="0"/>
              <a:t> </a:t>
            </a:r>
            <a:r>
              <a:rPr lang="sl-SI" dirty="0" err="1" smtClean="0"/>
              <a:t>rentals</a:t>
            </a:r>
            <a:r>
              <a:rPr lang="sl-SI" dirty="0" smtClean="0"/>
              <a:t>)</a:t>
            </a:r>
          </a:p>
          <a:p>
            <a:pPr algn="just"/>
            <a:r>
              <a:rPr lang="en-US" dirty="0" smtClean="0"/>
              <a:t>Rules on renting non-profit apartments</a:t>
            </a:r>
            <a:endParaRPr lang="sl-SI" dirty="0" smtClean="0"/>
          </a:p>
          <a:p>
            <a:pPr algn="just"/>
            <a:r>
              <a:rPr lang="en-US" dirty="0" smtClean="0"/>
              <a:t>National Housing Saving Scheme Act</a:t>
            </a:r>
            <a:r>
              <a:rPr lang="sl-SI" dirty="0" smtClean="0"/>
              <a:t> - </a:t>
            </a:r>
            <a:r>
              <a:rPr lang="sl-SI" dirty="0" err="1" smtClean="0"/>
              <a:t>subsidies</a:t>
            </a:r>
            <a:endParaRPr lang="sl-SI" dirty="0" smtClean="0"/>
          </a:p>
          <a:p>
            <a:pPr algn="just"/>
            <a:endParaRPr lang="sl-SI" dirty="0" smtClean="0"/>
          </a:p>
          <a:p>
            <a:pPr lvl="1" algn="just"/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New </a:t>
            </a:r>
            <a:r>
              <a:rPr lang="sl-SI" dirty="0" err="1" smtClean="0"/>
              <a:t>legislative</a:t>
            </a:r>
            <a:r>
              <a:rPr lang="sl-SI" dirty="0" smtClean="0"/>
              <a:t> </a:t>
            </a:r>
            <a:r>
              <a:rPr lang="sl-SI" dirty="0" err="1" smtClean="0"/>
              <a:t>frame</a:t>
            </a:r>
            <a:r>
              <a:rPr lang="sl-SI" dirty="0" smtClean="0"/>
              <a:t> </a:t>
            </a:r>
            <a:r>
              <a:rPr lang="sl-SI" dirty="0" err="1" smtClean="0"/>
              <a:t>for</a:t>
            </a:r>
            <a:r>
              <a:rPr lang="sl-SI" dirty="0" smtClean="0"/>
              <a:t> </a:t>
            </a:r>
            <a:r>
              <a:rPr lang="sl-SI" dirty="0" err="1" smtClean="0"/>
              <a:t>housing</a:t>
            </a:r>
            <a:r>
              <a:rPr lang="sl-SI" dirty="0" smtClean="0"/>
              <a:t> </a:t>
            </a:r>
            <a:r>
              <a:rPr lang="sl-SI" dirty="0" err="1" smtClean="0"/>
              <a:t>policy</a:t>
            </a:r>
            <a:r>
              <a:rPr lang="sl-SI" dirty="0" smtClean="0"/>
              <a:t> - </a:t>
            </a:r>
            <a:r>
              <a:rPr lang="sl-SI" dirty="0" err="1" smtClean="0"/>
              <a:t>Slovenia</a:t>
            </a:r>
            <a:endParaRPr lang="sl-S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en-GB" dirty="0" smtClean="0"/>
              <a:t>actual construction of </a:t>
            </a:r>
            <a:r>
              <a:rPr lang="sl-SI" dirty="0" err="1" smtClean="0"/>
              <a:t>non</a:t>
            </a:r>
            <a:r>
              <a:rPr lang="sl-SI" dirty="0" smtClean="0"/>
              <a:t>-profit </a:t>
            </a:r>
            <a:r>
              <a:rPr lang="sl-SI" dirty="0" err="1" smtClean="0"/>
              <a:t>units</a:t>
            </a:r>
            <a:r>
              <a:rPr lang="en-GB" dirty="0" smtClean="0"/>
              <a:t> </a:t>
            </a:r>
            <a:r>
              <a:rPr lang="sl-SI" dirty="0" smtClean="0"/>
              <a:t>h</a:t>
            </a:r>
            <a:r>
              <a:rPr lang="en-GB" dirty="0" smtClean="0"/>
              <a:t>as </a:t>
            </a:r>
            <a:r>
              <a:rPr lang="sl-SI" dirty="0" err="1" smtClean="0"/>
              <a:t>been</a:t>
            </a:r>
            <a:r>
              <a:rPr lang="sl-SI" dirty="0" smtClean="0"/>
              <a:t> </a:t>
            </a:r>
            <a:r>
              <a:rPr lang="en-GB" dirty="0" err="1" smtClean="0"/>
              <a:t>cca</a:t>
            </a:r>
            <a:r>
              <a:rPr lang="en-GB" dirty="0" smtClean="0"/>
              <a:t> 450 units annually, instead of 2,500. </a:t>
            </a:r>
            <a:endParaRPr lang="sl-SI" dirty="0" smtClean="0"/>
          </a:p>
          <a:p>
            <a:pPr algn="just"/>
            <a:r>
              <a:rPr lang="en-GB" dirty="0" smtClean="0"/>
              <a:t>At the beginning of the year 2000, the municipalities owned 21,260 dwellings. In 2009, the number was merely 15,728</a:t>
            </a:r>
            <a:r>
              <a:rPr lang="sl-SI" dirty="0" smtClean="0"/>
              <a:t> (</a:t>
            </a:r>
            <a:r>
              <a:rPr lang="sl-SI" dirty="0" err="1" smtClean="0"/>
              <a:t>restitution</a:t>
            </a:r>
            <a:r>
              <a:rPr lang="sl-SI" dirty="0" smtClean="0"/>
              <a:t>, </a:t>
            </a:r>
            <a:r>
              <a:rPr lang="sl-SI" dirty="0" err="1" smtClean="0"/>
              <a:t>sale</a:t>
            </a:r>
            <a:r>
              <a:rPr lang="sl-SI" dirty="0" smtClean="0"/>
              <a:t>).</a:t>
            </a:r>
          </a:p>
          <a:p>
            <a:pPr algn="just"/>
            <a:r>
              <a:rPr lang="sl-SI" dirty="0" err="1" smtClean="0"/>
              <a:t>Around</a:t>
            </a:r>
            <a:r>
              <a:rPr lang="sl-SI" dirty="0" smtClean="0"/>
              <a:t> 8,300 </a:t>
            </a:r>
            <a:r>
              <a:rPr lang="sl-SI" dirty="0" err="1" smtClean="0"/>
              <a:t>non</a:t>
            </a:r>
            <a:r>
              <a:rPr lang="sl-SI" dirty="0" smtClean="0"/>
              <a:t>-profit </a:t>
            </a:r>
            <a:r>
              <a:rPr lang="sl-SI" dirty="0" err="1" smtClean="0"/>
              <a:t>units</a:t>
            </a:r>
            <a:r>
              <a:rPr lang="sl-SI" dirty="0" smtClean="0"/>
              <a:t> </a:t>
            </a:r>
            <a:r>
              <a:rPr lang="sl-SI" dirty="0" err="1" smtClean="0"/>
              <a:t>needed</a:t>
            </a:r>
            <a:r>
              <a:rPr lang="sl-SI" dirty="0" smtClean="0"/>
              <a:t>.</a:t>
            </a:r>
          </a:p>
          <a:p>
            <a:pPr algn="just"/>
            <a:r>
              <a:rPr lang="sl-SI" dirty="0" smtClean="0"/>
              <a:t>D</a:t>
            </a:r>
            <a:r>
              <a:rPr lang="en-GB" dirty="0" smtClean="0"/>
              <a:t>raft of the new </a:t>
            </a:r>
            <a:r>
              <a:rPr lang="en-GB" dirty="0" err="1" smtClean="0"/>
              <a:t>NHP</a:t>
            </a:r>
            <a:r>
              <a:rPr lang="sl-SI" dirty="0" smtClean="0"/>
              <a:t>: </a:t>
            </a:r>
            <a:r>
              <a:rPr lang="en-GB" dirty="0" smtClean="0"/>
              <a:t>inadequate occupation of the housing stock and under-development of the rental sector, low affordability of dwellings (especially for young people), energetic inefficiency of the housing stock, low residential mobility of citizens, etc. </a:t>
            </a:r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Today</a:t>
            </a:r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l-SI" dirty="0" smtClean="0"/>
              <a:t>New </a:t>
            </a:r>
            <a:r>
              <a:rPr lang="sl-SI" dirty="0" err="1" smtClean="0"/>
              <a:t>categorization</a:t>
            </a:r>
            <a:r>
              <a:rPr lang="sl-SI" dirty="0" smtClean="0"/>
              <a:t>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rentals</a:t>
            </a:r>
            <a:r>
              <a:rPr lang="sl-SI" dirty="0" smtClean="0"/>
              <a:t> - i</a:t>
            </a:r>
            <a:r>
              <a:rPr lang="en-GB" dirty="0" err="1" smtClean="0"/>
              <a:t>nstead</a:t>
            </a:r>
            <a:r>
              <a:rPr lang="en-GB" dirty="0" smtClean="0"/>
              <a:t> of the non-profit, employment-based and purpose dwellings</a:t>
            </a:r>
            <a:r>
              <a:rPr lang="sl-SI" dirty="0" smtClean="0"/>
              <a:t> </a:t>
            </a:r>
            <a:r>
              <a:rPr lang="en-GB" dirty="0" smtClean="0"/>
              <a:t>– the public rental housing</a:t>
            </a:r>
            <a:r>
              <a:rPr lang="sl-SI" dirty="0" smtClean="0"/>
              <a:t>.</a:t>
            </a:r>
          </a:p>
          <a:p>
            <a:pPr algn="just"/>
            <a:r>
              <a:rPr lang="en-GB" dirty="0" smtClean="0"/>
              <a:t>Other two categories </a:t>
            </a:r>
            <a:r>
              <a:rPr lang="sl-SI" dirty="0" smtClean="0"/>
              <a:t>- </a:t>
            </a:r>
            <a:r>
              <a:rPr lang="en-GB" dirty="0" smtClean="0"/>
              <a:t>private rentals and mixed rentals. </a:t>
            </a:r>
            <a:endParaRPr lang="sl-SI" dirty="0" smtClean="0"/>
          </a:p>
          <a:p>
            <a:pPr algn="just"/>
            <a:r>
              <a:rPr lang="sl-SI" dirty="0" smtClean="0"/>
              <a:t>N</a:t>
            </a:r>
            <a:r>
              <a:rPr lang="en-GB" dirty="0" err="1" smtClean="0"/>
              <a:t>ew</a:t>
            </a:r>
            <a:r>
              <a:rPr lang="en-GB" dirty="0" smtClean="0"/>
              <a:t> benefit </a:t>
            </a:r>
            <a:r>
              <a:rPr lang="sl-SI" dirty="0" err="1" smtClean="0"/>
              <a:t>system</a:t>
            </a:r>
            <a:r>
              <a:rPr lang="sl-SI" dirty="0" smtClean="0"/>
              <a:t> </a:t>
            </a:r>
            <a:r>
              <a:rPr lang="en-GB" dirty="0" smtClean="0"/>
              <a:t>– the housing allowance</a:t>
            </a:r>
            <a:r>
              <a:rPr lang="sl-SI" dirty="0" smtClean="0"/>
              <a:t> (</a:t>
            </a:r>
            <a:r>
              <a:rPr lang="en-GB" dirty="0" smtClean="0"/>
              <a:t>assisting families with the housing costs, promoting rental sector and lawful renting</a:t>
            </a:r>
            <a:r>
              <a:rPr lang="sl-SI" dirty="0" smtClean="0"/>
              <a:t>)</a:t>
            </a:r>
            <a:r>
              <a:rPr lang="en-GB" dirty="0" smtClean="0"/>
              <a:t>.</a:t>
            </a:r>
            <a:endParaRPr lang="sl-SI" dirty="0" smtClean="0"/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Novalties</a:t>
            </a:r>
            <a:r>
              <a:rPr lang="sl-SI" dirty="0" smtClean="0"/>
              <a:t> </a:t>
            </a:r>
            <a:endParaRPr lang="sl-S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l-SI" dirty="0" smtClean="0"/>
              <a:t>New r</a:t>
            </a:r>
            <a:r>
              <a:rPr lang="en-GB" dirty="0" err="1" smtClean="0"/>
              <a:t>egulation</a:t>
            </a:r>
            <a:r>
              <a:rPr lang="en-GB" dirty="0" smtClean="0"/>
              <a:t> of the rental sector (from both legal and political point of view)</a:t>
            </a:r>
            <a:r>
              <a:rPr lang="sl-SI" dirty="0" smtClean="0"/>
              <a:t>.</a:t>
            </a:r>
          </a:p>
          <a:p>
            <a:pPr algn="just"/>
            <a:r>
              <a:rPr lang="sl-SI" dirty="0" smtClean="0"/>
              <a:t>G</a:t>
            </a:r>
            <a:r>
              <a:rPr lang="en-GB" dirty="0" err="1" smtClean="0"/>
              <a:t>reater</a:t>
            </a:r>
            <a:r>
              <a:rPr lang="en-GB" dirty="0" smtClean="0"/>
              <a:t> financial support </a:t>
            </a:r>
            <a:r>
              <a:rPr lang="sl-SI" dirty="0" err="1" smtClean="0"/>
              <a:t>for</a:t>
            </a:r>
            <a:r>
              <a:rPr lang="sl-SI" dirty="0" smtClean="0"/>
              <a:t> </a:t>
            </a:r>
            <a:r>
              <a:rPr lang="en-GB" dirty="0" smtClean="0"/>
              <a:t>the municipalities with the most prominent need and the lowest financial capabilities. </a:t>
            </a:r>
            <a:endParaRPr lang="sl-SI" dirty="0" smtClean="0"/>
          </a:p>
          <a:p>
            <a:pPr algn="just"/>
            <a:r>
              <a:rPr lang="sl-SI" dirty="0" err="1" smtClean="0"/>
              <a:t>Conclusion</a:t>
            </a:r>
            <a:r>
              <a:rPr lang="sl-SI" dirty="0" smtClean="0"/>
              <a:t>: T</a:t>
            </a:r>
            <a:r>
              <a:rPr lang="en-GB" dirty="0" smtClean="0"/>
              <a:t>here is a place for new </a:t>
            </a:r>
            <a:r>
              <a:rPr lang="en-GB" smtClean="0"/>
              <a:t>social </a:t>
            </a:r>
            <a:r>
              <a:rPr lang="en-GB" smtClean="0"/>
              <a:t>rental </a:t>
            </a:r>
            <a:r>
              <a:rPr lang="en-GB" dirty="0" smtClean="0"/>
              <a:t>agencies within the Slovenian housing system (both current and prospective).</a:t>
            </a:r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For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future</a:t>
            </a:r>
            <a:r>
              <a:rPr lang="sl-SI" dirty="0" smtClean="0"/>
              <a:t>…</a:t>
            </a:r>
            <a:endParaRPr lang="sl-S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1992 </a:t>
            </a:r>
            <a:r>
              <a:rPr lang="sl-SI" dirty="0" err="1" smtClean="0"/>
              <a:t>Housing</a:t>
            </a:r>
            <a:r>
              <a:rPr lang="sl-SI" dirty="0" smtClean="0"/>
              <a:t> </a:t>
            </a:r>
            <a:r>
              <a:rPr lang="sl-SI" dirty="0" err="1" smtClean="0"/>
              <a:t>Act</a:t>
            </a:r>
            <a:endParaRPr lang="sl-SI" dirty="0" smtClean="0"/>
          </a:p>
          <a:p>
            <a:pPr lvl="1"/>
            <a:r>
              <a:rPr lang="sl-SI" dirty="0" err="1" smtClean="0"/>
              <a:t>Privatization</a:t>
            </a:r>
            <a:r>
              <a:rPr lang="sl-SI" dirty="0" smtClean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home-</a:t>
            </a:r>
            <a:r>
              <a:rPr lang="sl-SI" dirty="0" err="1" smtClean="0"/>
              <a:t>ownership</a:t>
            </a:r>
            <a:r>
              <a:rPr lang="sl-SI" dirty="0" smtClean="0"/>
              <a:t> </a:t>
            </a:r>
            <a:r>
              <a:rPr lang="sl-SI" dirty="0" err="1" smtClean="0"/>
              <a:t>rate</a:t>
            </a:r>
            <a:endParaRPr lang="sl-SI" dirty="0" smtClean="0"/>
          </a:p>
          <a:p>
            <a:r>
              <a:rPr lang="sl-SI" dirty="0" smtClean="0"/>
              <a:t>I</a:t>
            </a:r>
            <a:r>
              <a:rPr lang="en-GB" dirty="0" err="1" smtClean="0"/>
              <a:t>nflux</a:t>
            </a:r>
            <a:r>
              <a:rPr lang="en-GB" dirty="0" smtClean="0"/>
              <a:t> of refugees and </a:t>
            </a:r>
            <a:r>
              <a:rPr lang="en-GB" dirty="0" err="1" smtClean="0"/>
              <a:t>IDP’s</a:t>
            </a:r>
            <a:r>
              <a:rPr lang="en-GB" dirty="0" smtClean="0"/>
              <a:t>, embargos, NATO aggression and Kosovo crisis, change in the regime, economic crisis, etc</a:t>
            </a:r>
            <a:r>
              <a:rPr lang="sl-SI" dirty="0" smtClean="0"/>
              <a:t>.</a:t>
            </a:r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err="1" smtClean="0"/>
              <a:t>Housing</a:t>
            </a:r>
            <a:r>
              <a:rPr lang="sl-SI" dirty="0" smtClean="0"/>
              <a:t> </a:t>
            </a:r>
            <a:r>
              <a:rPr lang="sl-SI" dirty="0" err="1" smtClean="0"/>
              <a:t>policy</a:t>
            </a:r>
            <a:r>
              <a:rPr lang="sl-SI" dirty="0" smtClean="0"/>
              <a:t> - </a:t>
            </a:r>
            <a:r>
              <a:rPr lang="sl-SI" dirty="0" err="1" smtClean="0"/>
              <a:t>Serbia</a:t>
            </a:r>
            <a:endParaRPr lang="sl-S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Core activities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privatization</a:t>
            </a:r>
            <a:r>
              <a:rPr lang="sl-SI" dirty="0" smtClean="0"/>
              <a:t> </a:t>
            </a:r>
            <a:r>
              <a:rPr lang="en-US" dirty="0" smtClean="0"/>
              <a:t>performed within the period 1992 and 1994</a:t>
            </a:r>
          </a:p>
          <a:p>
            <a:pPr algn="just"/>
            <a:r>
              <a:rPr lang="en-US" dirty="0" smtClean="0"/>
              <a:t>Similar to other countries</a:t>
            </a:r>
            <a:endParaRPr lang="sl-SI" dirty="0" smtClean="0"/>
          </a:p>
          <a:p>
            <a:pPr algn="just"/>
            <a:r>
              <a:rPr lang="sl-SI" dirty="0" err="1" smtClean="0"/>
              <a:t>Modest</a:t>
            </a:r>
            <a:r>
              <a:rPr lang="sl-SI" dirty="0" smtClean="0"/>
              <a:t> profit</a:t>
            </a:r>
          </a:p>
          <a:p>
            <a:pPr algn="just"/>
            <a:r>
              <a:rPr lang="sl-SI" dirty="0" err="1" smtClean="0"/>
              <a:t>Result</a:t>
            </a:r>
            <a:r>
              <a:rPr lang="sl-SI" dirty="0" smtClean="0"/>
              <a:t>: 98% </a:t>
            </a:r>
            <a:r>
              <a:rPr lang="sl-SI" dirty="0" err="1" smtClean="0"/>
              <a:t>of</a:t>
            </a:r>
            <a:r>
              <a:rPr lang="sl-SI" dirty="0" smtClean="0"/>
              <a:t> home-</a:t>
            </a:r>
            <a:r>
              <a:rPr lang="sl-SI" dirty="0" err="1" smtClean="0"/>
              <a:t>owners</a:t>
            </a:r>
            <a:r>
              <a:rPr lang="sl-SI" dirty="0" smtClean="0"/>
              <a:t>, 2% </a:t>
            </a:r>
            <a:r>
              <a:rPr lang="sl-SI" dirty="0" err="1" smtClean="0"/>
              <a:t>public</a:t>
            </a:r>
            <a:r>
              <a:rPr lang="sl-SI" dirty="0" smtClean="0"/>
              <a:t> </a:t>
            </a:r>
            <a:r>
              <a:rPr lang="sl-SI" dirty="0" err="1" smtClean="0"/>
              <a:t>housing</a:t>
            </a:r>
            <a:r>
              <a:rPr lang="sl-SI" dirty="0" smtClean="0"/>
              <a:t> </a:t>
            </a:r>
            <a:r>
              <a:rPr lang="sl-SI" dirty="0" err="1" smtClean="0"/>
              <a:t>stock</a:t>
            </a:r>
            <a:endParaRPr lang="sl-SI" dirty="0" smtClean="0"/>
          </a:p>
          <a:p>
            <a:pPr algn="just"/>
            <a:r>
              <a:rPr lang="sl-SI" dirty="0" err="1" smtClean="0"/>
              <a:t>Article</a:t>
            </a:r>
            <a:r>
              <a:rPr lang="sl-SI" dirty="0" smtClean="0"/>
              <a:t> 44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HA - </a:t>
            </a:r>
            <a:r>
              <a:rPr lang="en-GB" dirty="0" smtClean="0"/>
              <a:t>1.3% from the gross salaries for the construction of solidarity apartments</a:t>
            </a:r>
            <a:endParaRPr lang="sl-SI" dirty="0" smtClean="0"/>
          </a:p>
          <a:p>
            <a:pPr algn="just"/>
            <a:endParaRPr lang="en-US" dirty="0" smtClean="0"/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Nineties of the twentieth century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ekanje">
  <a:themeElements>
    <a:clrScheme name="Stek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tekanj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tekanj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188</TotalTime>
  <Words>1070</Words>
  <Application>Microsoft Office PowerPoint</Application>
  <PresentationFormat>Diaprojekcija na zaslonu (4:3)</PresentationFormat>
  <Paragraphs>93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17" baseType="lpstr">
      <vt:lpstr>Stekanje</vt:lpstr>
      <vt:lpstr>  Housing policies and development of housing tenures</vt:lpstr>
      <vt:lpstr>Purpose of the presentation</vt:lpstr>
      <vt:lpstr>Introduction</vt:lpstr>
      <vt:lpstr>New legislative frame for housing policy - Slovenia</vt:lpstr>
      <vt:lpstr>Today</vt:lpstr>
      <vt:lpstr>Novalties </vt:lpstr>
      <vt:lpstr>For the future…</vt:lpstr>
      <vt:lpstr>Housing policy - Serbia</vt:lpstr>
      <vt:lpstr>Nineties of the twentieth century</vt:lpstr>
      <vt:lpstr>Housing for refugees and internally displaced persons </vt:lpstr>
      <vt:lpstr>Solutions </vt:lpstr>
      <vt:lpstr>Social Housing in Supportive Environment model</vt:lpstr>
      <vt:lpstr>Social Housing in Supportive Environment model</vt:lpstr>
      <vt:lpstr>Recent development</vt:lpstr>
      <vt:lpstr>Social Housing Act</vt:lpstr>
      <vt:lpstr>All in all…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RENTAL SECTOR IN SLOVENIA – A LOOK BACK AND A LOOK AHEAD</dc:title>
  <dc:creator>tamara</dc:creator>
  <cp:lastModifiedBy>tamara</cp:lastModifiedBy>
  <cp:revision>25</cp:revision>
  <dcterms:created xsi:type="dcterms:W3CDTF">2013-09-10T12:35:12Z</dcterms:created>
  <dcterms:modified xsi:type="dcterms:W3CDTF">2013-09-12T07:15:57Z</dcterms:modified>
</cp:coreProperties>
</file>