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9" r:id="rId6"/>
    <p:sldId id="264" r:id="rId7"/>
    <p:sldId id="265" r:id="rId8"/>
    <p:sldId id="284" r:id="rId9"/>
    <p:sldId id="280" r:id="rId10"/>
    <p:sldId id="266" r:id="rId11"/>
    <p:sldId id="267" r:id="rId12"/>
    <p:sldId id="268" r:id="rId13"/>
    <p:sldId id="274" r:id="rId14"/>
    <p:sldId id="273" r:id="rId15"/>
    <p:sldId id="281" r:id="rId16"/>
    <p:sldId id="282" r:id="rId17"/>
    <p:sldId id="276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E9F39-8665-4332-871F-5A62E2F96330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2928D-FF41-41FB-ABAC-130D15DBF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Private rental housing in Serbia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Mina Petrović</a:t>
            </a:r>
          </a:p>
          <a:p>
            <a:r>
              <a:rPr lang="sr-Latn-RS" dirty="0" smtClean="0"/>
              <a:t>University of Blegrade</a:t>
            </a:r>
          </a:p>
          <a:p>
            <a:r>
              <a:rPr lang="sr-Latn-RS" dirty="0" smtClean="0"/>
              <a:t>mipetrov</a:t>
            </a:r>
            <a:r>
              <a:rPr lang="en-US" dirty="0" smtClean="0"/>
              <a:t>@</a:t>
            </a:r>
            <a:r>
              <a:rPr lang="en-US" dirty="0" err="1" smtClean="0"/>
              <a:t>sbb.rs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landlords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Accidental landlords</a:t>
            </a:r>
            <a:r>
              <a:rPr lang="en-US" dirty="0"/>
              <a:t> – in majority</a:t>
            </a:r>
          </a:p>
          <a:p>
            <a:pPr>
              <a:buNone/>
            </a:pPr>
            <a:r>
              <a:rPr lang="en-US" dirty="0" smtClean="0"/>
              <a:t> Either </a:t>
            </a:r>
            <a:r>
              <a:rPr lang="en-US" dirty="0"/>
              <a:t>income-poor owners, frequently unemployed or retired, renting out their own unit or individual rooms in it, or middle class owners who rent inherited (extra) flats. </a:t>
            </a:r>
            <a:endParaRPr lang="en-US" dirty="0" smtClean="0"/>
          </a:p>
          <a:p>
            <a:r>
              <a:rPr lang="en-GB" dirty="0" smtClean="0"/>
              <a:t>Landlords with several dwellings obtained on the active secondary market as investment strategy - rare, except in big cities </a:t>
            </a:r>
          </a:p>
          <a:p>
            <a:r>
              <a:rPr lang="en-GB" b="1" dirty="0" smtClean="0"/>
              <a:t>Upscale private rental market</a:t>
            </a:r>
            <a:r>
              <a:rPr lang="en-GB" dirty="0" smtClean="0"/>
              <a:t> served by corporate investors that caters to other corporations, foreigners, and other high-income clients – small but expanding in big cities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motives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Obtaining of </a:t>
            </a:r>
            <a:r>
              <a:rPr lang="en-GB" b="1" dirty="0"/>
              <a:t>additional income </a:t>
            </a:r>
            <a:r>
              <a:rPr lang="en-GB" dirty="0" smtClean="0"/>
              <a:t>- dominant </a:t>
            </a:r>
            <a:r>
              <a:rPr lang="en-GB" dirty="0"/>
              <a:t>motive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GB" dirty="0" smtClean="0"/>
              <a:t>Not </a:t>
            </a:r>
            <a:r>
              <a:rPr lang="en-GB" dirty="0"/>
              <a:t>commercially </a:t>
            </a:r>
            <a:r>
              <a:rPr lang="en-GB" dirty="0" smtClean="0"/>
              <a:t>oriented - </a:t>
            </a:r>
            <a:r>
              <a:rPr lang="en-GB" dirty="0"/>
              <a:t> </a:t>
            </a:r>
            <a:r>
              <a:rPr lang="en-GB" dirty="0" smtClean="0"/>
              <a:t>do not calculate </a:t>
            </a:r>
            <a:r>
              <a:rPr lang="en-GB" dirty="0"/>
              <a:t>the return of their </a:t>
            </a:r>
            <a:r>
              <a:rPr lang="en-GB" dirty="0" smtClean="0"/>
              <a:t>capital</a:t>
            </a:r>
          </a:p>
          <a:p>
            <a:pPr>
              <a:buNone/>
            </a:pPr>
            <a:r>
              <a:rPr lang="en-GB" dirty="0" smtClean="0"/>
              <a:t> All rent as an earning – not  </a:t>
            </a:r>
            <a:r>
              <a:rPr lang="en-GB" dirty="0"/>
              <a:t>paying </a:t>
            </a:r>
            <a:r>
              <a:rPr lang="en-GB" dirty="0" smtClean="0"/>
              <a:t>tax for renting, only </a:t>
            </a:r>
            <a:r>
              <a:rPr lang="en-GB" dirty="0"/>
              <a:t>minimal investments </a:t>
            </a:r>
            <a:r>
              <a:rPr lang="en-GB" dirty="0" smtClean="0"/>
              <a:t>in maintenance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In/flexible supply  - nonprofessional landlords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sz="9600" dirty="0" smtClean="0"/>
              <a:t>Slowly react to decreased demand -  to decrease the prices even if they cannot let the flat</a:t>
            </a:r>
          </a:p>
          <a:p>
            <a:pPr marL="514350" indent="-514350">
              <a:buAutoNum type="arabicPeriod"/>
            </a:pPr>
            <a:r>
              <a:rPr lang="en-GB" sz="9600" dirty="0" smtClean="0"/>
              <a:t>Emphatic  – search for reliable tenants (regular in paying all costs: rents and utilities, do not cause a problem with neighbours), even at the cost to increase the rent  </a:t>
            </a:r>
          </a:p>
          <a:p>
            <a:pPr marL="514350" indent="-514350">
              <a:buAutoNum type="arabicPeriod"/>
            </a:pPr>
            <a:r>
              <a:rPr lang="en-US" sz="9600" b="1" dirty="0" smtClean="0"/>
              <a:t>Tend to enter and leave the renting market according to the need for supplemental income and available extra space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9600" dirty="0" smtClean="0"/>
              <a:t>Renting  for a fee months  when the demand increase by foreign tourists who visit Belgrade and Novi  Sad – EXIT, Bear fest….) -  f</a:t>
            </a:r>
            <a:r>
              <a:rPr lang="en-GB" sz="9600" dirty="0" smtClean="0"/>
              <a:t>foreigners as more desirable renters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9600" dirty="0" smtClean="0"/>
              <a:t>70% of landlords do not want families with children as tenants </a:t>
            </a:r>
            <a:endParaRPr lang="en-US" sz="9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9600" dirty="0" smtClean="0"/>
              <a:t>Withdrawing/selling of  flat bought by credit / (can not have rents above monthly payments)</a:t>
            </a:r>
            <a:endParaRPr lang="en-US" sz="9600" dirty="0" smtClean="0"/>
          </a:p>
          <a:p>
            <a:endParaRPr lang="en-US" sz="9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/>
              <a:t>Tenants / landlords relation based on trust, which is otherwise very low in </a:t>
            </a:r>
            <a:r>
              <a:rPr lang="en-GB" dirty="0" smtClean="0"/>
              <a:t>society</a:t>
            </a:r>
          </a:p>
          <a:p>
            <a:r>
              <a:rPr lang="en-GB" b="1" dirty="0"/>
              <a:t>Of 300,000 renters, only 7,000 under contract </a:t>
            </a:r>
            <a:r>
              <a:rPr lang="en-GB" b="1" dirty="0" smtClean="0"/>
              <a:t>(in BG out of  </a:t>
            </a:r>
            <a:r>
              <a:rPr lang="en-GB" b="1" dirty="0"/>
              <a:t>250,000 </a:t>
            </a:r>
            <a:r>
              <a:rPr lang="en-GB" b="1" dirty="0" smtClean="0"/>
              <a:t> -  </a:t>
            </a:r>
            <a:r>
              <a:rPr lang="en-GB" b="1" dirty="0"/>
              <a:t>5, </a:t>
            </a:r>
            <a:r>
              <a:rPr lang="en-GB" b="1" dirty="0" smtClean="0"/>
              <a:t>000)</a:t>
            </a:r>
          </a:p>
          <a:p>
            <a:endParaRPr lang="en-US" dirty="0"/>
          </a:p>
          <a:p>
            <a:r>
              <a:rPr lang="en-GB" b="1" dirty="0" smtClean="0"/>
              <a:t>New </a:t>
            </a:r>
            <a:r>
              <a:rPr lang="en-GB" b="1" dirty="0"/>
              <a:t>Law on Residence</a:t>
            </a:r>
            <a:r>
              <a:rPr lang="en-GB" dirty="0"/>
              <a:t> (since December 2011) – </a:t>
            </a:r>
            <a:r>
              <a:rPr lang="en-GB" dirty="0" smtClean="0"/>
              <a:t> </a:t>
            </a:r>
            <a:r>
              <a:rPr lang="en-GB" dirty="0"/>
              <a:t>penalties for both landlords and tenants (from 100/500euros</a:t>
            </a:r>
            <a:r>
              <a:rPr lang="en-GB" dirty="0" smtClean="0"/>
              <a:t>), poor implementation although the </a:t>
            </a:r>
            <a:r>
              <a:rPr lang="en-GB" dirty="0"/>
              <a:t>certified contract </a:t>
            </a:r>
            <a:r>
              <a:rPr lang="en-GB" dirty="0" smtClean="0"/>
              <a:t>is </a:t>
            </a:r>
            <a:r>
              <a:rPr lang="en-GB" dirty="0"/>
              <a:t>not needed by the procedure of </a:t>
            </a:r>
            <a:r>
              <a:rPr lang="en-GB" dirty="0" smtClean="0"/>
              <a:t>registering , </a:t>
            </a:r>
            <a:r>
              <a:rPr lang="en-GB" dirty="0"/>
              <a:t>and police does not send the information to tax office.</a:t>
            </a:r>
            <a:endParaRPr lang="en-US" dirty="0"/>
          </a:p>
          <a:p>
            <a:endParaRPr lang="en-GB" dirty="0" smtClean="0"/>
          </a:p>
          <a:p>
            <a:r>
              <a:rPr lang="en-GB" dirty="0" smtClean="0"/>
              <a:t>Tax </a:t>
            </a:r>
            <a:r>
              <a:rPr lang="en-GB" dirty="0"/>
              <a:t>due for renting is 20% of the contracted rent, for legal entities plus 18% </a:t>
            </a:r>
            <a:r>
              <a:rPr lang="en-GB" dirty="0" smtClean="0"/>
              <a:t>of VAT</a:t>
            </a:r>
            <a:r>
              <a:rPr lang="en-GB" dirty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en-GB" sz="4000" dirty="0" smtClean="0">
                <a:latin typeface="+mj-lt"/>
              </a:rPr>
              <a:t>Potential </a:t>
            </a:r>
            <a:r>
              <a:rPr lang="en-GB" sz="4000" dirty="0">
                <a:latin typeface="+mj-lt"/>
              </a:rPr>
              <a:t>risk of the tenants</a:t>
            </a:r>
            <a:r>
              <a:rPr lang="en-US" sz="1600" dirty="0"/>
              <a:t/>
            </a:r>
            <a:br>
              <a:rPr lang="en-US" sz="16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Evictions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smtClean="0"/>
              <a:t>usually </a:t>
            </a:r>
            <a:r>
              <a:rPr lang="en-GB" dirty="0"/>
              <a:t>informal </a:t>
            </a:r>
            <a:r>
              <a:rPr lang="en-GB" dirty="0" smtClean="0"/>
              <a:t>agreement /</a:t>
            </a:r>
            <a:r>
              <a:rPr lang="en-GB" dirty="0"/>
              <a:t>practice one month notice from both sides</a:t>
            </a:r>
            <a:endParaRPr lang="en-US" dirty="0"/>
          </a:p>
          <a:p>
            <a:endParaRPr lang="en-GB" dirty="0" smtClean="0"/>
          </a:p>
          <a:p>
            <a:r>
              <a:rPr lang="en-GB" b="1" dirty="0" smtClean="0"/>
              <a:t>Rent increase</a:t>
            </a:r>
            <a:r>
              <a:rPr lang="en-GB" dirty="0" smtClean="0"/>
              <a:t> – even if they contribute to increasing flat’s quality – </a:t>
            </a:r>
            <a:r>
              <a:rPr lang="en-GB" dirty="0"/>
              <a:t>painting, providing internet, </a:t>
            </a:r>
            <a:r>
              <a:rPr lang="en-GB" dirty="0" smtClean="0"/>
              <a:t>air condition, etc. 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Typical </a:t>
            </a:r>
            <a:r>
              <a:rPr lang="en-GB" dirty="0"/>
              <a:t>conflicts between the landlords and tenants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Paying </a:t>
            </a:r>
            <a:r>
              <a:rPr lang="en-GB" dirty="0"/>
              <a:t>of utility costs – rising </a:t>
            </a:r>
            <a:r>
              <a:rPr lang="en-GB" dirty="0" smtClean="0"/>
              <a:t>utility costs </a:t>
            </a:r>
            <a:endParaRPr lang="en-US" dirty="0"/>
          </a:p>
          <a:p>
            <a:r>
              <a:rPr lang="en-GB" dirty="0"/>
              <a:t>Rent level: rents in EURs – inflation</a:t>
            </a:r>
            <a:endParaRPr lang="en-US" dirty="0"/>
          </a:p>
          <a:p>
            <a:r>
              <a:rPr lang="en-GB" dirty="0"/>
              <a:t>The way of using flats – damaging, correct maintenance, etc.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en-GB" sz="3200" dirty="0" smtClean="0"/>
              <a:t>Formal </a:t>
            </a:r>
            <a:r>
              <a:rPr lang="en-GB" sz="3200" dirty="0"/>
              <a:t>and informal risk managements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Practice of </a:t>
            </a:r>
            <a:r>
              <a:rPr lang="en-GB" b="1" dirty="0"/>
              <a:t>paying one </a:t>
            </a:r>
            <a:r>
              <a:rPr lang="en-GB" b="1" dirty="0" smtClean="0"/>
              <a:t>rent</a:t>
            </a:r>
            <a:r>
              <a:rPr lang="en-GB" dirty="0" smtClean="0"/>
              <a:t> at entering the flat, </a:t>
            </a:r>
            <a:r>
              <a:rPr lang="en-GB" dirty="0"/>
              <a:t>as a guarantee for not paying utility costs – to be returned when leaving the flat (risk for both sides)</a:t>
            </a:r>
            <a:endParaRPr lang="en-US" dirty="0"/>
          </a:p>
          <a:p>
            <a:r>
              <a:rPr lang="en-GB" b="1" dirty="0" smtClean="0"/>
              <a:t>Tenant organizations</a:t>
            </a:r>
            <a:r>
              <a:rPr lang="en-GB" dirty="0" smtClean="0"/>
              <a:t> – increasing in number – advice  tenants about  their rights -   to have a photo or video of apartment before moving in, to make a list of furniture, to ask for utility bills, etc)</a:t>
            </a:r>
            <a:endParaRPr lang="en-US" dirty="0" smtClean="0"/>
          </a:p>
          <a:p>
            <a:r>
              <a:rPr lang="en-GB" b="1" dirty="0" smtClean="0"/>
              <a:t>Judicial </a:t>
            </a:r>
            <a:r>
              <a:rPr lang="en-GB" b="1" dirty="0"/>
              <a:t>procedure and trials</a:t>
            </a:r>
            <a:r>
              <a:rPr lang="en-GB" dirty="0"/>
              <a:t> </a:t>
            </a:r>
            <a:r>
              <a:rPr lang="en-GB" dirty="0" smtClean="0"/>
              <a:t>-rare </a:t>
            </a:r>
            <a:r>
              <a:rPr lang="en-GB" dirty="0"/>
              <a:t>as contracts are rare, plus the procedures are often too long and expensive - </a:t>
            </a:r>
            <a:r>
              <a:rPr lang="en-GB" dirty="0" smtClean="0"/>
              <a:t>inefficient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Institutional set-up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Predominant </a:t>
            </a:r>
            <a:r>
              <a:rPr lang="en-GB" dirty="0"/>
              <a:t>intermediating mechanisms between tenants and landlords are </a:t>
            </a:r>
            <a:r>
              <a:rPr lang="en-GB" b="1" dirty="0"/>
              <a:t>newspapers and the Internet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b="1" dirty="0" smtClean="0"/>
              <a:t>Rental </a:t>
            </a:r>
            <a:r>
              <a:rPr lang="en-GB" b="1" dirty="0"/>
              <a:t>housing brokers and agents</a:t>
            </a:r>
            <a:r>
              <a:rPr lang="en-GB" dirty="0"/>
              <a:t> are increasing in number </a:t>
            </a:r>
            <a:r>
              <a:rPr lang="en-GB" dirty="0" smtClean="0"/>
              <a:t>(charge 50% of the monthly rent for their service),  </a:t>
            </a:r>
            <a:r>
              <a:rPr lang="en-GB" dirty="0"/>
              <a:t>a lot of them </a:t>
            </a:r>
            <a:r>
              <a:rPr lang="en-GB" dirty="0" smtClean="0"/>
              <a:t>informal – fraud area - collect </a:t>
            </a:r>
            <a:r>
              <a:rPr lang="en-GB" dirty="0"/>
              <a:t>membership for providing information on fats, advertising non existing flats – victims low income, without </a:t>
            </a:r>
            <a:r>
              <a:rPr lang="en-GB" dirty="0" smtClean="0"/>
              <a:t>internet access, </a:t>
            </a:r>
            <a:r>
              <a:rPr lang="en-GB" dirty="0"/>
              <a:t>etc....,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No legal framework </a:t>
            </a:r>
          </a:p>
          <a:p>
            <a:r>
              <a:rPr lang="en-US" dirty="0" smtClean="0"/>
              <a:t>Unstable market</a:t>
            </a:r>
          </a:p>
          <a:p>
            <a:r>
              <a:rPr lang="en-US" b="1" dirty="0" smtClean="0"/>
              <a:t>Need for regulation and housing allowance</a:t>
            </a:r>
            <a:r>
              <a:rPr lang="en-US" dirty="0" smtClean="0"/>
              <a:t> (significant number of would be social renters)</a:t>
            </a:r>
          </a:p>
          <a:p>
            <a:r>
              <a:rPr lang="en-GB" b="1" dirty="0" smtClean="0"/>
              <a:t>Would stimulate </a:t>
            </a:r>
            <a:r>
              <a:rPr lang="en-GB" b="1" dirty="0"/>
              <a:t>private rental sector and help  activation of unoccupied </a:t>
            </a:r>
            <a:r>
              <a:rPr lang="en-GB" b="1" dirty="0" smtClean="0"/>
              <a:t>flats</a:t>
            </a:r>
          </a:p>
          <a:p>
            <a:r>
              <a:rPr lang="en-GB" dirty="0" smtClean="0"/>
              <a:t>Generates </a:t>
            </a:r>
            <a:r>
              <a:rPr lang="en-GB" dirty="0"/>
              <a:t>constant financial flows from the budget without creating a permanent social housing </a:t>
            </a:r>
            <a:r>
              <a:rPr lang="en-GB" dirty="0" smtClean="0"/>
              <a:t>stock </a:t>
            </a:r>
          </a:p>
          <a:p>
            <a:r>
              <a:rPr lang="en-GB" dirty="0" smtClean="0"/>
              <a:t>With the same budget,  </a:t>
            </a:r>
            <a:r>
              <a:rPr lang="en-GB" dirty="0"/>
              <a:t>the number of families covered </a:t>
            </a:r>
            <a:r>
              <a:rPr lang="en-GB" dirty="0" smtClean="0"/>
              <a:t> </a:t>
            </a:r>
            <a:r>
              <a:rPr lang="en-GB" dirty="0"/>
              <a:t>per year might be 5 times higher than in case of providing new construction of social rental </a:t>
            </a:r>
            <a:r>
              <a:rPr lang="en-GB" dirty="0" smtClean="0"/>
              <a:t>housing -  projection without specification </a:t>
            </a:r>
            <a:r>
              <a:rPr lang="en-GB" dirty="0"/>
              <a:t>of its  effects on rents/housing prices and supply side subsidies that might be needed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 sector after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Very few reforms undertaken  except for massive privatization</a:t>
            </a:r>
          </a:p>
          <a:p>
            <a:pPr>
              <a:buNone/>
            </a:pPr>
            <a:r>
              <a:rPr lang="en-US" dirty="0" smtClean="0"/>
              <a:t>Disappearing of the public rental sector</a:t>
            </a:r>
          </a:p>
          <a:p>
            <a:pPr>
              <a:buNone/>
            </a:pPr>
            <a:r>
              <a:rPr lang="en-US" dirty="0" smtClean="0"/>
              <a:t>Drop in new housing production</a:t>
            </a:r>
          </a:p>
          <a:p>
            <a:pPr>
              <a:buNone/>
            </a:pPr>
            <a:r>
              <a:rPr lang="sr-Latn-RS" dirty="0" smtClean="0"/>
              <a:t>A</a:t>
            </a:r>
            <a:r>
              <a:rPr lang="en-US" dirty="0" err="1" smtClean="0"/>
              <a:t>ffordability</a:t>
            </a:r>
            <a:r>
              <a:rPr lang="en-US" dirty="0" smtClean="0"/>
              <a:t> </a:t>
            </a:r>
            <a:r>
              <a:rPr lang="en-US" dirty="0" smtClean="0"/>
              <a:t>problems</a:t>
            </a:r>
          </a:p>
          <a:p>
            <a:pPr>
              <a:buNone/>
            </a:pPr>
            <a:r>
              <a:rPr lang="en-US" dirty="0" smtClean="0"/>
              <a:t>Expanding private rental sector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Massive housing privatization – over 95%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GB" dirty="0" smtClean="0"/>
              <a:t>→</a:t>
            </a:r>
            <a:r>
              <a:rPr lang="en-GB" b="1" dirty="0" smtClean="0"/>
              <a:t> 2011 census  ownership-tenure structure</a:t>
            </a:r>
          </a:p>
          <a:p>
            <a:pPr marL="514350" indent="-514350"/>
            <a:r>
              <a:rPr lang="en-GB" dirty="0" smtClean="0"/>
              <a:t>2, 380, 920 occupied  flats, of which </a:t>
            </a:r>
            <a:r>
              <a:rPr lang="en-GB" b="1" dirty="0" smtClean="0"/>
              <a:t>98,3% are  in private property – in 	 87,5% are occupied/used by the owners</a:t>
            </a:r>
            <a:r>
              <a:rPr lang="en-GB" dirty="0" smtClean="0"/>
              <a:t> - The rest might be considered as privately rented</a:t>
            </a:r>
          </a:p>
          <a:p>
            <a:pPr marL="514350" indent="-514350"/>
            <a:r>
              <a:rPr lang="en-GB" dirty="0" smtClean="0"/>
              <a:t> only 40,000 flats  in public property: divided to the major share of flats inherited form socialism  (85%) occupied by </a:t>
            </a:r>
            <a:r>
              <a:rPr lang="en-US" dirty="0" smtClean="0"/>
              <a:t>tenants with permanent right to use the flats – and tiny part of newly constructed social housing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Law on </a:t>
            </a:r>
            <a:r>
              <a:rPr lang="en-GB" b="1" dirty="0" smtClean="0"/>
              <a:t>Housing from 1992</a:t>
            </a:r>
            <a:r>
              <a:rPr lang="en-GB" dirty="0" smtClean="0"/>
              <a:t> </a:t>
            </a:r>
            <a:r>
              <a:rPr lang="en-GB" dirty="0"/>
              <a:t>still in force </a:t>
            </a:r>
            <a:r>
              <a:rPr lang="en-GB" dirty="0" smtClean="0"/>
              <a:t> (novelties: housing privatization, privately rental as legitimate but not regulated - without simulative mechanisms for it institutionalization.</a:t>
            </a:r>
            <a:endParaRPr lang="en-US" dirty="0" smtClean="0"/>
          </a:p>
          <a:p>
            <a:r>
              <a:rPr lang="en-GB" dirty="0" smtClean="0"/>
              <a:t> </a:t>
            </a:r>
            <a:r>
              <a:rPr lang="en-GB" dirty="0"/>
              <a:t>No national housing </a:t>
            </a:r>
            <a:r>
              <a:rPr lang="en-GB" dirty="0" smtClean="0"/>
              <a:t>strategy </a:t>
            </a:r>
            <a:endParaRPr lang="en-US" dirty="0"/>
          </a:p>
          <a:p>
            <a:r>
              <a:rPr lang="en-GB" b="1" dirty="0" smtClean="0"/>
              <a:t>Law </a:t>
            </a:r>
            <a:r>
              <a:rPr lang="en-GB" b="1" dirty="0"/>
              <a:t>on Social Housing</a:t>
            </a:r>
            <a:r>
              <a:rPr lang="en-GB" dirty="0"/>
              <a:t> </a:t>
            </a:r>
            <a:r>
              <a:rPr lang="en-GB" dirty="0" smtClean="0"/>
              <a:t> </a:t>
            </a:r>
            <a:r>
              <a:rPr lang="en-GB" dirty="0"/>
              <a:t>adopted in </a:t>
            </a:r>
            <a:r>
              <a:rPr lang="en-GB" dirty="0" smtClean="0"/>
              <a:t>2009 - </a:t>
            </a:r>
            <a:r>
              <a:rPr lang="hu-HU" dirty="0" smtClean="0"/>
              <a:t>definition </a:t>
            </a:r>
            <a:r>
              <a:rPr lang="hu-HU" dirty="0"/>
              <a:t>of social housing does not specify targeting and allocation, management, and social purpose, </a:t>
            </a:r>
            <a:r>
              <a:rPr lang="en-US" dirty="0" smtClean="0"/>
              <a:t>social </a:t>
            </a:r>
            <a:r>
              <a:rPr lang="hu-HU" dirty="0" smtClean="0"/>
              <a:t>housing </a:t>
            </a:r>
            <a:r>
              <a:rPr lang="en-US" dirty="0" smtClean="0"/>
              <a:t>defined “as housing </a:t>
            </a:r>
            <a:r>
              <a:rPr lang="hu-HU" dirty="0" smtClean="0"/>
              <a:t>provided </a:t>
            </a:r>
            <a:r>
              <a:rPr lang="hu-HU" dirty="0"/>
              <a:t>with the assistance of the state for households that </a:t>
            </a:r>
            <a:r>
              <a:rPr lang="en-US" dirty="0" smtClean="0"/>
              <a:t>can </a:t>
            </a:r>
            <a:r>
              <a:rPr lang="hu-HU" dirty="0" smtClean="0"/>
              <a:t>not provide </a:t>
            </a:r>
            <a:r>
              <a:rPr lang="hu-HU" dirty="0"/>
              <a:t>a dwelling under market conditions for social, economic or other reasons” </a:t>
            </a:r>
            <a:r>
              <a:rPr lang="en-US" dirty="0" smtClean="0"/>
              <a:t> </a:t>
            </a:r>
            <a:r>
              <a:rPr lang="hu-HU" dirty="0" smtClean="0"/>
              <a:t>which </a:t>
            </a:r>
            <a:r>
              <a:rPr lang="hu-HU" dirty="0"/>
              <a:t>basically encompasses the average-income (middle-class) population with affordability </a:t>
            </a:r>
            <a:r>
              <a:rPr lang="hu-HU" dirty="0" smtClean="0"/>
              <a:t>problems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Nonprofit organizations </a:t>
            </a:r>
            <a:r>
              <a:rPr lang="en-US" dirty="0"/>
              <a:t>are </a:t>
            </a:r>
            <a:r>
              <a:rPr lang="en-US" dirty="0" smtClean="0"/>
              <a:t>recognized but no legislation properly </a:t>
            </a:r>
            <a:r>
              <a:rPr lang="en-US" dirty="0"/>
              <a:t>defines </a:t>
            </a:r>
            <a:r>
              <a:rPr lang="en-US" dirty="0" smtClean="0"/>
              <a:t>them, no involvement  </a:t>
            </a:r>
            <a:r>
              <a:rPr lang="en-US" dirty="0"/>
              <a:t>in providing and managing </a:t>
            </a:r>
            <a:r>
              <a:rPr lang="en-US" dirty="0" smtClean="0"/>
              <a:t>rental housing 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Huge gap public vs. private rental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91265" cy="6165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5"/>
                <a:gridCol w="2763755"/>
                <a:gridCol w="2763755"/>
              </a:tblGrid>
              <a:tr h="5590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Public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Private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9718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Rents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  <a:cs typeface="Times New Roman"/>
                        </a:rPr>
                        <a:t>Regulated - social rents,  administratively set  well below real costs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Unregulated – market driven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444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Tenancy rights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Calibri"/>
                          <a:cs typeface="Times New Roman"/>
                        </a:rPr>
                        <a:t>Division between old (permanent right to use) and new (temporary, beneficiary criteria), eviction protection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If contracted – protection of evictions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0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Calibri"/>
                          <a:cs typeface="Times New Roman"/>
                        </a:rPr>
                        <a:t>Rent allowance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Calibri"/>
                          <a:cs typeface="Times New Roman"/>
                        </a:rPr>
                        <a:t>None 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Calibri"/>
                          <a:cs typeface="Times New Roman"/>
                        </a:rPr>
                        <a:t>None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0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Calibri"/>
                          <a:cs typeface="Times New Roman"/>
                        </a:rPr>
                        <a:t>Type of landlords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Calibri"/>
                          <a:cs typeface="Times New Roman"/>
                        </a:rPr>
                        <a:t>Public companies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Calibri"/>
                          <a:cs typeface="Times New Roman"/>
                        </a:rPr>
                        <a:t>Private – individuals</a:t>
                      </a: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0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Calibri"/>
                          <a:cs typeface="Times New Roman"/>
                        </a:rPr>
                        <a:t>Motives of the landlords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Calibri"/>
                          <a:cs typeface="Times New Roman"/>
                        </a:rPr>
                        <a:t>Social-non profit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latin typeface="Times New Roman"/>
                          <a:ea typeface="Calibri"/>
                          <a:cs typeface="Times New Roman"/>
                        </a:rPr>
                        <a:t>Financial rewards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874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Calibri"/>
                          <a:cs typeface="Times New Roman"/>
                        </a:rPr>
                        <a:t>Target groups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Calibri"/>
                          <a:cs typeface="Times New Roman"/>
                        </a:rPr>
                        <a:t>Division between old (more middle class) and new (poor-low income)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Times New Roman"/>
                          <a:ea typeface="Calibri"/>
                          <a:cs typeface="Times New Roman"/>
                        </a:rPr>
                        <a:t>Heterogeneous – from low, middle  to high income,  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rental sector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 </a:t>
            </a:r>
            <a:r>
              <a:rPr lang="en-GB" dirty="0"/>
              <a:t>300,000 flats </a:t>
            </a:r>
            <a:r>
              <a:rPr lang="en-GB" dirty="0" smtClean="0"/>
              <a:t>privately </a:t>
            </a:r>
            <a:r>
              <a:rPr lang="en-GB" dirty="0"/>
              <a:t>rented, almost 250, 000 in </a:t>
            </a:r>
            <a:r>
              <a:rPr lang="en-GB" dirty="0" smtClean="0"/>
              <a:t>Belgrade, </a:t>
            </a:r>
            <a:r>
              <a:rPr lang="en-GB" b="1" dirty="0" smtClean="0"/>
              <a:t>15-20% of households </a:t>
            </a:r>
            <a:endParaRPr lang="en-US" b="1" dirty="0"/>
          </a:p>
          <a:p>
            <a:r>
              <a:rPr lang="en-GB" dirty="0" smtClean="0"/>
              <a:t>Decrease and changes in demand since 2008 </a:t>
            </a:r>
            <a:r>
              <a:rPr lang="en-GB" dirty="0"/>
              <a:t>– households’ ability to pay – </a:t>
            </a:r>
            <a:r>
              <a:rPr lang="en-GB" dirty="0" smtClean="0"/>
              <a:t>previously central </a:t>
            </a:r>
            <a:r>
              <a:rPr lang="en-GB" dirty="0"/>
              <a:t>heating as desirable – </a:t>
            </a:r>
            <a:r>
              <a:rPr lang="en-GB" dirty="0" smtClean="0"/>
              <a:t>not any more - increasing </a:t>
            </a:r>
            <a:r>
              <a:rPr lang="en-GB" dirty="0"/>
              <a:t>control over utility </a:t>
            </a:r>
            <a:r>
              <a:rPr lang="en-GB" dirty="0" smtClean="0"/>
              <a:t>costs (reduction in consumption)</a:t>
            </a:r>
          </a:p>
          <a:p>
            <a:r>
              <a:rPr lang="en-GB" dirty="0" smtClean="0"/>
              <a:t>The rents are decreasing with economic crisis, in 2011 compared to 2008, lower for 25-30%,</a:t>
            </a:r>
            <a:endParaRPr lang="en-US" dirty="0"/>
          </a:p>
          <a:p>
            <a:r>
              <a:rPr lang="en-GB" dirty="0"/>
              <a:t>In big cities – supply and demand more or less in </a:t>
            </a:r>
            <a:r>
              <a:rPr lang="en-GB" dirty="0" smtClean="0"/>
              <a:t>balance considering the numbers but not the structure – higher demand for smaller/cheaper  flats 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Affordability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GB" dirty="0" smtClean="0"/>
              <a:t> </a:t>
            </a:r>
          </a:p>
          <a:p>
            <a:pPr marL="514350" indent="-514350">
              <a:buNone/>
            </a:pPr>
            <a:r>
              <a:rPr lang="en-US" dirty="0"/>
              <a:t>Rent (median for private rental sector) to income ratio </a:t>
            </a:r>
            <a:r>
              <a:rPr lang="en-US" dirty="0" smtClean="0"/>
              <a:t>exceeds 0.49 </a:t>
            </a:r>
            <a:r>
              <a:rPr lang="en-US" dirty="0"/>
              <a:t>in big </a:t>
            </a:r>
            <a:r>
              <a:rPr lang="en-US" dirty="0" smtClean="0"/>
              <a:t>cities, in others 0.30  </a:t>
            </a:r>
          </a:p>
          <a:p>
            <a:pPr marL="514350" indent="-514350">
              <a:buNone/>
            </a:pPr>
            <a:r>
              <a:rPr lang="en-US" dirty="0" smtClean="0"/>
              <a:t>8,9% urban households face  </a:t>
            </a:r>
            <a:r>
              <a:rPr lang="en-US" dirty="0"/>
              <a:t>housing expenditures that exceeds 50% of their </a:t>
            </a:r>
            <a:r>
              <a:rPr lang="en-US" dirty="0" smtClean="0"/>
              <a:t>income</a:t>
            </a:r>
            <a:r>
              <a:rPr lang="en-US" dirty="0"/>
              <a:t>, </a:t>
            </a:r>
            <a:r>
              <a:rPr lang="en-US" dirty="0" smtClean="0"/>
              <a:t>almost every second in lowest </a:t>
            </a:r>
            <a:r>
              <a:rPr lang="en-US" dirty="0"/>
              <a:t>income deciles, </a:t>
            </a:r>
            <a:r>
              <a:rPr lang="en-US" dirty="0" smtClean="0"/>
              <a:t>no  </a:t>
            </a:r>
            <a:r>
              <a:rPr lang="en-US" dirty="0"/>
              <a:t>considerable differences in tenant </a:t>
            </a:r>
            <a:r>
              <a:rPr lang="en-US" dirty="0" smtClean="0"/>
              <a:t>status</a:t>
            </a:r>
            <a:endParaRPr lang="en-US" dirty="0"/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Typology of tenants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Of diversified social </a:t>
            </a:r>
            <a:r>
              <a:rPr lang="en-GB" dirty="0"/>
              <a:t>position </a:t>
            </a:r>
            <a:r>
              <a:rPr lang="en-GB" dirty="0" smtClean="0"/>
              <a:t>- </a:t>
            </a:r>
            <a:r>
              <a:rPr lang="en-GB" dirty="0"/>
              <a:t>create diversified demand.  </a:t>
            </a:r>
            <a:endParaRPr lang="en-US" dirty="0"/>
          </a:p>
          <a:p>
            <a:pPr>
              <a:buNone/>
            </a:pPr>
            <a:r>
              <a:rPr lang="en-GB" dirty="0"/>
              <a:t>1</a:t>
            </a:r>
            <a:r>
              <a:rPr lang="en-GB" dirty="0" smtClean="0"/>
              <a:t>.</a:t>
            </a:r>
            <a:r>
              <a:rPr lang="sr-Latn-RS" dirty="0" smtClean="0"/>
              <a:t> Low or insecure </a:t>
            </a:r>
            <a:r>
              <a:rPr lang="en-GB" dirty="0" smtClean="0"/>
              <a:t>income  </a:t>
            </a:r>
            <a:r>
              <a:rPr lang="en-GB" dirty="0"/>
              <a:t>to enter </a:t>
            </a:r>
            <a:r>
              <a:rPr lang="sr-Latn-RS" dirty="0" smtClean="0"/>
              <a:t>in </a:t>
            </a:r>
            <a:r>
              <a:rPr lang="en-GB" dirty="0" smtClean="0"/>
              <a:t>owner </a:t>
            </a:r>
            <a:r>
              <a:rPr lang="en-GB" dirty="0"/>
              <a:t>occupancy and without relatives to rely </a:t>
            </a:r>
            <a:r>
              <a:rPr lang="en-GB" dirty="0" smtClean="0"/>
              <a:t>on </a:t>
            </a:r>
            <a:r>
              <a:rPr lang="en-GB" dirty="0"/>
              <a:t>- </a:t>
            </a:r>
            <a:r>
              <a:rPr lang="hu-HU" b="1" dirty="0"/>
              <a:t>‘trapped would-be social renter’</a:t>
            </a:r>
            <a:r>
              <a:rPr lang="en-GB" b="1" dirty="0"/>
              <a:t>.</a:t>
            </a:r>
            <a:r>
              <a:rPr lang="en-GB" dirty="0"/>
              <a:t> </a:t>
            </a:r>
            <a:endParaRPr lang="en-US" dirty="0"/>
          </a:p>
          <a:p>
            <a:pPr>
              <a:buNone/>
            </a:pPr>
            <a:r>
              <a:rPr lang="en-GB" dirty="0"/>
              <a:t>2. Young people in an early stage of their professional or family careers (without children or with one child),  from middle or higher income groups </a:t>
            </a:r>
            <a:r>
              <a:rPr lang="en-GB" dirty="0" smtClean="0"/>
              <a:t>– </a:t>
            </a:r>
            <a:r>
              <a:rPr lang="en-GB" b="1" dirty="0"/>
              <a:t>lifecycle tenants</a:t>
            </a:r>
            <a:r>
              <a:rPr lang="en-GB" dirty="0"/>
              <a:t> (include students in big cities).</a:t>
            </a:r>
            <a:endParaRPr lang="en-US" dirty="0"/>
          </a:p>
          <a:p>
            <a:pPr>
              <a:buNone/>
            </a:pPr>
            <a:r>
              <a:rPr lang="en-GB" dirty="0"/>
              <a:t>3. </a:t>
            </a:r>
            <a:r>
              <a:rPr lang="en-GB" b="1" dirty="0"/>
              <a:t>Foreigners</a:t>
            </a:r>
            <a:r>
              <a:rPr lang="en-GB" dirty="0"/>
              <a:t> </a:t>
            </a:r>
            <a:r>
              <a:rPr lang="en-GB" dirty="0" smtClean="0"/>
              <a:t> 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1220</Words>
  <Application>Microsoft Office PowerPoint</Application>
  <PresentationFormat>On-screen Show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Private rental housing in Serbia</vt:lpstr>
      <vt:lpstr>Housing sector after transition</vt:lpstr>
      <vt:lpstr>Massive housing privatization – over 95% </vt:lpstr>
      <vt:lpstr>Legislation</vt:lpstr>
      <vt:lpstr>Slide 5</vt:lpstr>
      <vt:lpstr>Huge gap public vs. private rental</vt:lpstr>
      <vt:lpstr>Private rental sector </vt:lpstr>
      <vt:lpstr>Affordability problem</vt:lpstr>
      <vt:lpstr>Typology of tenants</vt:lpstr>
      <vt:lpstr>Type of landlords</vt:lpstr>
      <vt:lpstr>Typical motives</vt:lpstr>
      <vt:lpstr>In/flexible supply  - nonprofessional landlords</vt:lpstr>
      <vt:lpstr>Legal regulation</vt:lpstr>
      <vt:lpstr>Potential risk of the tenants </vt:lpstr>
      <vt:lpstr>Typical conflicts between the landlords and tenants</vt:lpstr>
      <vt:lpstr>Formal and informal risk managements </vt:lpstr>
      <vt:lpstr>Institutional set-up 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rental housing in Serbia</dc:title>
  <dc:creator>Mina</dc:creator>
  <cp:lastModifiedBy>Mina</cp:lastModifiedBy>
  <cp:revision>20</cp:revision>
  <dcterms:created xsi:type="dcterms:W3CDTF">2013-09-10T15:31:31Z</dcterms:created>
  <dcterms:modified xsi:type="dcterms:W3CDTF">2013-09-10T19:41:50Z</dcterms:modified>
</cp:coreProperties>
</file>