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1" r:id="rId6"/>
    <p:sldId id="260"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7" d="100"/>
          <a:sy n="77" d="100"/>
        </p:scale>
        <p:origin x="-1176" y="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69BE469-A8E8-4FDE-9166-E9FA860A02B1}" type="datetimeFigureOut">
              <a:rPr lang="en-US" smtClean="0"/>
              <a:pPr/>
              <a:t>9/12/2013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ECBE21-DC30-477F-AF44-F9BCE7AD4D6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9BE469-A8E8-4FDE-9166-E9FA860A02B1}" type="datetimeFigureOut">
              <a:rPr lang="en-US" smtClean="0"/>
              <a:pPr/>
              <a:t>9/12/2013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ECBE21-DC30-477F-AF44-F9BCE7AD4D6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9BE469-A8E8-4FDE-9166-E9FA860A02B1}" type="datetimeFigureOut">
              <a:rPr lang="en-US" smtClean="0"/>
              <a:pPr/>
              <a:t>9/12/2013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ECBE21-DC30-477F-AF44-F9BCE7AD4D6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9BE469-A8E8-4FDE-9166-E9FA860A02B1}" type="datetimeFigureOut">
              <a:rPr lang="en-US" smtClean="0"/>
              <a:pPr/>
              <a:t>9/12/2013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ECBE21-DC30-477F-AF44-F9BCE7AD4D6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69BE469-A8E8-4FDE-9166-E9FA860A02B1}" type="datetimeFigureOut">
              <a:rPr lang="en-US" smtClean="0"/>
              <a:pPr/>
              <a:t>9/12/2013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ECBE21-DC30-477F-AF44-F9BCE7AD4D6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69BE469-A8E8-4FDE-9166-E9FA860A02B1}" type="datetimeFigureOut">
              <a:rPr lang="en-US" smtClean="0"/>
              <a:pPr/>
              <a:t>9/12/2013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ECBE21-DC30-477F-AF44-F9BCE7AD4D6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69BE469-A8E8-4FDE-9166-E9FA860A02B1}" type="datetimeFigureOut">
              <a:rPr lang="en-US" smtClean="0"/>
              <a:pPr/>
              <a:t>9/12/2013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ECBE21-DC30-477F-AF44-F9BCE7AD4D6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69BE469-A8E8-4FDE-9166-E9FA860A02B1}" type="datetimeFigureOut">
              <a:rPr lang="en-US" smtClean="0"/>
              <a:pPr/>
              <a:t>9/12/2013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2ECBE21-DC30-477F-AF44-F9BCE7AD4D6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9BE469-A8E8-4FDE-9166-E9FA860A02B1}" type="datetimeFigureOut">
              <a:rPr lang="en-US" smtClean="0"/>
              <a:pPr/>
              <a:t>9/12/2013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2ECBE21-DC30-477F-AF44-F9BCE7AD4D6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9BE469-A8E8-4FDE-9166-E9FA860A02B1}" type="datetimeFigureOut">
              <a:rPr lang="en-US" smtClean="0"/>
              <a:pPr/>
              <a:t>9/12/2013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ECBE21-DC30-477F-AF44-F9BCE7AD4D6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9BE469-A8E8-4FDE-9166-E9FA860A02B1}" type="datetimeFigureOut">
              <a:rPr lang="en-US" smtClean="0"/>
              <a:pPr/>
              <a:t>9/12/2013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ECBE21-DC30-477F-AF44-F9BCE7AD4D6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9BE469-A8E8-4FDE-9166-E9FA860A02B1}" type="datetimeFigureOut">
              <a:rPr lang="en-US" smtClean="0"/>
              <a:pPr/>
              <a:t>9/12/2013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ECBE21-DC30-477F-AF44-F9BCE7AD4D6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sr-Latn-RS" dirty="0" smtClean="0"/>
              <a:t>In search of sustainable approach to Roma housing</a:t>
            </a:r>
            <a:endParaRPr lang="en-US" dirty="0"/>
          </a:p>
        </p:txBody>
      </p:sp>
      <p:sp>
        <p:nvSpPr>
          <p:cNvPr id="3" name="Subtitle 2"/>
          <p:cNvSpPr>
            <a:spLocks noGrp="1"/>
          </p:cNvSpPr>
          <p:nvPr>
            <p:ph type="subTitle" idx="1"/>
          </p:nvPr>
        </p:nvSpPr>
        <p:spPr/>
        <p:txBody>
          <a:bodyPr/>
          <a:lstStyle/>
          <a:p>
            <a:r>
              <a:rPr lang="sr-Latn-RS" dirty="0" smtClean="0"/>
              <a:t>Mina Petrović</a:t>
            </a:r>
          </a:p>
          <a:p>
            <a:r>
              <a:rPr lang="sr-Latn-RS" dirty="0" smtClean="0"/>
              <a:t>University of Belgrade</a:t>
            </a:r>
          </a:p>
          <a:p>
            <a:r>
              <a:rPr lang="sr-Latn-RS" dirty="0" smtClean="0"/>
              <a:t>mipetrov</a:t>
            </a:r>
            <a:r>
              <a:rPr lang="en-US" dirty="0" smtClean="0"/>
              <a:t>@</a:t>
            </a:r>
            <a:r>
              <a:rPr lang="en-US" dirty="0" err="1" smtClean="0"/>
              <a:t>sbb.rs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dirty="0" smtClean="0"/>
              <a:t>4. Activities on upgrading</a:t>
            </a:r>
          </a:p>
          <a:p>
            <a:r>
              <a:rPr lang="en-US" dirty="0" smtClean="0"/>
              <a:t>Searching for planning solution (agriculture land) – recognized, contracts for the land use, communal enterprises’ work </a:t>
            </a:r>
          </a:p>
          <a:p>
            <a:r>
              <a:rPr lang="en-US" dirty="0" smtClean="0"/>
              <a:t>Work at individual houses and settlement level (individual plans, 1500 Euros donation, plus invested work, training….)  project contract among EHO and each household </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 – weak points</a:t>
            </a:r>
            <a:endParaRPr lang="en-US" dirty="0"/>
          </a:p>
        </p:txBody>
      </p:sp>
      <p:sp>
        <p:nvSpPr>
          <p:cNvPr id="3" name="Content Placeholder 2"/>
          <p:cNvSpPr>
            <a:spLocks noGrp="1"/>
          </p:cNvSpPr>
          <p:nvPr>
            <p:ph idx="1"/>
          </p:nvPr>
        </p:nvSpPr>
        <p:spPr/>
        <p:txBody>
          <a:bodyPr>
            <a:normAutofit/>
          </a:bodyPr>
          <a:lstStyle/>
          <a:p>
            <a:endParaRPr lang="en-US" dirty="0" smtClean="0"/>
          </a:p>
          <a:p>
            <a:r>
              <a:rPr lang="en-US" b="1" dirty="0" smtClean="0"/>
              <a:t>Institutional inertia in legislative implementation – sustainability principles and innovative approaches not sufficiently recognized by the regulation  </a:t>
            </a:r>
          </a:p>
          <a:p>
            <a:r>
              <a:rPr lang="en-US" b="1" dirty="0" smtClean="0"/>
              <a:t>It took 10 years period to make considerable improvements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housing</a:t>
            </a:r>
            <a:endParaRPr lang="en-US" dirty="0"/>
          </a:p>
        </p:txBody>
      </p:sp>
      <p:sp>
        <p:nvSpPr>
          <p:cNvPr id="3" name="Content Placeholder 2"/>
          <p:cNvSpPr>
            <a:spLocks noGrp="1"/>
          </p:cNvSpPr>
          <p:nvPr>
            <p:ph idx="1"/>
          </p:nvPr>
        </p:nvSpPr>
        <p:spPr/>
        <p:txBody>
          <a:bodyPr/>
          <a:lstStyle/>
          <a:p>
            <a:r>
              <a:rPr lang="en-US" dirty="0" smtClean="0"/>
              <a:t>Neglected housing policy</a:t>
            </a:r>
          </a:p>
          <a:p>
            <a:r>
              <a:rPr lang="en-US" dirty="0" smtClean="0"/>
              <a:t>Disappearances of the public sector with housing privatization</a:t>
            </a:r>
          </a:p>
          <a:p>
            <a:r>
              <a:rPr lang="en-US" dirty="0" smtClean="0"/>
              <a:t>Inherited 36,000 units with permanent tenants (restitution, etc), plus 6000 newly constructed by sporadic local projects – Roma marginalized and stigmatized as ”undeserving poor”</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Upgrading of Roma settlements</a:t>
            </a:r>
            <a:endParaRPr lang="en-US" dirty="0"/>
          </a:p>
        </p:txBody>
      </p:sp>
      <p:sp>
        <p:nvSpPr>
          <p:cNvPr id="3" name="Content Placeholder 2"/>
          <p:cNvSpPr>
            <a:spLocks noGrp="1"/>
          </p:cNvSpPr>
          <p:nvPr>
            <p:ph idx="1"/>
          </p:nvPr>
        </p:nvSpPr>
        <p:spPr/>
        <p:txBody>
          <a:bodyPr>
            <a:normAutofit/>
          </a:bodyPr>
          <a:lstStyle/>
          <a:p>
            <a:r>
              <a:rPr lang="en-US" dirty="0" smtClean="0"/>
              <a:t>70% of Roma live there</a:t>
            </a:r>
          </a:p>
          <a:p>
            <a:r>
              <a:rPr lang="sr-Latn-CS" dirty="0" smtClean="0"/>
              <a:t>43% </a:t>
            </a:r>
            <a:r>
              <a:rPr lang="en-US" dirty="0" smtClean="0"/>
              <a:t> are slums </a:t>
            </a:r>
          </a:p>
          <a:p>
            <a:r>
              <a:rPr lang="en-US" dirty="0" smtClean="0"/>
              <a:t>culture of poverty – culture of housing   </a:t>
            </a:r>
          </a:p>
          <a:p>
            <a:r>
              <a:rPr lang="en-US" dirty="0" smtClean="0"/>
              <a:t>Support </a:t>
            </a:r>
            <a:r>
              <a:rPr lang="sr-Latn-RS" dirty="0" smtClean="0"/>
              <a:t> for upgrading Roma settlement</a:t>
            </a:r>
            <a:r>
              <a:rPr lang="en-US" dirty="0" smtClean="0"/>
              <a:t> and self-built strategies</a:t>
            </a:r>
            <a:r>
              <a:rPr lang="sr-Latn-RS" dirty="0" smtClean="0"/>
              <a:t> </a:t>
            </a:r>
            <a:r>
              <a:rPr lang="en-US" dirty="0" smtClean="0"/>
              <a:t>(</a:t>
            </a:r>
            <a:r>
              <a:rPr lang="en-US" i="1" dirty="0" smtClean="0"/>
              <a:t>economically viable and efficient approach, inclusive –empowering beneficiaries</a:t>
            </a:r>
            <a:r>
              <a:rPr lang="en-US" dirty="0" smtClean="0"/>
              <a:t>  </a:t>
            </a:r>
            <a:r>
              <a:rPr lang="sr-Latn-RS" dirty="0" smtClean="0"/>
              <a:t>– The Law on Social Housing (2009) and Social housing strategy (</a:t>
            </a:r>
            <a:r>
              <a:rPr lang="sr-Latn-CS" dirty="0" smtClean="0"/>
              <a:t>2012</a:t>
            </a:r>
            <a:r>
              <a:rPr lang="sr-Latn-CS" dirty="0"/>
              <a:t>).</a:t>
            </a:r>
            <a:endParaRPr lang="en-US" dirty="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endParaRPr lang="en-US" dirty="0" smtClean="0"/>
          </a:p>
          <a:p>
            <a:r>
              <a:rPr lang="en-US" dirty="0" smtClean="0"/>
              <a:t>Reasoning of Strategy for improving Roma position </a:t>
            </a:r>
          </a:p>
          <a:p>
            <a:pPr>
              <a:buNone/>
            </a:pPr>
            <a:r>
              <a:rPr lang="en-US" dirty="0" smtClean="0"/>
              <a:t>In accordance to comparative European experience – realistic approach to achieve standards sustainable to the concrete context -  increasing basic standards with further subsequent upgrading  </a:t>
            </a:r>
            <a:r>
              <a:rPr lang="sr-Latn-CS" dirty="0" smtClean="0"/>
              <a:t>(Holt-Jensen 2003).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normAutofit/>
          </a:bodyPr>
          <a:lstStyle/>
          <a:p>
            <a:r>
              <a:rPr lang="en-US" dirty="0" smtClean="0"/>
              <a:t>Roma action capacities</a:t>
            </a:r>
            <a:endParaRPr lang="en-US" dirty="0"/>
          </a:p>
        </p:txBody>
      </p:sp>
      <p:sp>
        <p:nvSpPr>
          <p:cNvPr id="3" name="Content Placeholder 2"/>
          <p:cNvSpPr>
            <a:spLocks noGrp="1"/>
          </p:cNvSpPr>
          <p:nvPr>
            <p:ph idx="1"/>
          </p:nvPr>
        </p:nvSpPr>
        <p:spPr>
          <a:xfrm>
            <a:off x="457200" y="980728"/>
            <a:ext cx="8229600" cy="5145435"/>
          </a:xfrm>
        </p:spPr>
        <p:txBody>
          <a:bodyPr>
            <a:normAutofit fontScale="25000" lnSpcReduction="20000"/>
          </a:bodyPr>
          <a:lstStyle/>
          <a:p>
            <a:r>
              <a:rPr lang="en-US" sz="12800" dirty="0" smtClean="0"/>
              <a:t>The legal framework  generally supports approach that increases Roma’s capabilities to improve their housing and thus change their housing culture . This is also related to several goals </a:t>
            </a:r>
            <a:r>
              <a:rPr lang="sr-Latn-CS" sz="12800" dirty="0" smtClean="0"/>
              <a:t>:</a:t>
            </a:r>
            <a:endParaRPr lang="en-US" sz="12800" dirty="0" smtClean="0"/>
          </a:p>
          <a:p>
            <a:pPr lvl="0"/>
            <a:r>
              <a:rPr lang="en-US" sz="12800" dirty="0" smtClean="0"/>
              <a:t>Decreasing costs </a:t>
            </a:r>
          </a:p>
          <a:p>
            <a:pPr lvl="0"/>
            <a:r>
              <a:rPr lang="en-US" sz="12800" dirty="0" smtClean="0"/>
              <a:t>Strengthening of  working and managing capacities </a:t>
            </a:r>
          </a:p>
          <a:p>
            <a:pPr lvl="0"/>
            <a:r>
              <a:rPr lang="en-US" sz="12800" dirty="0" smtClean="0"/>
              <a:t>Increasing sustainability – higher attachment and  motivation to maintain and upgrade, higher self-confidence  </a:t>
            </a:r>
          </a:p>
          <a:p>
            <a:pPr lvl="0"/>
            <a:r>
              <a:rPr lang="en-US" sz="12800" dirty="0" smtClean="0"/>
              <a:t>Strengthening of mutual cooperation, settlements cohesion, trust – social capital  </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Institutional settings</a:t>
            </a:r>
            <a:endParaRPr lang="en-US" dirty="0"/>
          </a:p>
        </p:txBody>
      </p:sp>
      <p:sp>
        <p:nvSpPr>
          <p:cNvPr id="3" name="Content Placeholder 2"/>
          <p:cNvSpPr>
            <a:spLocks noGrp="1"/>
          </p:cNvSpPr>
          <p:nvPr>
            <p:ph idx="1"/>
          </p:nvPr>
        </p:nvSpPr>
        <p:spPr/>
        <p:txBody>
          <a:bodyPr>
            <a:normAutofit lnSpcReduction="10000"/>
          </a:bodyPr>
          <a:lstStyle/>
          <a:p>
            <a:r>
              <a:rPr lang="en-US" dirty="0" smtClean="0"/>
              <a:t>The role of Non profit associations, Roma associations and NGOs – key in support (financial, capacities to find creative solutions) – although recognized by Law and Strategy on Social Housing  - no adequate sublegal regulation  </a:t>
            </a:r>
          </a:p>
          <a:p>
            <a:r>
              <a:rPr lang="en-US" dirty="0" smtClean="0"/>
              <a:t>Inadequate responding of local authorities (land property regulation and development) – institutional and discrimination</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of good practice – Bangladesh settlement</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Located at the outskirts of Novi Sad, founded in </a:t>
            </a:r>
            <a:r>
              <a:rPr lang="sr-Latn-CS" dirty="0" smtClean="0"/>
              <a:t>1972</a:t>
            </a:r>
            <a:r>
              <a:rPr lang="en-US" dirty="0" smtClean="0"/>
              <a:t>, when 100 Roma families were settled temporarily by Social Centre in the objects of closed agriculture cooperative.  </a:t>
            </a:r>
          </a:p>
          <a:p>
            <a:r>
              <a:rPr lang="en-US" dirty="0" smtClean="0"/>
              <a:t>The settlement was without basic infrastructure and road connection. Waiting for more adequate housing promised by the city authorities, the Roma built more housing structures  (of rather poor materials) ON PUBLIC LAND. </a:t>
            </a:r>
          </a:p>
          <a:p>
            <a:r>
              <a:rPr lang="en-US" dirty="0" smtClean="0"/>
              <a:t>From 2003, NGO Ecumenical Humanitarian Organization has started the process of settlement ’s upgrading.   </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Principles of approach</a:t>
            </a:r>
            <a:endParaRPr lang="en-US" dirty="0"/>
          </a:p>
        </p:txBody>
      </p:sp>
      <p:sp>
        <p:nvSpPr>
          <p:cNvPr id="3" name="Content Placeholder 2"/>
          <p:cNvSpPr>
            <a:spLocks noGrp="1"/>
          </p:cNvSpPr>
          <p:nvPr>
            <p:ph idx="1"/>
          </p:nvPr>
        </p:nvSpPr>
        <p:spPr/>
        <p:txBody>
          <a:bodyPr>
            <a:normAutofit fontScale="92500" lnSpcReduction="20000"/>
          </a:bodyPr>
          <a:lstStyle/>
          <a:p>
            <a:pPr marL="514350" indent="-514350">
              <a:buAutoNum type="arabicPeriod"/>
            </a:pPr>
            <a:r>
              <a:rPr lang="en-US" dirty="0" smtClean="0"/>
              <a:t>Participation of Roma in all phases </a:t>
            </a:r>
            <a:r>
              <a:rPr lang="sr-Latn-CS" dirty="0" smtClean="0"/>
              <a:t>(plan</a:t>
            </a:r>
            <a:r>
              <a:rPr lang="en-US" dirty="0" err="1" smtClean="0"/>
              <a:t>ning</a:t>
            </a:r>
            <a:r>
              <a:rPr lang="en-US" dirty="0" smtClean="0"/>
              <a:t>, construction, maintenance, management) </a:t>
            </a:r>
          </a:p>
          <a:p>
            <a:pPr marL="514350" indent="-514350">
              <a:buAutoNum type="arabicPeriod"/>
            </a:pPr>
            <a:r>
              <a:rPr lang="en-US" dirty="0" smtClean="0"/>
              <a:t>Flexibility – no ready made solution  </a:t>
            </a:r>
          </a:p>
          <a:p>
            <a:pPr marL="514350" indent="-514350">
              <a:buAutoNum type="arabicPeriod"/>
            </a:pPr>
            <a:r>
              <a:rPr lang="en-US" dirty="0" smtClean="0"/>
              <a:t>Sustainability – Roma empowering in all phases – increasing working capacities, taking responsibilities </a:t>
            </a:r>
          </a:p>
          <a:p>
            <a:pPr marL="514350" indent="-514350">
              <a:buAutoNum type="arabicPeriod"/>
            </a:pPr>
            <a:r>
              <a:rPr lang="en-US" dirty="0" smtClean="0"/>
              <a:t>Economic – investing their work reduce the costs</a:t>
            </a:r>
          </a:p>
          <a:p>
            <a:pPr marL="514350" indent="-514350">
              <a:buAutoNum type="arabicPeriod"/>
            </a:pPr>
            <a:r>
              <a:rPr lang="en-US" dirty="0" smtClean="0"/>
              <a:t>Holistic – besides housing related activities others are also initiated: education, employment, etc.  </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Phases of work</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Research – what are the basic problems and available Roma’s capacities</a:t>
            </a:r>
          </a:p>
          <a:p>
            <a:pPr marL="514350" indent="-514350">
              <a:buFont typeface="+mj-lt"/>
              <a:buAutoNum type="arabicPeriod"/>
            </a:pPr>
            <a:r>
              <a:rPr lang="en-US" dirty="0" smtClean="0"/>
              <a:t>Establishment of Roma association – to increase social capital and virtues of communication with experts and local administration</a:t>
            </a:r>
          </a:p>
          <a:p>
            <a:pPr marL="514350" indent="-514350">
              <a:buFont typeface="+mj-lt"/>
              <a:buAutoNum type="arabicPeriod"/>
            </a:pPr>
            <a:r>
              <a:rPr lang="en-US" dirty="0" smtClean="0"/>
              <a:t>Forum discussion – Roma and other relevant actors</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TotalTime>
  <Words>550</Words>
  <Application>Microsoft Office PowerPoint</Application>
  <PresentationFormat>Diavetítés a képernyőre (4:3 oldalarány)</PresentationFormat>
  <Paragraphs>46</Paragraphs>
  <Slides>11</Slides>
  <Notes>0</Notes>
  <HiddenSlides>0</HiddenSlides>
  <MMClips>0</MMClips>
  <ScaleCrop>false</ScaleCrop>
  <HeadingPairs>
    <vt:vector size="4" baseType="variant">
      <vt:variant>
        <vt:lpstr>Téma</vt:lpstr>
      </vt:variant>
      <vt:variant>
        <vt:i4>1</vt:i4>
      </vt:variant>
      <vt:variant>
        <vt:lpstr>Diacímek</vt:lpstr>
      </vt:variant>
      <vt:variant>
        <vt:i4>11</vt:i4>
      </vt:variant>
    </vt:vector>
  </HeadingPairs>
  <TitlesOfParts>
    <vt:vector size="12" baseType="lpstr">
      <vt:lpstr>Office Theme</vt:lpstr>
      <vt:lpstr>In search of sustainable approach to Roma housing</vt:lpstr>
      <vt:lpstr>Social housing</vt:lpstr>
      <vt:lpstr>Upgrading of Roma settlements</vt:lpstr>
      <vt:lpstr>PowerPoint bemutató</vt:lpstr>
      <vt:lpstr>Roma action capacities</vt:lpstr>
      <vt:lpstr>Institutional settings</vt:lpstr>
      <vt:lpstr>Example of good practice – Bangladesh settlement</vt:lpstr>
      <vt:lpstr>Principles of approach</vt:lpstr>
      <vt:lpstr>Phases of work</vt:lpstr>
      <vt:lpstr>PowerPoint bemutató</vt:lpstr>
      <vt:lpstr>Results – weak points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Mina</dc:creator>
  <cp:lastModifiedBy>user</cp:lastModifiedBy>
  <cp:revision>12</cp:revision>
  <dcterms:created xsi:type="dcterms:W3CDTF">2013-09-11T11:00:28Z</dcterms:created>
  <dcterms:modified xsi:type="dcterms:W3CDTF">2013-09-12T06:43:09Z</dcterms:modified>
</cp:coreProperties>
</file>