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2" r:id="rId5"/>
    <p:sldId id="264" r:id="rId6"/>
    <p:sldId id="259" r:id="rId7"/>
    <p:sldId id="260" r:id="rId8"/>
    <p:sldId id="261" r:id="rId9"/>
    <p:sldId id="263" r:id="rId10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9" autoAdjust="0"/>
    <p:restoredTop sz="86387" autoAdjust="0"/>
  </p:normalViewPr>
  <p:slideViewPr>
    <p:cSldViewPr>
      <p:cViewPr>
        <p:scale>
          <a:sx n="87" d="100"/>
          <a:sy n="87" d="100"/>
        </p:scale>
        <p:origin x="-864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0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FF3CE-FB53-4FD5-A422-38533FB3F416}" type="datetimeFigureOut">
              <a:rPr lang="hu-HU" smtClean="0"/>
              <a:t>2013.09.19.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B95CD5-12DD-43B7-B4B6-FEA826185B7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57942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8193-AD1A-419C-973A-BDE109E9E1DB}" type="datetime1">
              <a:rPr lang="hu-HU" smtClean="0"/>
              <a:t>2013.09.19.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F6A-F728-4AC6-87A7-7E6AFE77B04B}" type="slidenum">
              <a:rPr lang="hu-HU" smtClean="0"/>
              <a:t>‹#›</a:t>
            </a:fld>
            <a:endParaRPr lang="hu-HU"/>
          </a:p>
        </p:txBody>
      </p:sp>
      <p:pic>
        <p:nvPicPr>
          <p:cNvPr id="7" name="Kép 6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1638935" cy="168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001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95CEA-C1BF-4B32-8260-B33F59C9E0C5}" type="datetime1">
              <a:rPr lang="hu-HU" smtClean="0"/>
              <a:t>2013.09.19.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F6A-F728-4AC6-87A7-7E6AFE77B04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905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181E-7AC4-4DE1-A67F-79724A01C6A3}" type="datetime1">
              <a:rPr lang="hu-HU" smtClean="0"/>
              <a:t>2013.09.19.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F6A-F728-4AC6-87A7-7E6AFE77B04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2832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195E-F8E7-464E-B72C-3D89E02EC7A4}" type="datetime1">
              <a:rPr lang="hu-HU" smtClean="0"/>
              <a:t>2013.09.19.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F6A-F728-4AC6-87A7-7E6AFE77B04B}" type="slidenum">
              <a:rPr lang="hu-HU" smtClean="0"/>
              <a:t>‹#›</a:t>
            </a:fld>
            <a:endParaRPr lang="hu-HU" dirty="0"/>
          </a:p>
        </p:txBody>
      </p:sp>
      <p:pic>
        <p:nvPicPr>
          <p:cNvPr id="7" name="Kép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877272"/>
            <a:ext cx="819468" cy="84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23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60151-B489-4548-87B3-5005A51D7932}" type="datetime1">
              <a:rPr lang="hu-HU" smtClean="0"/>
              <a:t>2013.09.19.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F6A-F728-4AC6-87A7-7E6AFE77B04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3089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12117-14CD-4B73-B1D2-EE2F9FD0C1A9}" type="datetime1">
              <a:rPr lang="hu-HU" smtClean="0"/>
              <a:t>2013.09.19.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F6A-F728-4AC6-87A7-7E6AFE77B04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93695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40C51-BCE7-46E4-99AD-6C8E50ECFC3C}" type="datetime1">
              <a:rPr lang="hu-HU" smtClean="0"/>
              <a:t>2013.09.19.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F6A-F728-4AC6-87A7-7E6AFE77B04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66155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D7E14-8A72-4CF7-A08F-6C11BDCA7108}" type="datetime1">
              <a:rPr lang="hu-HU" smtClean="0"/>
              <a:t>2013.09.19.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F6A-F728-4AC6-87A7-7E6AFE77B04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2202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E2066-FEEE-4C06-9ECF-589BB34C2B3A}" type="datetime1">
              <a:rPr lang="hu-HU" smtClean="0"/>
              <a:t>2013.09.19.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F6A-F728-4AC6-87A7-7E6AFE77B04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81895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0927E-6449-4EBE-818F-29798CE9F0FA}" type="datetime1">
              <a:rPr lang="hu-HU" smtClean="0"/>
              <a:t>2013.09.19.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F6A-F728-4AC6-87A7-7E6AFE77B04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1349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FC4BE-766B-460F-87CD-2AD96FAE720F}" type="datetime1">
              <a:rPr lang="hu-HU" smtClean="0"/>
              <a:t>2013.09.19.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F6A-F728-4AC6-87A7-7E6AFE77B04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6519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DE5A7-AFC2-402C-8FD1-A0B673E5AD5D}" type="datetime1">
              <a:rPr lang="hu-HU" smtClean="0"/>
              <a:t>2013.09.19.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01F6A-F728-4AC6-87A7-7E6AFE77B04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952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 smtClean="0"/>
              <a:t>Summary of the Roma Housing Workshop</a:t>
            </a:r>
            <a:endParaRPr lang="en-US" noProof="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noProof="0" dirty="0" smtClean="0"/>
              <a:t>Presenters: </a:t>
            </a:r>
          </a:p>
          <a:p>
            <a:r>
              <a:rPr lang="en-US" noProof="0" dirty="0" err="1" smtClean="0"/>
              <a:t>Marek</a:t>
            </a:r>
            <a:r>
              <a:rPr lang="en-US" noProof="0" dirty="0" smtClean="0"/>
              <a:t> </a:t>
            </a:r>
            <a:r>
              <a:rPr lang="en-US" noProof="0" dirty="0" err="1" smtClean="0"/>
              <a:t>Hojsik</a:t>
            </a:r>
            <a:r>
              <a:rPr lang="en-US" noProof="0" dirty="0" smtClean="0"/>
              <a:t>, SK, </a:t>
            </a:r>
            <a:r>
              <a:rPr lang="en-US" noProof="0" dirty="0" err="1" smtClean="0"/>
              <a:t>Stepan</a:t>
            </a:r>
            <a:r>
              <a:rPr lang="en-US" noProof="0" dirty="0" smtClean="0"/>
              <a:t> </a:t>
            </a:r>
            <a:r>
              <a:rPr lang="en-US" noProof="0" dirty="0" err="1" smtClean="0"/>
              <a:t>Ripka</a:t>
            </a:r>
            <a:r>
              <a:rPr lang="en-US" noProof="0" dirty="0" smtClean="0"/>
              <a:t>, CZ, Mina </a:t>
            </a:r>
            <a:r>
              <a:rPr lang="en-US" noProof="0" dirty="0" err="1" smtClean="0"/>
              <a:t>Petrovic</a:t>
            </a:r>
            <a:r>
              <a:rPr lang="en-US" noProof="0" dirty="0" smtClean="0"/>
              <a:t>, SR, </a:t>
            </a:r>
            <a:r>
              <a:rPr lang="en-US" noProof="0" dirty="0" err="1" smtClean="0"/>
              <a:t>Boyan</a:t>
            </a:r>
            <a:r>
              <a:rPr lang="en-US" noProof="0" dirty="0" smtClean="0"/>
              <a:t> </a:t>
            </a:r>
            <a:r>
              <a:rPr lang="en-US" noProof="0" dirty="0" err="1" smtClean="0"/>
              <a:t>Zahariev</a:t>
            </a:r>
            <a:r>
              <a:rPr lang="en-US" noProof="0" dirty="0" smtClean="0"/>
              <a:t>, BG, Gabriella </a:t>
            </a:r>
            <a:r>
              <a:rPr lang="en-US" noProof="0" dirty="0" err="1" smtClean="0"/>
              <a:t>Tonk</a:t>
            </a:r>
            <a:r>
              <a:rPr lang="en-US" noProof="0" dirty="0" smtClean="0"/>
              <a:t> and </a:t>
            </a:r>
            <a:r>
              <a:rPr lang="en-US" noProof="0" dirty="0" err="1" smtClean="0"/>
              <a:t>Catalin</a:t>
            </a:r>
            <a:r>
              <a:rPr lang="en-US" noProof="0" dirty="0" smtClean="0"/>
              <a:t> </a:t>
            </a:r>
            <a:r>
              <a:rPr lang="en-US" noProof="0" dirty="0" err="1" smtClean="0"/>
              <a:t>Berescu</a:t>
            </a:r>
            <a:r>
              <a:rPr lang="en-US" noProof="0" dirty="0" smtClean="0"/>
              <a:t>, RO, Eszter </a:t>
            </a:r>
            <a:r>
              <a:rPr lang="en-US" noProof="0" dirty="0" err="1" smtClean="0"/>
              <a:t>Somogyi</a:t>
            </a:r>
            <a:r>
              <a:rPr lang="en-US" noProof="0" dirty="0" smtClean="0"/>
              <a:t>, HU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69369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noProof="0" dirty="0" smtClean="0"/>
              <a:t>Challenges to linking (Roma) housing inclusion projects to mainstream social housing policy</a:t>
            </a:r>
            <a:endParaRPr lang="en-US" noProof="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r>
              <a:rPr lang="en-US" noProof="0" dirty="0" smtClean="0"/>
              <a:t>Should we stop all programs?</a:t>
            </a:r>
          </a:p>
          <a:p>
            <a:pPr marL="1371600" lvl="3" indent="0">
              <a:buNone/>
            </a:pPr>
            <a:r>
              <a:rPr lang="en-US" noProof="0" dirty="0" smtClean="0"/>
              <a:t>			</a:t>
            </a:r>
            <a:r>
              <a:rPr lang="en-US" sz="3200" noProof="0" dirty="0" smtClean="0"/>
              <a:t>vs.</a:t>
            </a:r>
            <a:endParaRPr lang="en-US" noProof="0" dirty="0" smtClean="0"/>
          </a:p>
          <a:p>
            <a:r>
              <a:rPr lang="en-US" noProof="0" dirty="0" smtClean="0"/>
              <a:t>Should we take a closer look why mainstream social housing (programs) cannot and do not take the risk of dealing with housing for </a:t>
            </a:r>
            <a:r>
              <a:rPr lang="en-US" noProof="0" dirty="0" err="1" smtClean="0"/>
              <a:t>marginalised</a:t>
            </a:r>
            <a:r>
              <a:rPr lang="en-US" noProof="0" dirty="0" smtClean="0"/>
              <a:t> groups / Roma?</a:t>
            </a:r>
            <a:endParaRPr lang="en-US" noProof="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F6A-F728-4AC6-87A7-7E6AFE77B04B}" type="slidenum">
              <a:rPr lang="hu-HU" smtClean="0"/>
              <a:t>2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8322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noProof="0" dirty="0" smtClean="0"/>
              <a:t>Horizontal issues across all countries</a:t>
            </a:r>
            <a:endParaRPr lang="en-US" noProof="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noProof="0" dirty="0" smtClean="0"/>
              <a:t>General shortage of social housing (also a public funding issue?)</a:t>
            </a:r>
          </a:p>
          <a:p>
            <a:pPr marL="514350" indent="-514350">
              <a:buFont typeface="+mj-lt"/>
              <a:buAutoNum type="arabicPeriod"/>
            </a:pPr>
            <a:r>
              <a:rPr lang="en-US" noProof="0" dirty="0" smtClean="0"/>
              <a:t>Housing rights are not settled/enforced</a:t>
            </a:r>
          </a:p>
          <a:p>
            <a:pPr marL="514350" indent="-514350">
              <a:buFont typeface="+mj-lt"/>
              <a:buAutoNum type="arabicPeriod"/>
            </a:pPr>
            <a:r>
              <a:rPr lang="en-US" noProof="0" dirty="0" smtClean="0"/>
              <a:t>Social housing policy is a </a:t>
            </a:r>
            <a:r>
              <a:rPr lang="en-US" noProof="0" dirty="0" err="1" smtClean="0"/>
              <a:t>decentralised</a:t>
            </a:r>
            <a:r>
              <a:rPr lang="en-US" noProof="0" dirty="0" smtClean="0"/>
              <a:t> policy No or few institutional capacities beyond the state and municipal sector</a:t>
            </a:r>
          </a:p>
          <a:p>
            <a:pPr marL="514350" indent="-514350">
              <a:buFont typeface="+mj-lt"/>
              <a:buAutoNum type="arabicPeriod"/>
            </a:pPr>
            <a:r>
              <a:rPr lang="en-US" noProof="0" dirty="0" smtClean="0"/>
              <a:t>General cream skimming in social housing policy and especially in the case of Roma programs</a:t>
            </a:r>
          </a:p>
          <a:p>
            <a:endParaRPr lang="en-US" noProof="0" dirty="0" smtClean="0"/>
          </a:p>
          <a:p>
            <a:r>
              <a:rPr lang="en-US" noProof="0" dirty="0" smtClean="0"/>
              <a:t>What is the common baseline for the region?</a:t>
            </a:r>
            <a:endParaRPr lang="en-US" noProof="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F6A-F728-4AC6-87A7-7E6AFE77B04B}" type="slidenum">
              <a:rPr lang="hu-HU" smtClean="0"/>
              <a:t>3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0648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448272"/>
          </a:xfrm>
        </p:spPr>
        <p:txBody>
          <a:bodyPr>
            <a:normAutofit fontScale="90000"/>
          </a:bodyPr>
          <a:lstStyle/>
          <a:p>
            <a:r>
              <a:rPr lang="en-US" noProof="0" dirty="0" smtClean="0"/>
              <a:t>Lessons / Questions:</a:t>
            </a:r>
            <a:br>
              <a:rPr lang="en-US" noProof="0" dirty="0" smtClean="0"/>
            </a:br>
            <a:r>
              <a:rPr lang="en-US" noProof="0" dirty="0" smtClean="0"/>
              <a:t>What makes the linkage problematic?</a:t>
            </a:r>
            <a:br>
              <a:rPr lang="en-US" noProof="0" dirty="0" smtClean="0"/>
            </a:br>
            <a:endParaRPr lang="en-US" noProof="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F6A-F728-4AC6-87A7-7E6AFE77B04B}" type="slidenum">
              <a:rPr lang="hu-HU" smtClean="0"/>
              <a:t>4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626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noProof="0" dirty="0" smtClean="0"/>
              <a:t>Failure to think / embed into mainstream?</a:t>
            </a:r>
          </a:p>
          <a:p>
            <a:r>
              <a:rPr lang="en-US" noProof="0" dirty="0" smtClean="0"/>
              <a:t>Failure to manage political risk?</a:t>
            </a:r>
          </a:p>
          <a:p>
            <a:r>
              <a:rPr lang="en-US" noProof="0" dirty="0" smtClean="0"/>
              <a:t>Outcome of bad planning?</a:t>
            </a:r>
          </a:p>
          <a:p>
            <a:r>
              <a:rPr lang="en-US" noProof="0" dirty="0" smtClean="0"/>
              <a:t>Policies not dealing with improvements of tenure security (of Roma)?</a:t>
            </a:r>
          </a:p>
          <a:p>
            <a:endParaRPr lang="en-US" noProof="0" dirty="0" smtClean="0"/>
          </a:p>
          <a:p>
            <a:endParaRPr lang="en-US" noProof="0" dirty="0" smtClean="0"/>
          </a:p>
          <a:p>
            <a:pPr marL="0" indent="0">
              <a:buNone/>
            </a:pPr>
            <a:r>
              <a:rPr lang="en-US" noProof="0" dirty="0" smtClean="0"/>
              <a:t>(Newly emerging ghettos / invisibility / mobility)</a:t>
            </a:r>
            <a:endParaRPr lang="en-US" noProof="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F6A-F728-4AC6-87A7-7E6AFE77B04B}" type="slidenum">
              <a:rPr lang="hu-HU" smtClean="0"/>
              <a:t>5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2464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noProof="0" dirty="0" smtClean="0"/>
              <a:t>(1) Failure to think / embed into mainstream?</a:t>
            </a:r>
            <a:endParaRPr lang="en-US" noProof="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392488"/>
          </a:xfrm>
        </p:spPr>
        <p:txBody>
          <a:bodyPr>
            <a:normAutofit/>
          </a:bodyPr>
          <a:lstStyle/>
          <a:p>
            <a:r>
              <a:rPr lang="en-US" noProof="0" dirty="0" smtClean="0"/>
              <a:t>Solutions are applied are disconnected from main</a:t>
            </a:r>
            <a:r>
              <a:rPr lang="hu-HU" noProof="0" dirty="0" smtClean="0"/>
              <a:t>s</a:t>
            </a:r>
            <a:r>
              <a:rPr lang="en-US" noProof="0" dirty="0" err="1" smtClean="0"/>
              <a:t>tream</a:t>
            </a:r>
            <a:r>
              <a:rPr lang="en-US" noProof="0" dirty="0" smtClean="0"/>
              <a:t> or structurally embedded programs/settings</a:t>
            </a:r>
          </a:p>
          <a:p>
            <a:pPr lvl="1"/>
            <a:r>
              <a:rPr lang="en-US" noProof="0" dirty="0" smtClean="0"/>
              <a:t>Spatially</a:t>
            </a:r>
          </a:p>
          <a:p>
            <a:pPr lvl="1"/>
            <a:r>
              <a:rPr lang="en-US" noProof="0" dirty="0" smtClean="0"/>
              <a:t>„ladder type of approach” – what is available for non-Roma, is not offered to Roma</a:t>
            </a:r>
          </a:p>
          <a:p>
            <a:pPr lvl="1"/>
            <a:r>
              <a:rPr lang="en-US" noProof="0" dirty="0" smtClean="0"/>
              <a:t>Even though national level policies might be there, the local </a:t>
            </a:r>
            <a:r>
              <a:rPr lang="en-US" noProof="0" dirty="0" err="1" smtClean="0"/>
              <a:t>impleme</a:t>
            </a:r>
            <a:r>
              <a:rPr lang="hu-HU" noProof="0" dirty="0" smtClean="0"/>
              <a:t>n</a:t>
            </a:r>
            <a:r>
              <a:rPr lang="en-US" noProof="0" dirty="0" err="1" smtClean="0"/>
              <a:t>tation</a:t>
            </a:r>
            <a:r>
              <a:rPr lang="en-US" noProof="0" dirty="0" smtClean="0"/>
              <a:t> fails – is it a funding issue?</a:t>
            </a:r>
          </a:p>
          <a:p>
            <a:pPr lvl="1"/>
            <a:endParaRPr lang="en-US" noProof="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F6A-F728-4AC6-87A7-7E6AFE77B04B}" type="slidenum">
              <a:rPr lang="hu-HU" smtClean="0"/>
              <a:t>6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1898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/>
          <a:lstStyle/>
          <a:p>
            <a:r>
              <a:rPr lang="en-US" noProof="0" dirty="0" smtClean="0"/>
              <a:t>Dealing with Roma (housing) issues is </a:t>
            </a:r>
            <a:r>
              <a:rPr lang="en-US" noProof="0" dirty="0" err="1" smtClean="0"/>
              <a:t>polit</a:t>
            </a:r>
            <a:r>
              <a:rPr lang="hu-HU" noProof="0" dirty="0" err="1" smtClean="0"/>
              <a:t>ic</a:t>
            </a:r>
            <a:r>
              <a:rPr lang="en-US" noProof="0" dirty="0" smtClean="0"/>
              <a:t>ally risky</a:t>
            </a:r>
          </a:p>
          <a:p>
            <a:pPr lvl="1"/>
            <a:r>
              <a:rPr lang="en-US" noProof="0" dirty="0" smtClean="0"/>
              <a:t>Discretion of the municipality although housing exclusion is a manifestation of macro-level problems</a:t>
            </a:r>
          </a:p>
          <a:p>
            <a:pPr lvl="1"/>
            <a:r>
              <a:rPr lang="en-US" noProof="0" dirty="0" smtClean="0"/>
              <a:t>Receiving communities’ objections</a:t>
            </a:r>
          </a:p>
          <a:p>
            <a:pPr lvl="1"/>
            <a:r>
              <a:rPr lang="en-US" noProof="0" dirty="0" smtClean="0"/>
              <a:t>Enabled communities may reshape the local political battle-field</a:t>
            </a:r>
            <a:endParaRPr lang="en-US" noProof="0" dirty="0"/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noProof="0" dirty="0" smtClean="0"/>
              <a:t>(2) Failure to manage political risk? </a:t>
            </a:r>
            <a:endParaRPr lang="en-US" noProof="0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F6A-F728-4AC6-87A7-7E6AFE77B04B}" type="slidenum">
              <a:rPr lang="hu-HU" smtClean="0"/>
              <a:t>7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5999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(3) Outcome of bad planning?</a:t>
            </a:r>
            <a:endParaRPr lang="en-US" noProof="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No response given to mechanisms of exclusion, real needs or history of deprivation</a:t>
            </a:r>
          </a:p>
          <a:p>
            <a:r>
              <a:rPr lang="en-US" noProof="0" dirty="0" smtClean="0"/>
              <a:t>Quality of housing offered</a:t>
            </a:r>
          </a:p>
          <a:p>
            <a:r>
              <a:rPr lang="en-US" noProof="0" dirty="0" smtClean="0"/>
              <a:t>Coverage vs. scale of the problem</a:t>
            </a:r>
          </a:p>
          <a:p>
            <a:r>
              <a:rPr lang="en-US" noProof="0" dirty="0" smtClean="0"/>
              <a:t>ERDF: failing to reach the most in need</a:t>
            </a:r>
          </a:p>
          <a:p>
            <a:pPr lvl="1"/>
            <a:r>
              <a:rPr lang="en-US" noProof="0" dirty="0" smtClean="0"/>
              <a:t>National regulations / planning instruments exacerbate problems of ERDF</a:t>
            </a:r>
          </a:p>
          <a:p>
            <a:r>
              <a:rPr lang="en-US" noProof="0" dirty="0" err="1" smtClean="0"/>
              <a:t>Replicability</a:t>
            </a:r>
            <a:r>
              <a:rPr lang="en-US" noProof="0" dirty="0" smtClean="0"/>
              <a:t> / transferability issues</a:t>
            </a:r>
            <a:endParaRPr lang="en-US" noProof="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F6A-F728-4AC6-87A7-7E6AFE77B04B}" type="slidenum">
              <a:rPr lang="hu-HU" smtClean="0"/>
              <a:t>8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3634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noProof="0" dirty="0" smtClean="0"/>
              <a:t>(4) Policies not dealing with improvements of tenure security (of Roma)?</a:t>
            </a:r>
            <a:endParaRPr lang="en-US" noProof="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 lnSpcReduction="10000"/>
          </a:bodyPr>
          <a:lstStyle/>
          <a:p>
            <a:r>
              <a:rPr lang="en-US" noProof="0" dirty="0" smtClean="0"/>
              <a:t>Very forceful way of reproducing housing exclusion</a:t>
            </a:r>
          </a:p>
          <a:p>
            <a:r>
              <a:rPr lang="en-US" noProof="0" dirty="0" smtClean="0"/>
              <a:t>Although methodology might be available, no or weak incentives to make use of them</a:t>
            </a:r>
          </a:p>
          <a:p>
            <a:r>
              <a:rPr lang="en-US" noProof="0" dirty="0" smtClean="0"/>
              <a:t>Mainstream social housing allocation excludes Roma</a:t>
            </a:r>
          </a:p>
          <a:p>
            <a:r>
              <a:rPr lang="en-US" noProof="0" dirty="0" smtClean="0"/>
              <a:t>No preventative actions / effective social or housing allowance system available</a:t>
            </a:r>
            <a:endParaRPr lang="en-US" noProof="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F6A-F728-4AC6-87A7-7E6AFE77B04B}" type="slidenum">
              <a:rPr lang="hu-HU" smtClean="0"/>
              <a:t>9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163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396</Words>
  <Application>Microsoft Office PowerPoint</Application>
  <PresentationFormat>Diavetítés a képernyőre (4:3 oldalarány)</PresentationFormat>
  <Paragraphs>52</Paragraphs>
  <Slides>9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0" baseType="lpstr">
      <vt:lpstr>Office-téma</vt:lpstr>
      <vt:lpstr>Summary of the Roma Housing Workshop</vt:lpstr>
      <vt:lpstr>Challenges to linking (Roma) housing inclusion projects to mainstream social housing policy</vt:lpstr>
      <vt:lpstr>Horizontal issues across all countries</vt:lpstr>
      <vt:lpstr>Lessons / Questions: What makes the linkage problematic? </vt:lpstr>
      <vt:lpstr>PowerPoint bemutató</vt:lpstr>
      <vt:lpstr>(1) Failure to think / embed into mainstream?</vt:lpstr>
      <vt:lpstr>(2) Failure to manage political risk? </vt:lpstr>
      <vt:lpstr>(3) Outcome of bad planning?</vt:lpstr>
      <vt:lpstr>(4) Policies not dealing with improvements of tenure security (of Roma)?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of the Roma Housing Workshop</dc:title>
  <dc:creator>Teller Nóra</dc:creator>
  <cp:lastModifiedBy>User</cp:lastModifiedBy>
  <cp:revision>5</cp:revision>
  <dcterms:created xsi:type="dcterms:W3CDTF">2013-09-14T05:18:35Z</dcterms:created>
  <dcterms:modified xsi:type="dcterms:W3CDTF">2013-09-19T08:31:32Z</dcterms:modified>
</cp:coreProperties>
</file>