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  <p:sldId id="264" r:id="rId9"/>
    <p:sldId id="265" r:id="rId10"/>
    <p:sldId id="271" r:id="rId11"/>
    <p:sldId id="267" r:id="rId12"/>
    <p:sldId id="268" r:id="rId13"/>
    <p:sldId id="270" r:id="rId14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72" y="4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Prodaja</c:v>
                </c:pt>
              </c:strCache>
            </c:strRef>
          </c:tx>
          <c:cat>
            <c:strRef>
              <c:f>List1!$A$2:$A$3</c:f>
              <c:strCache>
                <c:ptCount val="2"/>
                <c:pt idx="0">
                  <c:v>privatly owned 98%</c:v>
                </c:pt>
                <c:pt idx="1">
                  <c:v>public 2%</c:v>
                </c:pt>
              </c:strCache>
            </c:strRef>
          </c:cat>
          <c:val>
            <c:numRef>
              <c:f>List1!$B$2:$B$3</c:f>
              <c:numCache>
                <c:formatCode>General</c:formatCode>
                <c:ptCount val="2"/>
                <c:pt idx="0">
                  <c:v>98</c:v>
                </c:pt>
                <c:pt idx="1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hu-H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9931489093804391"/>
          <c:y val="0.11890497015483129"/>
          <c:w val="0.42961152464540975"/>
          <c:h val="0.82016745614123687"/>
        </c:manualLayout>
      </c:layout>
      <c:pie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Prodaja</c:v>
                </c:pt>
              </c:strCache>
            </c:strRef>
          </c:tx>
          <c:explosion val="16"/>
          <c:cat>
            <c:strRef>
              <c:f>List1!$A$2:$A$5</c:f>
              <c:strCache>
                <c:ptCount val="4"/>
                <c:pt idx="0">
                  <c:v>owner occupied 87,5%</c:v>
                </c:pt>
                <c:pt idx="1">
                  <c:v>relatives 5,8%</c:v>
                </c:pt>
                <c:pt idx="2">
                  <c:v>protected tenants 1,7%</c:v>
                </c:pt>
                <c:pt idx="3">
                  <c:v>market rent 5%</c:v>
                </c:pt>
              </c:strCache>
            </c:strRef>
          </c:cat>
          <c:val>
            <c:numRef>
              <c:f>List1!$B$2:$B$5</c:f>
              <c:numCache>
                <c:formatCode>General</c:formatCode>
                <c:ptCount val="4"/>
                <c:pt idx="0">
                  <c:v>87.5</c:v>
                </c:pt>
                <c:pt idx="1">
                  <c:v>5.8</c:v>
                </c:pt>
                <c:pt idx="2">
                  <c:v>1.7</c:v>
                </c:pt>
                <c:pt idx="3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hu-H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avokotnik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aven konek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Naslov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25" name="Podnaslov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sl-SI" smtClean="0"/>
              <a:t>Kliknite, če želite urediti slog podnaslova matrice</a:t>
            </a:r>
            <a:endParaRPr kumimoji="0" lang="en-US"/>
          </a:p>
        </p:txBody>
      </p:sp>
      <p:sp>
        <p:nvSpPr>
          <p:cNvPr id="31" name="Ograda datuma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A0E39CBF-0AE2-4521-BAFB-599C6B839353}" type="datetimeFigureOut">
              <a:rPr lang="sl-SI" smtClean="0"/>
              <a:pPr/>
              <a:t>12.9.2013</a:t>
            </a:fld>
            <a:endParaRPr lang="sl-SI"/>
          </a:p>
        </p:txBody>
      </p:sp>
      <p:sp>
        <p:nvSpPr>
          <p:cNvPr id="18" name="Ograda noge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sl-SI"/>
          </a:p>
        </p:txBody>
      </p:sp>
      <p:sp>
        <p:nvSpPr>
          <p:cNvPr id="29" name="Ograda številke diapozitiva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EEAB16CC-D15D-4EC9-9225-453F81559F67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E39CBF-0AE2-4521-BAFB-599C6B839353}" type="datetimeFigureOut">
              <a:rPr lang="sl-SI" smtClean="0"/>
              <a:pPr/>
              <a:t>12.9.2013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AB16CC-D15D-4EC9-9225-453F81559F67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A0E39CBF-0AE2-4521-BAFB-599C6B839353}" type="datetimeFigureOut">
              <a:rPr lang="sl-SI" smtClean="0"/>
              <a:pPr/>
              <a:t>12.9.2013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EAB16CC-D15D-4EC9-9225-453F81559F67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E39CBF-0AE2-4521-BAFB-599C6B839353}" type="datetimeFigureOut">
              <a:rPr lang="sl-SI" smtClean="0"/>
              <a:pPr/>
              <a:t>12.9.2013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AB16CC-D15D-4EC9-9225-453F81559F67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0E39CBF-0AE2-4521-BAFB-599C6B839353}" type="datetimeFigureOut">
              <a:rPr lang="sl-SI" smtClean="0"/>
              <a:pPr/>
              <a:t>12.9.2013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EEAB16CC-D15D-4EC9-9225-453F81559F67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E39CBF-0AE2-4521-BAFB-599C6B839353}" type="datetimeFigureOut">
              <a:rPr lang="sl-SI" smtClean="0"/>
              <a:pPr/>
              <a:t>12.9.2013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AB16CC-D15D-4EC9-9225-453F81559F67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E39CBF-0AE2-4521-BAFB-599C6B839353}" type="datetimeFigureOut">
              <a:rPr lang="sl-SI" smtClean="0"/>
              <a:pPr/>
              <a:t>12.9.2013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AB16CC-D15D-4EC9-9225-453F81559F67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E39CBF-0AE2-4521-BAFB-599C6B839353}" type="datetimeFigureOut">
              <a:rPr lang="sl-SI" smtClean="0"/>
              <a:pPr/>
              <a:t>12.9.2013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AB16CC-D15D-4EC9-9225-453F81559F67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0E39CBF-0AE2-4521-BAFB-599C6B839353}" type="datetimeFigureOut">
              <a:rPr lang="sl-SI" smtClean="0"/>
              <a:pPr/>
              <a:t>12.9.2013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AB16CC-D15D-4EC9-9225-453F81559F67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E39CBF-0AE2-4521-BAFB-599C6B839353}" type="datetimeFigureOut">
              <a:rPr lang="sl-SI" smtClean="0"/>
              <a:pPr/>
              <a:t>12.9.2013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AB16CC-D15D-4EC9-9225-453F81559F67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avokotnik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Pravokotnik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 dirty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E39CBF-0AE2-4521-BAFB-599C6B839353}" type="datetimeFigureOut">
              <a:rPr lang="sl-SI" smtClean="0"/>
              <a:pPr/>
              <a:t>12.9.2013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AB16CC-D15D-4EC9-9225-453F81559F67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10" name="Ograda slike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sl-SI" smtClean="0"/>
              <a:t>Kliknite ikono, če želite dodati sliko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avokotnik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Ograda naslova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1" name="Ograda besedila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  <a:p>
            <a:pPr lvl="1" eaLnBrk="1" latinLnBrk="0" hangingPunct="1"/>
            <a:r>
              <a:rPr kumimoji="0" lang="sl-SI" smtClean="0"/>
              <a:t>Druga raven</a:t>
            </a:r>
          </a:p>
          <a:p>
            <a:pPr lvl="2" eaLnBrk="1" latinLnBrk="0" hangingPunct="1"/>
            <a:r>
              <a:rPr kumimoji="0" lang="sl-SI" smtClean="0"/>
              <a:t>Tretja raven</a:t>
            </a:r>
          </a:p>
          <a:p>
            <a:pPr lvl="3" eaLnBrk="1" latinLnBrk="0" hangingPunct="1"/>
            <a:r>
              <a:rPr kumimoji="0" lang="sl-SI" smtClean="0"/>
              <a:t>Četrta raven</a:t>
            </a:r>
          </a:p>
          <a:p>
            <a:pPr lvl="4" eaLnBrk="1" latinLnBrk="0" hangingPunct="1"/>
            <a:r>
              <a:rPr kumimoji="0" lang="sl-SI" smtClean="0"/>
              <a:t>Peta raven</a:t>
            </a:r>
            <a:endParaRPr kumimoji="0" lang="en-US"/>
          </a:p>
        </p:txBody>
      </p:sp>
      <p:sp>
        <p:nvSpPr>
          <p:cNvPr id="27" name="Ograda datuma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A0E39CBF-0AE2-4521-BAFB-599C6B839353}" type="datetimeFigureOut">
              <a:rPr lang="sl-SI" smtClean="0"/>
              <a:pPr/>
              <a:t>12.9.2013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sl-SI"/>
          </a:p>
        </p:txBody>
      </p:sp>
      <p:sp>
        <p:nvSpPr>
          <p:cNvPr id="16" name="Ograda številke diapozitiva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EEAB16CC-D15D-4EC9-9225-453F81559F67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tat.si/novica_prikazi.aspx?id=4420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stat.si/novica_prikazi.aspx?id=4420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Rental tenures in post-socialist countries </a:t>
            </a:r>
            <a:endParaRPr lang="en-US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2121384"/>
          </a:xfrm>
        </p:spPr>
        <p:txBody>
          <a:bodyPr>
            <a:normAutofit/>
          </a:bodyPr>
          <a:lstStyle/>
          <a:p>
            <a:r>
              <a:rPr lang="en-US" dirty="0" smtClean="0"/>
              <a:t>Slovenia</a:t>
            </a:r>
            <a:r>
              <a:rPr lang="sl-SI" dirty="0" smtClean="0"/>
              <a:t> (</a:t>
            </a:r>
            <a:r>
              <a:rPr lang="en-US" dirty="0" smtClean="0"/>
              <a:t>Serbia and Croatia</a:t>
            </a:r>
            <a:r>
              <a:rPr lang="sl-SI" dirty="0" smtClean="0"/>
              <a:t>)</a:t>
            </a:r>
            <a:endParaRPr lang="en-US" dirty="0" smtClean="0"/>
          </a:p>
          <a:p>
            <a:endParaRPr lang="sl-SI" dirty="0" smtClean="0"/>
          </a:p>
          <a:p>
            <a:r>
              <a:rPr lang="sl-SI" sz="1600" dirty="0" smtClean="0"/>
              <a:t>As. prof. Špelca Mežnar</a:t>
            </a:r>
          </a:p>
          <a:p>
            <a:r>
              <a:rPr lang="sl-SI" sz="1600" dirty="0" err="1" smtClean="0"/>
              <a:t>ISSBS</a:t>
            </a:r>
            <a:r>
              <a:rPr lang="sl-SI" sz="1600" dirty="0" smtClean="0"/>
              <a:t>, Celje</a:t>
            </a:r>
          </a:p>
          <a:p>
            <a:r>
              <a:rPr lang="sl-SI" sz="1600" dirty="0" smtClean="0"/>
              <a:t>spelca.meznar@mfdps.si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pPr algn="ctr"/>
            <a:r>
              <a:rPr lang="sl-SI" sz="3400" dirty="0" smtClean="0"/>
              <a:t>CROAtia</a:t>
            </a:r>
            <a:endParaRPr lang="en-US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US" sz="12300" dirty="0" smtClean="0"/>
              <a:t>Type</a:t>
            </a:r>
            <a:r>
              <a:rPr lang="sl-SI" sz="12300" dirty="0" smtClean="0"/>
              <a:t>s</a:t>
            </a:r>
            <a:r>
              <a:rPr lang="en-US" sz="12300" dirty="0" smtClean="0"/>
              <a:t> of rental tenures</a:t>
            </a:r>
            <a:endParaRPr lang="en-US" sz="9000" dirty="0" smtClean="0"/>
          </a:p>
          <a:p>
            <a:pPr marL="0" indent="0">
              <a:buNone/>
            </a:pPr>
            <a:endParaRPr lang="en-US" sz="2000" dirty="0" smtClean="0"/>
          </a:p>
          <a:p>
            <a:pPr marL="1389888" lvl="1" indent="-1143000"/>
            <a:r>
              <a:rPr lang="sl-SI" sz="9600" dirty="0" smtClean="0">
                <a:solidFill>
                  <a:schemeClr val="accent1"/>
                </a:solidFill>
              </a:rPr>
              <a:t>Market rentals</a:t>
            </a:r>
            <a:endParaRPr lang="en-US" sz="9600" dirty="0" smtClean="0">
              <a:solidFill>
                <a:schemeClr val="accent1"/>
              </a:solidFill>
            </a:endParaRPr>
          </a:p>
          <a:p>
            <a:pPr marL="1389888" lvl="1" indent="-1143000"/>
            <a:r>
              <a:rPr lang="sl-SI" sz="9600" dirty="0" smtClean="0">
                <a:solidFill>
                  <a:schemeClr val="accent1"/>
                </a:solidFill>
              </a:rPr>
              <a:t>Protected tenants </a:t>
            </a:r>
            <a:r>
              <a:rPr lang="sl-SI" sz="9600" dirty="0" smtClean="0">
                <a:solidFill>
                  <a:schemeClr val="tx1"/>
                </a:solidFill>
              </a:rPr>
              <a:t>(former housing rights owners)</a:t>
            </a:r>
            <a:r>
              <a:rPr lang="en-US" sz="9600" dirty="0" smtClean="0">
                <a:solidFill>
                  <a:schemeClr val="tx1"/>
                </a:solidFill>
              </a:rPr>
              <a:t> </a:t>
            </a:r>
            <a:r>
              <a:rPr lang="sl-SI" sz="9600" dirty="0" smtClean="0">
                <a:solidFill>
                  <a:schemeClr val="tx1"/>
                </a:solidFill>
              </a:rPr>
              <a:t>with protected rent</a:t>
            </a:r>
            <a:endParaRPr lang="en-US" sz="9600" dirty="0" smtClean="0">
              <a:solidFill>
                <a:schemeClr val="tx1"/>
              </a:solidFill>
            </a:endParaRPr>
          </a:p>
          <a:p>
            <a:pPr marL="1389888" lvl="1" indent="-1143000"/>
            <a:r>
              <a:rPr lang="sl-SI" sz="9600" dirty="0" smtClean="0">
                <a:solidFill>
                  <a:schemeClr val="accent1"/>
                </a:solidFill>
              </a:rPr>
              <a:t>Social rentals </a:t>
            </a:r>
            <a:r>
              <a:rPr lang="sl-SI" sz="9600" dirty="0" smtClean="0">
                <a:solidFill>
                  <a:schemeClr val="tx1"/>
                </a:solidFill>
              </a:rPr>
              <a:t>(poor people, war veterans) with protected rent (State Decree)</a:t>
            </a:r>
            <a:endParaRPr lang="en-US" sz="9600" dirty="0" smtClean="0">
              <a:solidFill>
                <a:schemeClr val="tx1"/>
              </a:solidFill>
            </a:endParaRPr>
          </a:p>
          <a:p>
            <a:pPr marL="1389888" lvl="1" indent="-1143000"/>
            <a:r>
              <a:rPr lang="en-US" sz="9600" dirty="0" err="1" smtClean="0">
                <a:solidFill>
                  <a:schemeClr val="accent1"/>
                </a:solidFill>
              </a:rPr>
              <a:t>Pu</a:t>
            </a:r>
            <a:r>
              <a:rPr lang="sl-SI" sz="9600" dirty="0" smtClean="0">
                <a:solidFill>
                  <a:schemeClr val="accent1"/>
                </a:solidFill>
              </a:rPr>
              <a:t>blic rentals </a:t>
            </a:r>
            <a:r>
              <a:rPr lang="sl-SI" sz="9600" dirty="0" smtClean="0">
                <a:solidFill>
                  <a:schemeClr val="tx1"/>
                </a:solidFill>
              </a:rPr>
              <a:t>(young families)– rent between market and protected - municipalities</a:t>
            </a:r>
          </a:p>
          <a:p>
            <a:pPr marL="1389888" lvl="1" indent="-1143000"/>
            <a:r>
              <a:rPr lang="sl-SI" sz="9600" dirty="0" smtClean="0">
                <a:solidFill>
                  <a:schemeClr val="tx1"/>
                </a:solidFill>
              </a:rPr>
              <a:t>POS programme rentals (the new rent-to-buy sheme)</a:t>
            </a:r>
          </a:p>
          <a:p>
            <a:pPr marL="761238" lvl="1" indent="-514350">
              <a:buFont typeface="+mj-lt"/>
              <a:buAutoNum type="arabicPeriod"/>
            </a:pPr>
            <a:endParaRPr lang="sl-SI" sz="9600" dirty="0" smtClean="0"/>
          </a:p>
          <a:p>
            <a:pPr marL="761238" lvl="1" indent="-514350">
              <a:buFont typeface="+mj-lt"/>
              <a:buAutoNum type="arabicPeriod"/>
            </a:pPr>
            <a:endParaRPr lang="sl-SI" sz="9600" dirty="0" smtClean="0"/>
          </a:p>
          <a:p>
            <a:pPr marL="761238" lvl="1" indent="-514350">
              <a:buFont typeface="+mj-lt"/>
              <a:buAutoNum type="arabicPeriod"/>
            </a:pPr>
            <a:endParaRPr lang="sl-SI" sz="9600" dirty="0" smtClean="0"/>
          </a:p>
          <a:p>
            <a:pPr marL="761238" lvl="1" indent="-514350">
              <a:buFont typeface="+mj-lt"/>
              <a:buAutoNum type="arabicPeriod"/>
            </a:pPr>
            <a:endParaRPr lang="sl-SI" sz="9600" dirty="0" smtClean="0"/>
          </a:p>
          <a:p>
            <a:pPr marL="761238" lvl="1" indent="-514350">
              <a:buFont typeface="+mj-lt"/>
              <a:buAutoNum type="arabicPeriod"/>
            </a:pPr>
            <a:endParaRPr lang="sl-SI" sz="2000" dirty="0" smtClean="0"/>
          </a:p>
          <a:p>
            <a:pPr marL="761238" lvl="1" indent="-514350">
              <a:buNone/>
            </a:pPr>
            <a:endParaRPr lang="sl-SI" sz="2000" dirty="0" smtClean="0"/>
          </a:p>
          <a:p>
            <a:pPr marL="761238" lvl="1" indent="-514350">
              <a:buFont typeface="+mj-lt"/>
              <a:buAutoNum type="arabicPeriod"/>
            </a:pPr>
            <a:endParaRPr lang="sl-SI" sz="2000" dirty="0" smtClean="0"/>
          </a:p>
          <a:p>
            <a:pPr marL="761238" lvl="1" indent="-514350" algn="just">
              <a:buNone/>
            </a:pPr>
            <a:r>
              <a:rPr lang="en-US" sz="2000" dirty="0" smtClean="0"/>
              <a:t> </a:t>
            </a:r>
            <a:r>
              <a:rPr lang="sl-SI" sz="2000" dirty="0" smtClean="0"/>
              <a:t>                      </a:t>
            </a:r>
            <a:endParaRPr lang="en-US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4151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pPr algn="ctr"/>
            <a:r>
              <a:rPr lang="sl-SI" dirty="0" err="1" smtClean="0"/>
              <a:t>serbia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 dirty="0" smtClean="0"/>
          </a:p>
          <a:p>
            <a:endParaRPr lang="sl-SI" dirty="0" smtClean="0"/>
          </a:p>
          <a:p>
            <a:endParaRPr lang="sl-SI" dirty="0" smtClean="0"/>
          </a:p>
          <a:p>
            <a:endParaRPr lang="sl-SI" dirty="0" smtClean="0"/>
          </a:p>
          <a:p>
            <a:endParaRPr lang="sl-SI" dirty="0" smtClean="0"/>
          </a:p>
        </p:txBody>
      </p:sp>
      <p:graphicFrame>
        <p:nvGraphicFramePr>
          <p:cNvPr id="6" name="Grafikon 5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pPr algn="ctr"/>
            <a:r>
              <a:rPr lang="sl-SI" dirty="0" err="1" smtClean="0"/>
              <a:t>Serbia</a:t>
            </a:r>
            <a:endParaRPr lang="en-US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Types of rental tenures</a:t>
            </a:r>
          </a:p>
          <a:p>
            <a:pPr marL="761238" lvl="1" indent="-514350">
              <a:buFont typeface="+mj-lt"/>
              <a:buAutoNum type="arabicPeriod"/>
            </a:pPr>
            <a:r>
              <a:rPr lang="en-US" sz="2000" dirty="0" smtClean="0"/>
              <a:t>Public (social) + Housing in Supportive Environment</a:t>
            </a:r>
          </a:p>
          <a:p>
            <a:pPr marL="761238" lvl="1" indent="-514350">
              <a:buFont typeface="+mj-lt"/>
              <a:buAutoNum type="arabicPeriod"/>
            </a:pPr>
            <a:r>
              <a:rPr lang="en-US" sz="2000" dirty="0" smtClean="0"/>
              <a:t>Market </a:t>
            </a:r>
          </a:p>
          <a:p>
            <a:pPr marL="761238" lvl="1" indent="-514350">
              <a:buFont typeface="+mj-lt"/>
              <a:buAutoNum type="arabicPeriod"/>
            </a:pPr>
            <a:r>
              <a:rPr lang="en-US" sz="2000" dirty="0" smtClean="0"/>
              <a:t>“Protected” tenants</a:t>
            </a:r>
          </a:p>
          <a:p>
            <a:pPr marL="761238" lvl="1" indent="-514350">
              <a:buFont typeface="+mj-lt"/>
              <a:buAutoNum type="arabicPeriod"/>
            </a:pPr>
            <a:endParaRPr lang="en-US" sz="2000" dirty="0" smtClean="0"/>
          </a:p>
          <a:p>
            <a:pPr marL="761238" lvl="1" indent="-514350">
              <a:buFont typeface="+mj-lt"/>
              <a:buAutoNum type="arabicPeriod"/>
            </a:pPr>
            <a:endParaRPr lang="sl-SI" sz="2000" dirty="0" smtClean="0"/>
          </a:p>
          <a:p>
            <a:pPr marL="761238" lvl="1" indent="-514350">
              <a:buFont typeface="+mj-lt"/>
              <a:buAutoNum type="arabicPeriod"/>
            </a:pPr>
            <a:endParaRPr lang="sl-SI" sz="2000" dirty="0" smtClean="0"/>
          </a:p>
          <a:p>
            <a:pPr marL="761238" lvl="1" indent="-514350">
              <a:buFont typeface="+mj-lt"/>
              <a:buAutoNum type="arabicPeriod"/>
            </a:pPr>
            <a:endParaRPr lang="sl-SI" sz="2000" dirty="0" smtClean="0"/>
          </a:p>
          <a:p>
            <a:pPr marL="761238" lvl="1" indent="-514350">
              <a:buFont typeface="+mj-lt"/>
              <a:buAutoNum type="arabicPeriod"/>
            </a:pPr>
            <a:endParaRPr lang="sl-SI" sz="2000" dirty="0" smtClean="0"/>
          </a:p>
          <a:p>
            <a:pPr marL="761238" lvl="1" indent="-514350">
              <a:buNone/>
            </a:pPr>
            <a:endParaRPr lang="sl-SI" sz="2000" dirty="0" smtClean="0"/>
          </a:p>
          <a:p>
            <a:pPr marL="761238" lvl="1" indent="-514350">
              <a:buFont typeface="+mj-lt"/>
              <a:buAutoNum type="arabicPeriod"/>
            </a:pPr>
            <a:endParaRPr lang="sl-SI" sz="2000" dirty="0" smtClean="0"/>
          </a:p>
          <a:p>
            <a:pPr marL="761238" lvl="1" indent="-514350" algn="just">
              <a:buNone/>
            </a:pPr>
            <a:r>
              <a:rPr lang="en-US" sz="2000" dirty="0" smtClean="0"/>
              <a:t> </a:t>
            </a:r>
            <a:r>
              <a:rPr lang="sl-SI" sz="2000" dirty="0" smtClean="0"/>
              <a:t>                      </a:t>
            </a:r>
            <a:endParaRPr lang="en-US" sz="1200" dirty="0">
              <a:solidFill>
                <a:schemeClr val="tx1"/>
              </a:solidFill>
            </a:endParaRPr>
          </a:p>
        </p:txBody>
      </p:sp>
      <p:graphicFrame>
        <p:nvGraphicFramePr>
          <p:cNvPr id="4" name="Grafikon 3"/>
          <p:cNvGraphicFramePr/>
          <p:nvPr>
            <p:extLst>
              <p:ext uri="{D42A27DB-BD31-4B8C-83A1-F6EECF244321}">
                <p14:modId xmlns:p14="http://schemas.microsoft.com/office/powerpoint/2010/main" val="3952902709"/>
              </p:ext>
            </p:extLst>
          </p:nvPr>
        </p:nvGraphicFramePr>
        <p:xfrm>
          <a:off x="1115616" y="3356992"/>
          <a:ext cx="6264696" cy="3168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noFill/>
        </p:spPr>
        <p:txBody>
          <a:bodyPr anchor="ctr" anchorCtr="0">
            <a:noAutofit/>
          </a:bodyPr>
          <a:lstStyle/>
          <a:p>
            <a:pPr algn="ctr"/>
            <a:r>
              <a:rPr lang="sl-SI" sz="2800" dirty="0" smtClean="0"/>
              <a:t/>
            </a:r>
            <a:br>
              <a:rPr lang="sl-SI" sz="2800" dirty="0" smtClean="0"/>
            </a:br>
            <a:r>
              <a:rPr lang="en-US" sz="2800" dirty="0" smtClean="0"/>
              <a:t>Housing in Supportive Environment</a:t>
            </a:r>
            <a:br>
              <a:rPr lang="en-US" sz="2800" dirty="0" smtClean="0"/>
            </a:br>
            <a:r>
              <a:rPr lang="en-US" sz="2800" dirty="0" smtClean="0"/>
              <a:t>(Serbia)</a:t>
            </a:r>
            <a:endParaRPr lang="en-US" sz="2800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 algn="just"/>
            <a:r>
              <a:rPr lang="en-US" dirty="0" smtClean="0"/>
              <a:t>Consists of one multi-apartment building with </a:t>
            </a:r>
            <a:r>
              <a:rPr lang="sl-SI" dirty="0" err="1" smtClean="0"/>
              <a:t>several</a:t>
            </a:r>
            <a:r>
              <a:rPr lang="en-US" dirty="0" smtClean="0"/>
              <a:t> </a:t>
            </a:r>
            <a:r>
              <a:rPr lang="sl-SI" dirty="0" err="1" smtClean="0"/>
              <a:t>individual</a:t>
            </a:r>
            <a:r>
              <a:rPr lang="sl-SI" dirty="0" smtClean="0"/>
              <a:t> </a:t>
            </a:r>
            <a:r>
              <a:rPr lang="en-US" dirty="0" smtClean="0"/>
              <a:t>units </a:t>
            </a:r>
            <a:r>
              <a:rPr lang="sl-SI" dirty="0" err="1" smtClean="0"/>
              <a:t>and</a:t>
            </a:r>
            <a:r>
              <a:rPr lang="sl-SI" dirty="0" smtClean="0"/>
              <a:t> a </a:t>
            </a:r>
            <a:r>
              <a:rPr lang="sl-SI" dirty="0" err="1" smtClean="0"/>
              <a:t>common</a:t>
            </a:r>
            <a:r>
              <a:rPr lang="sl-SI" dirty="0" smtClean="0"/>
              <a:t> </a:t>
            </a:r>
            <a:r>
              <a:rPr lang="sl-SI" dirty="0" err="1" smtClean="0"/>
              <a:t>area</a:t>
            </a:r>
            <a:r>
              <a:rPr lang="en-US" dirty="0" smtClean="0"/>
              <a:t>-&gt; </a:t>
            </a:r>
            <a:r>
              <a:rPr lang="sl-SI" dirty="0" err="1" smtClean="0"/>
              <a:t>all</a:t>
            </a:r>
            <a:r>
              <a:rPr lang="sl-SI" dirty="0" smtClean="0"/>
              <a:t> </a:t>
            </a:r>
            <a:r>
              <a:rPr lang="sl-SI" dirty="0" err="1" smtClean="0"/>
              <a:t>but</a:t>
            </a:r>
            <a:r>
              <a:rPr lang="sl-SI" dirty="0" smtClean="0"/>
              <a:t> 1 </a:t>
            </a:r>
            <a:r>
              <a:rPr lang="sl-SI" dirty="0" err="1" smtClean="0"/>
              <a:t>unit</a:t>
            </a:r>
            <a:r>
              <a:rPr lang="en-US" dirty="0" smtClean="0"/>
              <a:t> are allocated to households, which need assistance with certain tasks; 1 is allocated to a household, which is capable of assisting others; all of them </a:t>
            </a:r>
            <a:r>
              <a:rPr lang="sl-SI" dirty="0" smtClean="0"/>
              <a:t>are </a:t>
            </a:r>
            <a:r>
              <a:rPr lang="en-US" dirty="0" smtClean="0"/>
              <a:t>socially endangered and less well-off</a:t>
            </a:r>
            <a:r>
              <a:rPr lang="sl-SI" dirty="0" smtClean="0"/>
              <a:t> </a:t>
            </a:r>
            <a:r>
              <a:rPr lang="sl-SI" dirty="0" err="1" smtClean="0"/>
              <a:t>citizens</a:t>
            </a:r>
            <a:endParaRPr lang="en-US" dirty="0" smtClean="0"/>
          </a:p>
          <a:p>
            <a:pPr lvl="2" algn="just"/>
            <a:r>
              <a:rPr lang="en-US" dirty="0" smtClean="0"/>
              <a:t>E.g. the members of households in need of assistance are older, disabled, ill,</a:t>
            </a:r>
            <a:r>
              <a:rPr lang="sl-SI" dirty="0" smtClean="0"/>
              <a:t> </a:t>
            </a:r>
            <a:r>
              <a:rPr lang="sl-SI" dirty="0" err="1" smtClean="0"/>
              <a:t>single</a:t>
            </a:r>
            <a:r>
              <a:rPr lang="sl-SI" dirty="0" smtClean="0"/>
              <a:t>-</a:t>
            </a:r>
            <a:r>
              <a:rPr lang="sl-SI" dirty="0" err="1" smtClean="0"/>
              <a:t>parents</a:t>
            </a:r>
            <a:r>
              <a:rPr lang="en-US" dirty="0" smtClean="0"/>
              <a:t> </a:t>
            </a:r>
            <a:r>
              <a:rPr lang="en-US" dirty="0" err="1" smtClean="0"/>
              <a:t>IDPs</a:t>
            </a:r>
            <a:r>
              <a:rPr lang="en-US" dirty="0" smtClean="0"/>
              <a:t>, refugees,</a:t>
            </a:r>
            <a:r>
              <a:rPr lang="sl-SI" dirty="0" smtClean="0"/>
              <a:t> Roma,</a:t>
            </a:r>
            <a:r>
              <a:rPr lang="en-US" dirty="0" smtClean="0"/>
              <a:t> etc., while the assisting household is younger and is in a way employed by the social assistance system </a:t>
            </a:r>
          </a:p>
          <a:p>
            <a:pPr lvl="1" algn="just"/>
            <a:endParaRPr lang="sl-SI" dirty="0" smtClean="0"/>
          </a:p>
          <a:p>
            <a:pPr lvl="1"/>
            <a:endParaRPr lang="sl-SI" dirty="0" smtClean="0"/>
          </a:p>
          <a:p>
            <a:pPr lvl="1"/>
            <a:endParaRPr lang="sl-SI" dirty="0" smtClean="0"/>
          </a:p>
          <a:p>
            <a:pPr lvl="1"/>
            <a:endParaRPr lang="sl-SI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anchor="ctr" anchorCtr="0">
            <a:normAutofit fontScale="90000"/>
          </a:bodyPr>
          <a:lstStyle/>
          <a:p>
            <a:pPr algn="ctr"/>
            <a:r>
              <a:rPr lang="sl-SI" dirty="0" smtClean="0"/>
              <a:t>Slovenia</a:t>
            </a:r>
            <a:br>
              <a:rPr lang="sl-SI" dirty="0" smtClean="0"/>
            </a:br>
            <a:r>
              <a:rPr lang="sl-SI" dirty="0" smtClean="0"/>
              <a:t>tenure structure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 dirty="0" smtClean="0"/>
          </a:p>
          <a:p>
            <a:r>
              <a:rPr lang="sl-SI" dirty="0" smtClean="0"/>
              <a:t>77 % home owners</a:t>
            </a:r>
          </a:p>
          <a:p>
            <a:r>
              <a:rPr lang="sl-SI" dirty="0" smtClean="0"/>
              <a:t>9 % rentals</a:t>
            </a:r>
          </a:p>
          <a:p>
            <a:endParaRPr lang="sl-SI" dirty="0" smtClean="0"/>
          </a:p>
          <a:p>
            <a:endParaRPr lang="sl-SI" dirty="0" smtClean="0"/>
          </a:p>
          <a:p>
            <a:pPr marL="274320" lvl="1" indent="-274320" algn="r">
              <a:spcBef>
                <a:spcPts val="600"/>
              </a:spcBef>
              <a:buClr>
                <a:schemeClr val="tx2"/>
              </a:buClr>
              <a:buSzPct val="73000"/>
              <a:buNone/>
            </a:pPr>
            <a:endParaRPr lang="en-US" sz="1200" dirty="0" smtClean="0">
              <a:solidFill>
                <a:schemeClr val="tx1"/>
              </a:solidFill>
            </a:endParaRPr>
          </a:p>
          <a:p>
            <a:endParaRPr lang="sl-SI" dirty="0"/>
          </a:p>
        </p:txBody>
      </p:sp>
      <p:pic>
        <p:nvPicPr>
          <p:cNvPr id="4" name="Slika 3" descr="tabela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03648" y="3307870"/>
            <a:ext cx="4667738" cy="2281370"/>
          </a:xfrm>
          <a:prstGeom prst="rect">
            <a:avLst/>
          </a:prstGeom>
        </p:spPr>
      </p:pic>
      <p:sp>
        <p:nvSpPr>
          <p:cNvPr id="5" name="PoljeZBesedilom 4"/>
          <p:cNvSpPr txBox="1"/>
          <p:nvPr/>
        </p:nvSpPr>
        <p:spPr>
          <a:xfrm>
            <a:off x="1619672" y="5589240"/>
            <a:ext cx="61926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61238" lvl="1" indent="-514350" algn="just">
              <a:buNone/>
            </a:pPr>
            <a:r>
              <a:rPr lang="sl-SI" sz="1200" dirty="0" err="1" smtClean="0">
                <a:solidFill>
                  <a:schemeClr val="tx1"/>
                </a:solidFill>
              </a:rPr>
              <a:t>Source</a:t>
            </a:r>
            <a:r>
              <a:rPr lang="sl-SI" sz="1200" dirty="0" smtClean="0">
                <a:solidFill>
                  <a:schemeClr val="tx1"/>
                </a:solidFill>
              </a:rPr>
              <a:t>: </a:t>
            </a:r>
            <a:r>
              <a:rPr lang="sl-SI" sz="1200" dirty="0" err="1" smtClean="0">
                <a:solidFill>
                  <a:schemeClr val="tx1"/>
                </a:solidFill>
              </a:rPr>
              <a:t>SORS</a:t>
            </a:r>
            <a:r>
              <a:rPr lang="sl-SI" sz="1200" dirty="0" smtClean="0">
                <a:solidFill>
                  <a:schemeClr val="tx1"/>
                </a:solidFill>
              </a:rPr>
              <a:t>, 2011 (</a:t>
            </a:r>
            <a:r>
              <a:rPr lang="sl-SI" sz="1200" dirty="0" smtClean="0">
                <a:solidFill>
                  <a:schemeClr val="tx1"/>
                </a:solidFill>
                <a:hlinkClick r:id="rId3"/>
              </a:rPr>
              <a:t>http://www.stat.si/novica_prikazi.aspx?id=4420</a:t>
            </a:r>
            <a:r>
              <a:rPr lang="sl-SI" sz="1200" dirty="0" smtClean="0">
                <a:solidFill>
                  <a:schemeClr val="tx1"/>
                </a:solidFill>
              </a:rPr>
              <a:t>)</a:t>
            </a:r>
            <a:endParaRPr lang="en-US" sz="1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pPr algn="ctr"/>
            <a:r>
              <a:rPr lang="en-US" dirty="0" smtClean="0"/>
              <a:t>Slovenia</a:t>
            </a:r>
            <a:endParaRPr lang="en-US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Type</a:t>
            </a:r>
            <a:r>
              <a:rPr lang="sl-SI" sz="2000" dirty="0" smtClean="0"/>
              <a:t>s</a:t>
            </a:r>
            <a:r>
              <a:rPr lang="en-US" sz="2000" dirty="0" smtClean="0"/>
              <a:t> of rental tenures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The 2003 Housing Act -&gt; Article 83:</a:t>
            </a:r>
          </a:p>
          <a:p>
            <a:pPr marL="761238" lvl="1" indent="-514350">
              <a:buFont typeface="+mj-lt"/>
              <a:buAutoNum type="arabicPeriod"/>
            </a:pPr>
            <a:r>
              <a:rPr lang="en-US" sz="2000" dirty="0" smtClean="0"/>
              <a:t>Non-profit</a:t>
            </a:r>
            <a:r>
              <a:rPr lang="sl-SI" sz="2000" dirty="0" smtClean="0"/>
              <a:t> – 70% (6,5%)</a:t>
            </a:r>
            <a:endParaRPr lang="en-US" sz="2000" dirty="0" smtClean="0"/>
          </a:p>
          <a:p>
            <a:pPr marL="761238" lvl="1" indent="-514350">
              <a:buFont typeface="+mj-lt"/>
              <a:buAutoNum type="arabicPeriod"/>
            </a:pPr>
            <a:r>
              <a:rPr lang="en-US" sz="2000" dirty="0" smtClean="0"/>
              <a:t>Market </a:t>
            </a:r>
            <a:r>
              <a:rPr lang="sl-SI" sz="2000" dirty="0" smtClean="0"/>
              <a:t>  - 20% (1,5%)</a:t>
            </a:r>
            <a:endParaRPr lang="en-US" sz="2000" dirty="0" smtClean="0"/>
          </a:p>
          <a:p>
            <a:pPr marL="761238" lvl="1" indent="-514350">
              <a:buFont typeface="+mj-lt"/>
              <a:buAutoNum type="arabicPeriod"/>
            </a:pPr>
            <a:r>
              <a:rPr lang="en-US" sz="2000" dirty="0" smtClean="0"/>
              <a:t>Employment-based</a:t>
            </a:r>
          </a:p>
          <a:p>
            <a:pPr marL="761238" lvl="1" indent="-514350">
              <a:buFont typeface="+mj-lt"/>
              <a:buAutoNum type="arabicPeriod"/>
            </a:pPr>
            <a:r>
              <a:rPr lang="en-US" sz="2000" dirty="0" err="1" smtClean="0"/>
              <a:t>Purpos</a:t>
            </a:r>
            <a:r>
              <a:rPr lang="sl-SI" sz="2000" dirty="0" smtClean="0"/>
              <a:t>e-based</a:t>
            </a:r>
          </a:p>
          <a:p>
            <a:pPr marL="761238" lvl="1" indent="-514350">
              <a:buFont typeface="+mj-lt"/>
              <a:buAutoNum type="arabicPeriod"/>
            </a:pPr>
            <a:endParaRPr lang="sl-SI" sz="2000" dirty="0" smtClean="0"/>
          </a:p>
          <a:p>
            <a:pPr marL="761238" lvl="1" indent="-514350">
              <a:buFont typeface="+mj-lt"/>
              <a:buAutoNum type="arabicPeriod"/>
            </a:pPr>
            <a:endParaRPr lang="sl-SI" sz="2000" dirty="0" smtClean="0"/>
          </a:p>
          <a:p>
            <a:pPr marL="761238" lvl="1" indent="-514350">
              <a:buFont typeface="+mj-lt"/>
              <a:buAutoNum type="arabicPeriod"/>
            </a:pPr>
            <a:endParaRPr lang="sl-SI" sz="2000" dirty="0" smtClean="0"/>
          </a:p>
          <a:p>
            <a:pPr marL="761238" lvl="1" indent="-514350">
              <a:buFont typeface="+mj-lt"/>
              <a:buAutoNum type="arabicPeriod"/>
            </a:pPr>
            <a:endParaRPr lang="sl-SI" sz="2000" dirty="0" smtClean="0"/>
          </a:p>
          <a:p>
            <a:pPr marL="761238" lvl="1" indent="-514350">
              <a:buNone/>
            </a:pPr>
            <a:endParaRPr lang="sl-SI" sz="2000" dirty="0" smtClean="0"/>
          </a:p>
          <a:p>
            <a:pPr marL="761238" lvl="1" indent="-514350">
              <a:buFont typeface="+mj-lt"/>
              <a:buAutoNum type="arabicPeriod"/>
            </a:pPr>
            <a:endParaRPr lang="sl-SI" sz="2000" dirty="0" smtClean="0"/>
          </a:p>
          <a:p>
            <a:pPr marL="761238" lvl="1" indent="-514350" algn="just">
              <a:buNone/>
            </a:pPr>
            <a:r>
              <a:rPr lang="en-US" sz="2000" dirty="0" smtClean="0"/>
              <a:t> </a:t>
            </a:r>
            <a:r>
              <a:rPr lang="sl-SI" sz="2000" dirty="0" smtClean="0"/>
              <a:t>                      </a:t>
            </a:r>
            <a:r>
              <a:rPr lang="sl-SI" sz="1200" dirty="0" err="1" smtClean="0">
                <a:solidFill>
                  <a:schemeClr val="tx1"/>
                </a:solidFill>
              </a:rPr>
              <a:t>Source</a:t>
            </a:r>
            <a:r>
              <a:rPr lang="sl-SI" sz="1200" dirty="0" smtClean="0">
                <a:solidFill>
                  <a:schemeClr val="tx1"/>
                </a:solidFill>
              </a:rPr>
              <a:t>: </a:t>
            </a:r>
            <a:r>
              <a:rPr lang="sl-SI" sz="1200" dirty="0" err="1" smtClean="0">
                <a:solidFill>
                  <a:schemeClr val="tx1"/>
                </a:solidFill>
              </a:rPr>
              <a:t>SORS</a:t>
            </a:r>
            <a:r>
              <a:rPr lang="sl-SI" sz="1200" dirty="0" smtClean="0">
                <a:solidFill>
                  <a:schemeClr val="tx1"/>
                </a:solidFill>
              </a:rPr>
              <a:t>, 2011 (</a:t>
            </a:r>
            <a:r>
              <a:rPr lang="sl-SI" sz="1200" dirty="0" smtClean="0">
                <a:solidFill>
                  <a:schemeClr val="tx1"/>
                </a:solidFill>
                <a:hlinkClick r:id="rId2"/>
              </a:rPr>
              <a:t>http://www.stat.si/novica_prikazi.aspx?id=4420</a:t>
            </a:r>
            <a:r>
              <a:rPr lang="sl-SI" sz="1200" dirty="0" smtClean="0">
                <a:solidFill>
                  <a:schemeClr val="tx1"/>
                </a:solidFill>
              </a:rPr>
              <a:t>)</a:t>
            </a:r>
            <a:endParaRPr lang="en-US" sz="1200" dirty="0">
              <a:solidFill>
                <a:schemeClr val="tx1"/>
              </a:solidFill>
            </a:endParaRPr>
          </a:p>
        </p:txBody>
      </p:sp>
      <p:pic>
        <p:nvPicPr>
          <p:cNvPr id="5" name="Slika 4" descr="rental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03848" y="3787970"/>
            <a:ext cx="4320480" cy="215221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anchor="ctr" anchorCtr="0">
            <a:normAutofit fontScale="90000"/>
          </a:bodyPr>
          <a:lstStyle/>
          <a:p>
            <a:pPr algn="ctr"/>
            <a:r>
              <a:rPr lang="sl-SI" dirty="0" smtClean="0"/>
              <a:t>Slovenia</a:t>
            </a:r>
            <a:br>
              <a:rPr lang="sl-SI" dirty="0" smtClean="0"/>
            </a:br>
            <a:r>
              <a:rPr lang="sl-SI" dirty="0" smtClean="0"/>
              <a:t>Relevant </a:t>
            </a:r>
            <a:r>
              <a:rPr lang="sl-SI" dirty="0"/>
              <a:t>legislation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2003 Housing Act (HA-1) – profit &amp; non-profit rentals</a:t>
            </a:r>
          </a:p>
          <a:p>
            <a:r>
              <a:rPr lang="sl-SI" dirty="0" smtClean="0"/>
              <a:t>2001 Code of Obligations</a:t>
            </a:r>
          </a:p>
          <a:p>
            <a:pPr lvl="1"/>
            <a:r>
              <a:rPr lang="en-US" dirty="0" smtClean="0"/>
              <a:t>Rules on renting non-profit apartments</a:t>
            </a:r>
            <a:endParaRPr lang="sl-SI" dirty="0" smtClean="0"/>
          </a:p>
          <a:p>
            <a:pPr lvl="1"/>
            <a:r>
              <a:rPr lang="en-US" dirty="0" smtClean="0"/>
              <a:t>Decree on the methodology of determination of rents for non-profit housing and the criteria and procedure for the implementation of </a:t>
            </a:r>
            <a:r>
              <a:rPr lang="en-US" dirty="0" err="1" smtClean="0"/>
              <a:t>subsidised</a:t>
            </a:r>
            <a:r>
              <a:rPr lang="en-US" dirty="0" smtClean="0"/>
              <a:t> rents</a:t>
            </a:r>
            <a:endParaRPr lang="sl-SI" dirty="0" smtClean="0"/>
          </a:p>
          <a:p>
            <a:pPr lvl="1"/>
            <a:r>
              <a:rPr lang="en-US" dirty="0"/>
              <a:t>Rules on standards for the maintenance of apartment buildings and apartments</a:t>
            </a:r>
            <a:endParaRPr lang="sl-SI" dirty="0"/>
          </a:p>
          <a:p>
            <a:pPr lvl="1"/>
            <a:endParaRPr lang="sl-SI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pPr algn="ctr"/>
            <a:r>
              <a:rPr lang="sl-SI" dirty="0" smtClean="0"/>
              <a:t>CONTRACT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95536" y="1268760"/>
            <a:ext cx="7239000" cy="4846320"/>
          </a:xfrm>
        </p:spPr>
        <p:txBody>
          <a:bodyPr>
            <a:normAutofit fontScale="92500" lnSpcReduction="10000"/>
          </a:bodyPr>
          <a:lstStyle/>
          <a:p>
            <a:pPr lvl="1" algn="just"/>
            <a:r>
              <a:rPr lang="sl-SI" dirty="0" smtClean="0"/>
              <a:t>HA: a written contract </a:t>
            </a:r>
          </a:p>
          <a:p>
            <a:pPr lvl="2" algn="just"/>
            <a:r>
              <a:rPr lang="sl-SI" dirty="0" smtClean="0"/>
              <a:t>Market rentals: often without a contract</a:t>
            </a:r>
          </a:p>
          <a:p>
            <a:pPr lvl="2" algn="just"/>
            <a:r>
              <a:rPr lang="sl-SI" dirty="0" smtClean="0"/>
              <a:t>HA: illegal use if contract not concluded or has expired</a:t>
            </a:r>
          </a:p>
          <a:p>
            <a:pPr lvl="1" algn="just"/>
            <a:r>
              <a:rPr lang="sl-SI" dirty="0" smtClean="0"/>
              <a:t>open-ended v. limited in time </a:t>
            </a:r>
          </a:p>
          <a:p>
            <a:pPr lvl="2" algn="just"/>
            <a:r>
              <a:rPr lang="sl-SI" dirty="0"/>
              <a:t>N</a:t>
            </a:r>
            <a:r>
              <a:rPr lang="sl-SI" dirty="0" smtClean="0"/>
              <a:t>on-profit rentals open-ended only</a:t>
            </a:r>
          </a:p>
          <a:p>
            <a:pPr lvl="2" algn="just"/>
            <a:r>
              <a:rPr lang="sl-SI" dirty="0" smtClean="0"/>
              <a:t>Market rentals: limited in time</a:t>
            </a:r>
          </a:p>
          <a:p>
            <a:pPr lvl="1" algn="just">
              <a:buFont typeface="Arial" pitchFamily="34" charset="0"/>
              <a:buChar char="•"/>
            </a:pPr>
            <a:r>
              <a:rPr lang="sl-SI" dirty="0" smtClean="0"/>
              <a:t>M</a:t>
            </a:r>
            <a:r>
              <a:rPr lang="en-GB" dirty="0" err="1" smtClean="0"/>
              <a:t>inimum</a:t>
            </a:r>
            <a:r>
              <a:rPr lang="en-GB" dirty="0" smtClean="0"/>
              <a:t> </a:t>
            </a:r>
            <a:r>
              <a:rPr lang="sl-SI" dirty="0" smtClean="0"/>
              <a:t>provisions</a:t>
            </a:r>
          </a:p>
          <a:p>
            <a:pPr lvl="2" algn="just">
              <a:buFont typeface="Arial" pitchFamily="34" charset="0"/>
              <a:buChar char="•"/>
            </a:pPr>
            <a:r>
              <a:rPr lang="sl-SI" sz="1500" dirty="0" smtClean="0"/>
              <a:t>d</a:t>
            </a:r>
            <a:r>
              <a:rPr lang="en-GB" sz="1500" dirty="0" err="1" smtClean="0"/>
              <a:t>escription</a:t>
            </a:r>
            <a:r>
              <a:rPr lang="sl-SI" sz="1500" dirty="0" smtClean="0"/>
              <a:t>, </a:t>
            </a:r>
            <a:r>
              <a:rPr lang="en-GB" sz="1500" dirty="0" smtClean="0"/>
              <a:t>location</a:t>
            </a:r>
            <a:r>
              <a:rPr lang="sl-SI" sz="1500" dirty="0" smtClean="0"/>
              <a:t> </a:t>
            </a:r>
            <a:r>
              <a:rPr lang="sl-SI" sz="1500" dirty="0" err="1" smtClean="0"/>
              <a:t>and</a:t>
            </a:r>
            <a:r>
              <a:rPr lang="sl-SI" sz="1500" dirty="0" smtClean="0"/>
              <a:t> </a:t>
            </a:r>
            <a:r>
              <a:rPr lang="en-GB" sz="1500" dirty="0" smtClean="0"/>
              <a:t>identification number</a:t>
            </a:r>
            <a:r>
              <a:rPr lang="sl-SI" sz="1500" dirty="0" smtClean="0"/>
              <a:t> </a:t>
            </a:r>
            <a:r>
              <a:rPr lang="en-GB" sz="1500" dirty="0" smtClean="0"/>
              <a:t>of the dwelling</a:t>
            </a:r>
            <a:endParaRPr lang="sl-SI" sz="1500" dirty="0" smtClean="0"/>
          </a:p>
          <a:p>
            <a:pPr lvl="2" algn="just">
              <a:buFont typeface="Arial" pitchFamily="34" charset="0"/>
              <a:buChar char="•"/>
            </a:pPr>
            <a:r>
              <a:rPr lang="en-GB" sz="1500" dirty="0" smtClean="0"/>
              <a:t>communal equipment</a:t>
            </a:r>
            <a:endParaRPr lang="sl-SI" sz="1500" dirty="0" smtClean="0"/>
          </a:p>
          <a:p>
            <a:pPr lvl="2" algn="just">
              <a:buFont typeface="Arial" pitchFamily="34" charset="0"/>
              <a:buChar char="•"/>
            </a:pPr>
            <a:r>
              <a:rPr lang="en-GB" sz="1500" dirty="0" smtClean="0"/>
              <a:t>manner of use</a:t>
            </a:r>
            <a:endParaRPr lang="sl-SI" sz="1500" dirty="0" smtClean="0"/>
          </a:p>
          <a:p>
            <a:pPr lvl="2" algn="just">
              <a:buFont typeface="Arial" pitchFamily="34" charset="0"/>
              <a:buChar char="•"/>
            </a:pPr>
            <a:r>
              <a:rPr lang="en-GB" sz="1500" dirty="0" smtClean="0"/>
              <a:t>information on the landlord and tenant</a:t>
            </a:r>
            <a:endParaRPr lang="sl-SI" sz="1500" dirty="0" smtClean="0"/>
          </a:p>
          <a:p>
            <a:pPr lvl="2" algn="just">
              <a:buFont typeface="Arial" pitchFamily="34" charset="0"/>
              <a:buChar char="•"/>
            </a:pPr>
            <a:r>
              <a:rPr lang="en-GB" sz="1500" dirty="0" smtClean="0"/>
              <a:t>reasons for termination</a:t>
            </a:r>
            <a:endParaRPr lang="sl-SI" sz="1500" dirty="0" smtClean="0"/>
          </a:p>
          <a:p>
            <a:pPr lvl="2" algn="just">
              <a:buFont typeface="Arial" pitchFamily="34" charset="0"/>
              <a:buChar char="•"/>
            </a:pPr>
            <a:r>
              <a:rPr lang="sl-SI" sz="1500" dirty="0" err="1" smtClean="0"/>
              <a:t>ty</a:t>
            </a:r>
            <a:r>
              <a:rPr lang="en-GB" sz="1500" dirty="0" err="1" smtClean="0"/>
              <a:t>pe</a:t>
            </a:r>
            <a:r>
              <a:rPr lang="en-GB" sz="1500" dirty="0" smtClean="0"/>
              <a:t> of rental relation</a:t>
            </a:r>
            <a:endParaRPr lang="sl-SI" sz="1500" dirty="0" smtClean="0"/>
          </a:p>
          <a:p>
            <a:pPr lvl="2" algn="just">
              <a:buFont typeface="Arial" pitchFamily="34" charset="0"/>
              <a:buChar char="•"/>
            </a:pPr>
            <a:r>
              <a:rPr lang="en-GB" sz="1500" dirty="0" smtClean="0"/>
              <a:t>mutual obligations and maintenance of the dwelling and the building</a:t>
            </a:r>
            <a:endParaRPr lang="sl-SI" sz="1500" dirty="0" smtClean="0"/>
          </a:p>
          <a:p>
            <a:pPr lvl="2" algn="just">
              <a:buFont typeface="Arial" pitchFamily="34" charset="0"/>
              <a:buChar char="•"/>
            </a:pPr>
            <a:r>
              <a:rPr lang="en-GB" sz="1500" dirty="0" smtClean="0"/>
              <a:t>rent price</a:t>
            </a:r>
            <a:r>
              <a:rPr lang="sl-SI" sz="1500" dirty="0" smtClean="0"/>
              <a:t> </a:t>
            </a:r>
            <a:r>
              <a:rPr lang="sl-SI" sz="1500" dirty="0" err="1" smtClean="0"/>
              <a:t>and</a:t>
            </a:r>
            <a:r>
              <a:rPr lang="en-GB" sz="1500" dirty="0" smtClean="0"/>
              <a:t> running costs </a:t>
            </a:r>
            <a:endParaRPr lang="sl-SI" sz="1500" dirty="0" smtClean="0"/>
          </a:p>
          <a:p>
            <a:pPr lvl="2" algn="just">
              <a:buFont typeface="Arial" pitchFamily="34" charset="0"/>
              <a:buChar char="•"/>
            </a:pPr>
            <a:r>
              <a:rPr lang="sl-SI" sz="1500" dirty="0" smtClean="0"/>
              <a:t>p</a:t>
            </a:r>
            <a:r>
              <a:rPr lang="en-GB" sz="1500" dirty="0" err="1" smtClean="0"/>
              <a:t>eriod</a:t>
            </a:r>
            <a:r>
              <a:rPr lang="en-GB" sz="1500" dirty="0" smtClean="0"/>
              <a:t> of tenancy</a:t>
            </a:r>
            <a:endParaRPr lang="sl-SI" sz="1500" dirty="0" smtClean="0"/>
          </a:p>
          <a:p>
            <a:pPr lvl="2" algn="just">
              <a:buFont typeface="Arial" pitchFamily="34" charset="0"/>
              <a:buChar char="•"/>
            </a:pPr>
            <a:r>
              <a:rPr lang="en-GB" sz="1500" dirty="0" smtClean="0"/>
              <a:t>manner in which the dwelling is handed over</a:t>
            </a:r>
            <a:endParaRPr lang="sl-SI" sz="1500" dirty="0" smtClean="0"/>
          </a:p>
          <a:p>
            <a:pPr lvl="1">
              <a:buFont typeface="Arial" pitchFamily="34" charset="0"/>
              <a:buChar char="•"/>
            </a:pPr>
            <a:endParaRPr lang="sl-SI" dirty="0" smtClean="0"/>
          </a:p>
          <a:p>
            <a:pPr lvl="1">
              <a:buFont typeface="Arial" pitchFamily="34" charset="0"/>
              <a:buChar char="•"/>
            </a:pPr>
            <a:endParaRPr lang="sl-SI" dirty="0" smtClean="0"/>
          </a:p>
          <a:p>
            <a:pPr lvl="1">
              <a:buFont typeface="Arial" pitchFamily="34" charset="0"/>
              <a:buChar char="•"/>
            </a:pPr>
            <a:endParaRPr lang="sl-SI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anchor="ctr" anchorCtr="0">
            <a:normAutofit fontScale="90000"/>
          </a:bodyPr>
          <a:lstStyle/>
          <a:p>
            <a:pPr algn="ctr"/>
            <a:r>
              <a:rPr lang="en-US" dirty="0" smtClean="0"/>
              <a:t>Rent </a:t>
            </a:r>
            <a:r>
              <a:rPr lang="sl-SI" dirty="0" smtClean="0"/>
              <a:t>REGULATION, </a:t>
            </a:r>
            <a:r>
              <a:rPr lang="en-US" dirty="0" smtClean="0"/>
              <a:t>subsidies</a:t>
            </a:r>
            <a:r>
              <a:rPr lang="sl-SI" dirty="0" smtClean="0"/>
              <a:t/>
            </a:r>
            <a:br>
              <a:rPr lang="sl-SI" dirty="0" smtClean="0"/>
            </a:br>
            <a:r>
              <a:rPr lang="sl-SI" dirty="0" smtClean="0"/>
              <a:t>(</a:t>
            </a:r>
            <a:r>
              <a:rPr lang="sl-SI" dirty="0" err="1" smtClean="0"/>
              <a:t>Slovenia</a:t>
            </a:r>
            <a:r>
              <a:rPr lang="sl-SI" dirty="0" smtClean="0"/>
              <a:t>)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sl-SI" dirty="0" smtClean="0"/>
          </a:p>
          <a:p>
            <a:pPr lvl="1" algn="just"/>
            <a:r>
              <a:rPr lang="en-US" dirty="0" smtClean="0"/>
              <a:t>No state regulation of market rentals</a:t>
            </a:r>
          </a:p>
          <a:p>
            <a:pPr lvl="1" algn="just"/>
            <a:r>
              <a:rPr lang="en-US" dirty="0" smtClean="0"/>
              <a:t>Rent in non-profit sector -&gt; special methodology from the </a:t>
            </a:r>
            <a:r>
              <a:rPr lang="en-US" i="1" dirty="0" smtClean="0"/>
              <a:t>Decree on the methodology of determination of rents for non-profit housing and the criteria and procedure for the implementation of subsidized rents </a:t>
            </a:r>
            <a:r>
              <a:rPr lang="en-US" dirty="0" smtClean="0"/>
              <a:t>(</a:t>
            </a:r>
            <a:r>
              <a:rPr lang="en-US" dirty="0" err="1" smtClean="0"/>
              <a:t>cca</a:t>
            </a:r>
            <a:r>
              <a:rPr lang="en-US" dirty="0" smtClean="0"/>
              <a:t>. 180 </a:t>
            </a:r>
            <a:r>
              <a:rPr lang="en-US" dirty="0" err="1" smtClean="0"/>
              <a:t>EUR</a:t>
            </a:r>
            <a:r>
              <a:rPr lang="en-US" dirty="0" smtClean="0"/>
              <a:t> for 55m²); costs are paid separately</a:t>
            </a:r>
          </a:p>
          <a:p>
            <a:pPr lvl="1" algn="just"/>
            <a:r>
              <a:rPr lang="sl-SI" dirty="0" smtClean="0"/>
              <a:t>Subsidies: for both market and non-profit (0.1-80% of the rent)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anchor="ctr" anchorCtr="0">
            <a:normAutofit fontScale="90000"/>
          </a:bodyPr>
          <a:lstStyle/>
          <a:p>
            <a:pPr algn="ctr"/>
            <a:r>
              <a:rPr lang="en-US" dirty="0"/>
              <a:t>Intermediary </a:t>
            </a:r>
            <a:r>
              <a:rPr lang="en-US" dirty="0" smtClean="0"/>
              <a:t>tenures</a:t>
            </a:r>
            <a:r>
              <a:rPr lang="sl-SI" dirty="0" smtClean="0"/>
              <a:t/>
            </a:r>
            <a:br>
              <a:rPr lang="sl-SI" dirty="0" smtClean="0"/>
            </a:br>
            <a:r>
              <a:rPr lang="sl-SI" dirty="0" smtClean="0"/>
              <a:t>(</a:t>
            </a:r>
            <a:r>
              <a:rPr lang="sl-SI" dirty="0" err="1" smtClean="0"/>
              <a:t>Slovenia</a:t>
            </a:r>
            <a:r>
              <a:rPr lang="sl-SI" dirty="0" smtClean="0"/>
              <a:t>)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sl-SI" dirty="0" smtClean="0"/>
              <a:t>Introduced in 2013 as an experiment: </a:t>
            </a:r>
          </a:p>
          <a:p>
            <a:pPr lvl="1"/>
            <a:r>
              <a:rPr lang="sl-SI" dirty="0" smtClean="0"/>
              <a:t>A model of shared ownership  between the municipality of Ljubljana and applicants (natural persons)  -&gt; similar conditions and requirement as for the non-profit rentals</a:t>
            </a:r>
          </a:p>
          <a:p>
            <a:pPr lvl="2"/>
            <a:r>
              <a:rPr lang="sl-SI" dirty="0" smtClean="0"/>
              <a:t>Applicant must find a dwelling on the market </a:t>
            </a:r>
          </a:p>
          <a:p>
            <a:pPr lvl="2"/>
            <a:r>
              <a:rPr lang="sl-SI" dirty="0" smtClean="0"/>
              <a:t>Tenant pays 60%, MOL pays 40% </a:t>
            </a:r>
            <a:endParaRPr lang="sl-SI" dirty="0"/>
          </a:p>
          <a:p>
            <a:pPr lvl="2"/>
            <a:r>
              <a:rPr lang="sl-SI" dirty="0" smtClean="0"/>
              <a:t>Applicant pays a monthly “compensation for use”, amounting to a non-profit rent, for 15 years</a:t>
            </a:r>
          </a:p>
          <a:p>
            <a:pPr lvl="1"/>
            <a:endParaRPr lang="sl-SI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anchor="ctr" anchorCtr="0">
            <a:normAutofit fontScale="90000"/>
          </a:bodyPr>
          <a:lstStyle/>
          <a:p>
            <a:pPr algn="ctr"/>
            <a:r>
              <a:rPr lang="sl-SI" dirty="0" smtClean="0"/>
              <a:t/>
            </a:r>
            <a:br>
              <a:rPr lang="sl-SI" dirty="0" smtClean="0"/>
            </a:br>
            <a:r>
              <a:rPr lang="en-US" dirty="0" smtClean="0"/>
              <a:t>Termination </a:t>
            </a:r>
            <a:r>
              <a:rPr lang="sl-SI" dirty="0" smtClean="0"/>
              <a:t>-</a:t>
            </a:r>
            <a:br>
              <a:rPr lang="sl-SI" dirty="0" smtClean="0"/>
            </a:br>
            <a:r>
              <a:rPr lang="en-US" dirty="0" smtClean="0"/>
              <a:t>market</a:t>
            </a:r>
            <a:r>
              <a:rPr lang="sl-SI" dirty="0" smtClean="0"/>
              <a:t> RENTALS</a:t>
            </a:r>
            <a:r>
              <a:rPr lang="en-US" dirty="0"/>
              <a:t/>
            </a:r>
            <a:br>
              <a:rPr lang="en-US" dirty="0"/>
            </a:b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 algn="just"/>
            <a:r>
              <a:rPr lang="sl-SI" dirty="0" smtClean="0"/>
              <a:t>TENANT: </a:t>
            </a:r>
          </a:p>
          <a:p>
            <a:pPr lvl="2" algn="just"/>
            <a:r>
              <a:rPr lang="en-US" dirty="0" smtClean="0"/>
              <a:t>at any time, in writing, </a:t>
            </a:r>
            <a:r>
              <a:rPr lang="sl-SI" dirty="0" smtClean="0"/>
              <a:t>no </a:t>
            </a:r>
            <a:r>
              <a:rPr lang="en-US" dirty="0" smtClean="0"/>
              <a:t>reasons</a:t>
            </a:r>
            <a:r>
              <a:rPr lang="sl-SI" dirty="0" smtClean="0"/>
              <a:t>, </a:t>
            </a:r>
            <a:r>
              <a:rPr lang="en-US" dirty="0" smtClean="0"/>
              <a:t>90 days termination period or</a:t>
            </a:r>
            <a:r>
              <a:rPr lang="sl-SI" dirty="0" smtClean="0"/>
              <a:t> shorter (if agreed) </a:t>
            </a:r>
            <a:r>
              <a:rPr lang="en-US" dirty="0" smtClean="0"/>
              <a:t> </a:t>
            </a:r>
            <a:endParaRPr lang="sl-SI" dirty="0" smtClean="0"/>
          </a:p>
          <a:p>
            <a:pPr lvl="1" algn="just"/>
            <a:r>
              <a:rPr lang="sl-SI" dirty="0" smtClean="0"/>
              <a:t>LANDLORD: </a:t>
            </a:r>
          </a:p>
          <a:p>
            <a:pPr lvl="2" algn="just"/>
            <a:r>
              <a:rPr lang="sl-SI" dirty="0" smtClean="0"/>
              <a:t>11 culpable reasons (not paying the rent etc) – the reasons may be expanded by agreement</a:t>
            </a:r>
          </a:p>
          <a:p>
            <a:pPr lvl="2" algn="just"/>
            <a:r>
              <a:rPr lang="sl-SI" dirty="0" smtClean="0"/>
              <a:t>For other (non culpable reasons) – </a:t>
            </a:r>
            <a:r>
              <a:rPr lang="sl-SI" u="sng" dirty="0" smtClean="0"/>
              <a:t>only if the landlord provides tenant with an adequate appartment</a:t>
            </a:r>
          </a:p>
          <a:p>
            <a:pPr lvl="3" algn="just"/>
            <a:r>
              <a:rPr lang="sl-SI" dirty="0" smtClean="0"/>
              <a:t>Applies also to „justified“ reasons, such as landlord‘s own need to use the apartment</a:t>
            </a:r>
          </a:p>
          <a:p>
            <a:pPr lvl="3" algn="just"/>
            <a:r>
              <a:rPr lang="sl-SI" dirty="0" smtClean="0"/>
              <a:t>Case </a:t>
            </a:r>
            <a:r>
              <a:rPr lang="sl-SI" dirty="0"/>
              <a:t>law: the termination has to be made by a court claim</a:t>
            </a:r>
          </a:p>
          <a:p>
            <a:pPr lvl="2" algn="just"/>
            <a:endParaRPr lang="sl-SI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anchor="ctr" anchorCtr="0">
            <a:normAutofit fontScale="90000"/>
          </a:bodyPr>
          <a:lstStyle/>
          <a:p>
            <a:pPr algn="ctr"/>
            <a:r>
              <a:rPr lang="en-US" dirty="0"/>
              <a:t>Termination </a:t>
            </a:r>
            <a:r>
              <a:rPr lang="sl-SI" dirty="0" smtClean="0"/>
              <a:t/>
            </a:r>
            <a:br>
              <a:rPr lang="sl-SI" dirty="0" smtClean="0"/>
            </a:br>
            <a:r>
              <a:rPr lang="en-US" dirty="0" smtClean="0"/>
              <a:t>non-profit</a:t>
            </a:r>
            <a:r>
              <a:rPr lang="sl-SI" dirty="0" smtClean="0"/>
              <a:t> RENTALS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 algn="just"/>
            <a:r>
              <a:rPr lang="en-US" dirty="0" smtClean="0"/>
              <a:t>Tenant </a:t>
            </a:r>
            <a:r>
              <a:rPr lang="sl-SI" dirty="0" smtClean="0"/>
              <a:t>– see market rentals</a:t>
            </a:r>
          </a:p>
          <a:p>
            <a:pPr lvl="1" algn="just"/>
            <a:r>
              <a:rPr lang="en-US" dirty="0" smtClean="0"/>
              <a:t>The landlord</a:t>
            </a:r>
            <a:r>
              <a:rPr lang="sl-SI" dirty="0" smtClean="0"/>
              <a:t>:</a:t>
            </a:r>
            <a:r>
              <a:rPr lang="en-US" dirty="0" smtClean="0"/>
              <a:t> only due to 12 culpable reasons </a:t>
            </a:r>
            <a:endParaRPr lang="sl-SI" dirty="0"/>
          </a:p>
          <a:p>
            <a:pPr lvl="2" algn="just"/>
            <a:r>
              <a:rPr lang="en-US" dirty="0" smtClean="0"/>
              <a:t>Exception: the tenant’s financial situation deteriorated and he initialized the procedure for obtaining either subsidy or financial help</a:t>
            </a:r>
            <a:endParaRPr lang="sl-SI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Razkošno">
  <a:themeElements>
    <a:clrScheme name="Razkošn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Razkošno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Razkošno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1065</TotalTime>
  <Words>672</Words>
  <Application>Microsoft Office PowerPoint</Application>
  <PresentationFormat>On-screen Show (4:3)</PresentationFormat>
  <Paragraphs>113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Razkošno</vt:lpstr>
      <vt:lpstr>Rental tenures in post-socialist countries </vt:lpstr>
      <vt:lpstr>Slovenia tenure structure</vt:lpstr>
      <vt:lpstr>Slovenia</vt:lpstr>
      <vt:lpstr>Slovenia Relevant legislation</vt:lpstr>
      <vt:lpstr>CONTRACT</vt:lpstr>
      <vt:lpstr>Rent REGULATION, subsidies (Slovenia)</vt:lpstr>
      <vt:lpstr>Intermediary tenures (Slovenia)</vt:lpstr>
      <vt:lpstr> Termination - market RENTALS </vt:lpstr>
      <vt:lpstr>Termination  non-profit RENTALS</vt:lpstr>
      <vt:lpstr>CROAtia</vt:lpstr>
      <vt:lpstr>serbia</vt:lpstr>
      <vt:lpstr>Serbia</vt:lpstr>
      <vt:lpstr> Housing in Supportive Environment (Serbia)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Diapozitiv 1</dc:title>
  <dc:creator>tamara</dc:creator>
  <cp:lastModifiedBy>eycb</cp:lastModifiedBy>
  <cp:revision>45</cp:revision>
  <dcterms:created xsi:type="dcterms:W3CDTF">2013-09-08T12:35:49Z</dcterms:created>
  <dcterms:modified xsi:type="dcterms:W3CDTF">2013-09-12T08:53:35Z</dcterms:modified>
</cp:coreProperties>
</file>