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296" r:id="rId1"/>
  </p:sldMasterIdLst>
  <p:notesMasterIdLst>
    <p:notesMasterId r:id="rId33"/>
  </p:notesMasterIdLst>
  <p:sldIdLst>
    <p:sldId id="256" r:id="rId2"/>
    <p:sldId id="284" r:id="rId3"/>
    <p:sldId id="297" r:id="rId4"/>
    <p:sldId id="304" r:id="rId5"/>
    <p:sldId id="323" r:id="rId6"/>
    <p:sldId id="328" r:id="rId7"/>
    <p:sldId id="286" r:id="rId8"/>
    <p:sldId id="305" r:id="rId9"/>
    <p:sldId id="324" r:id="rId10"/>
    <p:sldId id="325" r:id="rId11"/>
    <p:sldId id="326" r:id="rId12"/>
    <p:sldId id="327" r:id="rId13"/>
    <p:sldId id="295" r:id="rId14"/>
    <p:sldId id="264" r:id="rId15"/>
    <p:sldId id="314" r:id="rId16"/>
    <p:sldId id="298" r:id="rId17"/>
    <p:sldId id="260" r:id="rId18"/>
    <p:sldId id="322" r:id="rId19"/>
    <p:sldId id="279" r:id="rId20"/>
    <p:sldId id="329" r:id="rId21"/>
    <p:sldId id="281" r:id="rId22"/>
    <p:sldId id="263" r:id="rId23"/>
    <p:sldId id="330" r:id="rId24"/>
    <p:sldId id="259" r:id="rId25"/>
    <p:sldId id="280" r:id="rId26"/>
    <p:sldId id="258" r:id="rId27"/>
    <p:sldId id="266" r:id="rId28"/>
    <p:sldId id="267" r:id="rId29"/>
    <p:sldId id="277" r:id="rId30"/>
    <p:sldId id="312" r:id="rId31"/>
    <p:sldId id="287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48179E2-32FC-4EAE-9436-764D9BB9776D}">
          <p14:sldIdLst>
            <p14:sldId id="256"/>
            <p14:sldId id="284"/>
            <p14:sldId id="297"/>
            <p14:sldId id="304"/>
            <p14:sldId id="323"/>
            <p14:sldId id="328"/>
            <p14:sldId id="286"/>
            <p14:sldId id="305"/>
            <p14:sldId id="324"/>
            <p14:sldId id="325"/>
            <p14:sldId id="326"/>
            <p14:sldId id="327"/>
            <p14:sldId id="295"/>
            <p14:sldId id="264"/>
            <p14:sldId id="314"/>
            <p14:sldId id="298"/>
            <p14:sldId id="260"/>
            <p14:sldId id="322"/>
            <p14:sldId id="279"/>
            <p14:sldId id="329"/>
            <p14:sldId id="281"/>
            <p14:sldId id="263"/>
            <p14:sldId id="330"/>
            <p14:sldId id="259"/>
            <p14:sldId id="280"/>
            <p14:sldId id="258"/>
            <p14:sldId id="266"/>
            <p14:sldId id="267"/>
            <p14:sldId id="277"/>
            <p14:sldId id="312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091" autoAdjust="0"/>
  </p:normalViewPr>
  <p:slideViewPr>
    <p:cSldViewPr>
      <p:cViewPr varScale="1">
        <p:scale>
          <a:sx n="51" d="100"/>
          <a:sy n="51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063C-D412-4410-900E-CCF25F46BE16}" type="datetimeFigureOut">
              <a:rPr lang="de-DE" smtClean="0"/>
              <a:t>13.09.2013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3A6F2-F90D-4201-8AE4-2C11DBA28F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2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026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11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54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80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695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497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8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796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5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269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34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80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021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71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28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85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386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63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82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7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13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67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 smtClean="0"/>
          </a:p>
          <a:p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27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82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A6F2-F90D-4201-8AE4-2C11DBA28FE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39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017F5F-2C57-4296-A69C-AC5F19495557}" type="datetime1">
              <a:rPr lang="de-DE" smtClean="0"/>
              <a:t>13.09.2013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7028-1048-425E-9A8F-DE91B11A8D85}" type="datetime1">
              <a:rPr lang="de-DE" smtClean="0"/>
              <a:t>13.09.2013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A4F-5D3F-457E-A318-4AC9762C5E61}" type="datetime1">
              <a:rPr lang="de-DE" smtClean="0"/>
              <a:t>13.09.2013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16F5-07B4-41E6-A566-7954EDBEF443}" type="datetime1">
              <a:rPr lang="de-DE" smtClean="0"/>
              <a:t>13.09.2013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CBFDC-D87B-44DF-A3D9-3E2C812D1C36}" type="datetime1">
              <a:rPr lang="de-DE" smtClean="0"/>
              <a:t>13.09.2013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2E3D-8E34-45F1-B975-E184402EB1D7}" type="datetime1">
              <a:rPr lang="de-DE" smtClean="0"/>
              <a:t>13.09.2013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80F2-F287-4C13-9B3A-37F79DFF1B67}" type="datetime1">
              <a:rPr lang="de-DE" smtClean="0"/>
              <a:t>13.09.2013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605F-84DF-45F7-91F3-225AA891B052}" type="datetime1">
              <a:rPr lang="de-DE" smtClean="0"/>
              <a:t>13.09.2013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1607-B2FA-49D9-83C0-FF1EA8211460}" type="datetime1">
              <a:rPr lang="de-DE" smtClean="0"/>
              <a:t>13.09.2013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7024-2E97-4EA6-B060-13CC9D2410E5}" type="datetime1">
              <a:rPr lang="de-DE" smtClean="0"/>
              <a:t>13.09.2013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4E0E-28E4-486A-A432-6F61B21EA4BB}" type="datetime1">
              <a:rPr lang="de-DE" smtClean="0"/>
              <a:t>13.09.2013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A756AA2-5EB6-4B17-8859-A9F062610E59}" type="datetime1">
              <a:rPr lang="de-DE" smtClean="0"/>
              <a:t>13.09.2013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Workshop "Emerging private rental sector in accession and transition countries: is there an option for the new social rental agencies?"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pc="0" dirty="0" smtClean="0"/>
              <a:t>Marta dos Santos Silva</a:t>
            </a:r>
          </a:p>
          <a:p>
            <a:r>
              <a:rPr lang="de-DE" spc="0" dirty="0" smtClean="0"/>
              <a:t>ZERP</a:t>
            </a:r>
          </a:p>
          <a:p>
            <a:r>
              <a:rPr lang="de-DE" spc="0" dirty="0" smtClean="0"/>
              <a:t>Bremen, Germany</a:t>
            </a:r>
            <a:endParaRPr lang="de-DE" spc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pc="0" dirty="0" smtClean="0"/>
              <a:t>Public </a:t>
            </a:r>
            <a:r>
              <a:rPr lang="de-DE" spc="0" dirty="0" err="1" smtClean="0"/>
              <a:t>renting</a:t>
            </a:r>
            <a:r>
              <a:rPr lang="de-DE" spc="0" dirty="0" smtClean="0"/>
              <a:t/>
            </a:r>
            <a:br>
              <a:rPr lang="de-DE" spc="0" dirty="0" smtClean="0"/>
            </a:br>
            <a:r>
              <a:rPr lang="de-DE" spc="0" dirty="0" err="1" smtClean="0"/>
              <a:t>through</a:t>
            </a:r>
            <a:r>
              <a:rPr lang="de-DE" spc="0" dirty="0" smtClean="0"/>
              <a:t> </a:t>
            </a:r>
            <a:r>
              <a:rPr lang="de-DE" spc="0" dirty="0" err="1" smtClean="0"/>
              <a:t>agencies</a:t>
            </a:r>
            <a:r>
              <a:rPr lang="de-DE" spc="0" dirty="0" smtClean="0"/>
              <a:t> in Luxembourg</a:t>
            </a:r>
            <a:br>
              <a:rPr lang="de-DE" spc="0" dirty="0" smtClean="0"/>
            </a:br>
            <a:endParaRPr lang="de-DE" spc="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4077071"/>
            <a:ext cx="6552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Workshop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Emerging private </a:t>
            </a:r>
            <a:r>
              <a:rPr lang="de-DE" sz="1600" dirty="0" err="1" smtClean="0">
                <a:solidFill>
                  <a:schemeClr val="bg1"/>
                </a:solidFill>
              </a:rPr>
              <a:t>rental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sector</a:t>
            </a:r>
            <a:r>
              <a:rPr lang="de-DE" sz="1600" dirty="0" smtClean="0">
                <a:solidFill>
                  <a:schemeClr val="bg1"/>
                </a:solidFill>
              </a:rPr>
              <a:t> in </a:t>
            </a:r>
            <a:r>
              <a:rPr lang="de-DE" sz="1600" dirty="0" err="1" smtClean="0">
                <a:solidFill>
                  <a:schemeClr val="bg1"/>
                </a:solidFill>
              </a:rPr>
              <a:t>accession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and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transition</a:t>
            </a:r>
            <a:r>
              <a:rPr lang="de-DE" sz="1600" dirty="0" smtClean="0">
                <a:solidFill>
                  <a:schemeClr val="bg1"/>
                </a:solidFill>
              </a:rPr>
              <a:t> countries:</a:t>
            </a:r>
          </a:p>
          <a:p>
            <a:pPr algn="ctr"/>
            <a:r>
              <a:rPr lang="de-DE" sz="1600" dirty="0" err="1" smtClean="0">
                <a:solidFill>
                  <a:schemeClr val="bg1"/>
                </a:solidFill>
              </a:rPr>
              <a:t>is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there</a:t>
            </a:r>
            <a:r>
              <a:rPr lang="de-DE" sz="1600" dirty="0" smtClean="0">
                <a:solidFill>
                  <a:schemeClr val="bg1"/>
                </a:solidFill>
              </a:rPr>
              <a:t> an </a:t>
            </a:r>
            <a:r>
              <a:rPr lang="de-DE" sz="1600" dirty="0" err="1" smtClean="0">
                <a:solidFill>
                  <a:schemeClr val="bg1"/>
                </a:solidFill>
              </a:rPr>
              <a:t>option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for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the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new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social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rental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agencies</a:t>
            </a:r>
            <a:r>
              <a:rPr lang="de-DE" sz="1600" dirty="0" smtClean="0">
                <a:solidFill>
                  <a:schemeClr val="bg1"/>
                </a:solidFill>
              </a:rPr>
              <a:t>?</a:t>
            </a:r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- Western European </a:t>
            </a:r>
            <a:r>
              <a:rPr lang="de-DE" sz="1600" dirty="0" err="1" smtClean="0">
                <a:solidFill>
                  <a:schemeClr val="bg1"/>
                </a:solidFill>
              </a:rPr>
              <a:t>perspectives</a:t>
            </a:r>
            <a:r>
              <a:rPr lang="de-DE" sz="1600" dirty="0" smtClean="0">
                <a:solidFill>
                  <a:schemeClr val="bg1"/>
                </a:solidFill>
              </a:rPr>
              <a:t> -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13 September 2013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</a:rPr>
              <a:t>Budapest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Decentralized allocation: municipalities</a:t>
            </a:r>
          </a:p>
          <a:p>
            <a:pPr>
              <a:buFont typeface="Wingdings" pitchFamily="2" charset="2"/>
              <a:buChar char="§"/>
            </a:pPr>
            <a:endParaRPr lang="de-DE" sz="9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 to the social housing </a:t>
            </a: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sector:</a:t>
            </a:r>
          </a:p>
          <a:p>
            <a:endParaRPr lang="en-GB" sz="6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ouseholds </a:t>
            </a: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 </a:t>
            </a: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lower than </a:t>
            </a: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specific ceiling</a:t>
            </a:r>
          </a:p>
          <a:p>
            <a:pPr>
              <a:buFont typeface="Symbol" pitchFamily="18" charset="2"/>
              <a:buChar char="-"/>
            </a:pP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Applicants cannot be owners </a:t>
            </a:r>
            <a:r>
              <a:rPr lang="en-US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sz="22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usufructuaries</a:t>
            </a: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another dwelling </a:t>
            </a: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nor have </a:t>
            </a:r>
            <a:r>
              <a:rPr lang="en-US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right to inhabit another </a:t>
            </a: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 (</a:t>
            </a:r>
            <a:r>
              <a:rPr lang="en-US" sz="225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Fonds</a:t>
            </a:r>
            <a:r>
              <a:rPr lang="en-US" sz="225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du </a:t>
            </a:r>
            <a:r>
              <a:rPr lang="en-US" sz="225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Logement</a:t>
            </a: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</a:t>
            </a:r>
            <a:endParaRPr lang="de-DE" sz="225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Applicants </a:t>
            </a:r>
            <a:r>
              <a:rPr lang="en-US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modest income and </a:t>
            </a: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experiencing </a:t>
            </a:r>
            <a:r>
              <a:rPr lang="en-US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difficult </a:t>
            </a:r>
            <a:r>
              <a:rPr lang="en-US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 situation are prioritized (</a:t>
            </a:r>
            <a:r>
              <a:rPr lang="en-US" sz="225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S.N.H.B.M.)</a:t>
            </a:r>
          </a:p>
          <a:p>
            <a:pPr>
              <a:buFont typeface="Symbol" pitchFamily="18" charset="2"/>
              <a:buChar char="-"/>
            </a:pPr>
            <a:endParaRPr lang="en-US" sz="1000" i="1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Homeless </a:t>
            </a: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GB" sz="225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personnes</a:t>
            </a:r>
            <a:r>
              <a:rPr lang="en-GB" sz="225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sans domicile</a:t>
            </a: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and people who live in dwellings in poor condition can be granted a dwelling with a public task </a:t>
            </a:r>
            <a:r>
              <a:rPr lang="en-GB" sz="2250" b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only</a:t>
            </a: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if they are </a:t>
            </a: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accompanied </a:t>
            </a:r>
            <a:r>
              <a:rPr lang="en-GB" sz="22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a representative from an </a:t>
            </a:r>
            <a:r>
              <a:rPr lang="en-GB" sz="22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association. </a:t>
            </a:r>
          </a:p>
          <a:p>
            <a:pPr>
              <a:buFont typeface="Symbol" pitchFamily="18" charset="2"/>
              <a:buChar char="-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r>
              <a:rPr lang="de-DE" sz="2900" spc="0" dirty="0" smtClean="0"/>
              <a:t>Access </a:t>
            </a:r>
            <a:r>
              <a:rPr lang="de-DE" sz="2900" spc="0" dirty="0" err="1" smtClean="0"/>
              <a:t>to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Social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housing</a:t>
            </a:r>
            <a:endParaRPr lang="de-DE" sz="2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0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700808"/>
            <a:ext cx="7920880" cy="4104456"/>
          </a:xfrm>
        </p:spPr>
        <p:txBody>
          <a:bodyPr>
            <a:noAutofit/>
          </a:bodyPr>
          <a:lstStyle/>
          <a:p>
            <a:pPr algn="just"/>
            <a:r>
              <a:rPr lang="en-GB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Vacant dwellings</a:t>
            </a:r>
          </a:p>
          <a:p>
            <a:pPr algn="just"/>
            <a:endParaRPr lang="en-GB" sz="8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Symbol" pitchFamily="18" charset="2"/>
              <a:buChar char="-"/>
            </a:pP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Unoccupied dwelling </a:t>
            </a:r>
            <a:r>
              <a:rPr lang="en-GB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units 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Symbol" pitchFamily="18" charset="2"/>
              <a:buChar char="-"/>
            </a:pPr>
            <a:endParaRPr lang="en-GB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Symbol" pitchFamily="18" charset="2"/>
              <a:buChar char="-"/>
            </a:pP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37,448 units = </a:t>
            </a:r>
            <a:r>
              <a:rPr lang="en-GB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7.5% of the rental stock 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(61</a:t>
            </a:r>
            <a:r>
              <a:rPr lang="en-GB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apartments; 39</a:t>
            </a:r>
            <a:r>
              <a:rPr lang="en-GB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single-family dwellings) Census, 2001</a:t>
            </a:r>
          </a:p>
          <a:p>
            <a:pPr algn="just">
              <a:buFont typeface="Symbol" pitchFamily="18" charset="2"/>
              <a:buChar char="-"/>
            </a:pPr>
            <a:endParaRPr lang="en-GB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Symbol" pitchFamily="18" charset="2"/>
              <a:buChar char="-"/>
            </a:pP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 </a:t>
            </a:r>
            <a:r>
              <a:rPr lang="en-GB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third 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GB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city of 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Luxembourg</a:t>
            </a:r>
          </a:p>
          <a:p>
            <a:pPr algn="just">
              <a:buFont typeface="Symbol" pitchFamily="18" charset="2"/>
              <a:buChar char="-"/>
            </a:pPr>
            <a:endParaRPr lang="en-GB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Allegations of speculative retention of sites by land owners - </a:t>
            </a:r>
            <a:r>
              <a:rPr lang="en-US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 </a:t>
            </a:r>
            <a:r>
              <a:rPr 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intends to introduce </a:t>
            </a:r>
            <a:r>
              <a:rPr lang="en-US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progressive </a:t>
            </a:r>
            <a:r>
              <a:rPr lang="en-US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land tax to </a:t>
            </a:r>
            <a:r>
              <a:rPr lang="en-US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penalize it</a:t>
            </a:r>
            <a:endParaRPr lang="en-US" sz="24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Symbol" pitchFamily="18" charset="2"/>
              <a:buChar char="-"/>
            </a:pPr>
            <a:endParaRPr lang="en-GB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Symbol" pitchFamily="18" charset="2"/>
              <a:buChar char="-"/>
            </a:pP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Tax imposed as sanction to owners in </a:t>
            </a:r>
            <a:r>
              <a:rPr lang="en-GB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Esch-sur-Alzette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Diekirch</a:t>
            </a:r>
            <a:r>
              <a:rPr lang="en-GB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Beckerich</a:t>
            </a:r>
            <a:endParaRPr lang="en-GB" sz="235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>
              <a:buNone/>
            </a:pPr>
            <a:endParaRPr lang="de-DE" sz="2300" spc="0" dirty="0"/>
          </a:p>
          <a:p>
            <a:pPr marL="45720" indent="0">
              <a:buNone/>
            </a:pPr>
            <a:endParaRPr lang="de-DE" sz="2300" spc="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r>
              <a:rPr lang="de-DE" sz="2900" spc="0" dirty="0" err="1" smtClean="0"/>
              <a:t>Vacant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dwellings</a:t>
            </a:r>
            <a:endParaRPr lang="de-DE" sz="2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Vacant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dweelings</a:t>
            </a:r>
            <a:r>
              <a:rPr lang="de-DE" sz="2900" spc="0" dirty="0" smtClean="0"/>
              <a:t> &amp; </a:t>
            </a:r>
            <a:r>
              <a:rPr lang="de-DE" sz="2900" spc="0" dirty="0" err="1" smtClean="0"/>
              <a:t>squatting</a:t>
            </a:r>
            <a:endParaRPr lang="de-DE" sz="29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52656"/>
            <a:ext cx="2232248" cy="489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pic>
        <p:nvPicPr>
          <p:cNvPr id="6" name="Picture 2" descr="C:\Users\marta\Desktop\Neues Bild (31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" y="1772816"/>
            <a:ext cx="4796328" cy="30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7" y="4941168"/>
            <a:ext cx="5074790" cy="128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r>
              <a:rPr lang="de-DE" sz="2900" spc="0" dirty="0" err="1" smtClean="0"/>
              <a:t>habitability</a:t>
            </a:r>
            <a:endParaRPr lang="de-DE" sz="2900" dirty="0"/>
          </a:p>
        </p:txBody>
      </p:sp>
      <p:pic>
        <p:nvPicPr>
          <p:cNvPr id="4" name="Grafik 3" descr="C:\Dokumente und Einstellungen\Zerpi\Lokale Einstellungen\Temporary Internet Files\Content.Word\Neues Bild (15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81642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8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07893" cy="4950289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200" spc="0" dirty="0" smtClean="0"/>
              <a:t>  </a:t>
            </a:r>
            <a:r>
              <a:rPr lang="de-DE" sz="2600" spc="0" dirty="0" smtClean="0"/>
              <a:t> 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DEMAND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been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increasing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0292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Demographic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growth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&amp; positive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migration</a:t>
            </a:r>
            <a:endParaRPr lang="de-DE" sz="21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small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</a:t>
            </a:r>
            <a:endParaRPr lang="de-DE" sz="21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interest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rates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mortgage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loans</a:t>
            </a:r>
            <a:endParaRPr lang="de-DE" sz="21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Uninterrupted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0292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de-DE" sz="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de-DE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SUPPLY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been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decreasing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Scarcity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land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construction</a:t>
            </a:r>
            <a:endParaRPr lang="de-DE" sz="21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Insufficient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production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endParaRPr lang="de-DE" sz="21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Energy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ecological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profile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1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habitat</a:t>
            </a:r>
            <a:r>
              <a:rPr lang="de-DE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0292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de-DE" sz="2800" spc="0" dirty="0" smtClean="0"/>
          </a:p>
          <a:p>
            <a:pPr marL="50292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de-DE" sz="2800" spc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spc="0" dirty="0" err="1" smtClean="0"/>
              <a:t>Housing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market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5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962598"/>
            <a:ext cx="8407893" cy="4878282"/>
          </a:xfrm>
        </p:spPr>
        <p:txBody>
          <a:bodyPr>
            <a:normAutofit/>
          </a:bodyPr>
          <a:lstStyle/>
          <a:p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</a:t>
            </a:r>
            <a:r>
              <a:rPr lang="en-GB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imbalance has been a main concern of policy makers in Luxembourg since the </a:t>
            </a: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1970s</a:t>
            </a:r>
            <a:r>
              <a:rPr lang="en-GB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GB" sz="12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GB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 has been approving </a:t>
            </a: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support measures for </a:t>
            </a:r>
            <a:r>
              <a:rPr lang="en-GB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construction upon the initiative of public </a:t>
            </a: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private </a:t>
            </a: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promoters</a:t>
            </a:r>
            <a:r>
              <a:rPr lang="en-GB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municipalities, and even individuals:</a:t>
            </a:r>
          </a:p>
          <a:p>
            <a:pPr>
              <a:buFont typeface="Symbol" pitchFamily="18" charset="2"/>
              <a:buChar char="-"/>
            </a:pPr>
            <a:r>
              <a:rPr lang="en-GB" sz="23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Pacte</a:t>
            </a:r>
            <a:r>
              <a:rPr lang="en-GB" sz="23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3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logement</a:t>
            </a:r>
            <a:r>
              <a:rPr lang="en-GB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GB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en-GB" sz="23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Paquet</a:t>
            </a:r>
            <a:r>
              <a:rPr lang="en-GB" sz="23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3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logement</a:t>
            </a:r>
            <a:r>
              <a:rPr lang="en-GB" sz="23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(construction of 9000 dwellings)</a:t>
            </a:r>
            <a:endParaRPr lang="de-DE" sz="23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Taxation benefits</a:t>
            </a:r>
          </a:p>
          <a:p>
            <a:pPr>
              <a:buFont typeface="Wingdings" pitchFamily="2" charset="2"/>
              <a:buChar char="§"/>
            </a:pP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Progressive </a:t>
            </a:r>
            <a:r>
              <a:rPr lang="en-GB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land tax to penalize the speculative retention of sites by land owners </a:t>
            </a:r>
            <a:r>
              <a:rPr lang="en-GB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(projected)  </a:t>
            </a:r>
          </a:p>
          <a:p>
            <a:pPr>
              <a:buFont typeface="Symbol" pitchFamily="18" charset="2"/>
              <a:buChar char="-"/>
            </a:pPr>
            <a:endParaRPr lang="de-DE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state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measures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0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628800"/>
            <a:ext cx="8407893" cy="4878282"/>
          </a:xfrm>
        </p:spPr>
        <p:txBody>
          <a:bodyPr>
            <a:noAutofit/>
          </a:bodyPr>
          <a:lstStyle/>
          <a:p>
            <a:pPr algn="just"/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Real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Estate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Chamber</a:t>
            </a:r>
          </a:p>
          <a:p>
            <a:pPr algn="just">
              <a:buFont typeface="Symbol" pitchFamily="18" charset="2"/>
              <a:buChar char="-"/>
            </a:pP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 for 15,000 rental low-cost dwellings (4.5 billion EUR) </a:t>
            </a:r>
            <a:endParaRPr lang="en-GB" sz="21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Symbol" pitchFamily="18" charset="2"/>
              <a:buChar char="-"/>
            </a:pP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state aid insufficient to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overcome the lack of affordable, adequate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</a:p>
          <a:p>
            <a:pPr algn="just">
              <a:buFont typeface="Symbol" pitchFamily="18" charset="2"/>
              <a:buChar char="-"/>
            </a:pPr>
            <a:r>
              <a:rPr lang="en-GB" sz="21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Advocation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involvement of the private sector in the construction of low-cost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</a:p>
          <a:p>
            <a:pPr algn="just"/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Projection of National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Company of Urban Development (</a:t>
            </a:r>
            <a:r>
              <a:rPr lang="en-GB" sz="21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Société</a:t>
            </a:r>
            <a:r>
              <a:rPr lang="en-GB" sz="21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1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nationale</a:t>
            </a:r>
            <a:r>
              <a:rPr lang="en-GB" sz="21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1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développement</a:t>
            </a:r>
            <a:r>
              <a:rPr lang="en-GB" sz="21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1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urbain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</a:t>
            </a:r>
            <a:r>
              <a:rPr lang="en-GB" sz="21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Paquet</a:t>
            </a:r>
            <a:r>
              <a:rPr lang="en-GB" sz="21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1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Logement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Symbol" pitchFamily="18" charset="2"/>
              <a:buChar char="-"/>
            </a:pP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legal entity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gathering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different housing actors,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know-how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financial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 </a:t>
            </a:r>
          </a:p>
          <a:p>
            <a:pPr algn="just">
              <a:buFont typeface="Symbol" pitchFamily="18" charset="2"/>
              <a:buChar char="-"/>
            </a:pP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 similar to a private joint stock company</a:t>
            </a:r>
          </a:p>
          <a:p>
            <a:pPr algn="just">
              <a:buFont typeface="Symbol" pitchFamily="18" charset="2"/>
              <a:buChar char="-"/>
            </a:pP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idea was abandoned by the Housing Ministry (less effective than keeping </a:t>
            </a:r>
            <a:r>
              <a:rPr lang="en-GB" sz="21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different public housing providers as autonomous </a:t>
            </a:r>
            <a:r>
              <a:rPr lang="en-GB" sz="21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entities) </a:t>
            </a:r>
            <a:endParaRPr lang="de-DE" sz="21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hOUSING</a:t>
            </a:r>
            <a:r>
              <a:rPr lang="de-DE" sz="2900" spc="0" dirty="0" smtClean="0"/>
              <a:t> SITUATION in </a:t>
            </a:r>
            <a:r>
              <a:rPr lang="de-DE" sz="2900" spc="0" dirty="0" err="1" smtClean="0"/>
              <a:t>luxembourg</a:t>
            </a:r>
            <a:r>
              <a:rPr lang="de-DE" sz="2900" spc="0" dirty="0" smtClean="0"/>
              <a:t> 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2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>
            <a:normAutofit fontScale="92500"/>
          </a:bodyPr>
          <a:lstStyle/>
          <a:p>
            <a:endParaRPr lang="de-DE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SzPct val="135000"/>
              <a:buFont typeface="Wingdings" pitchFamily="2" charset="2"/>
              <a:buChar char="§"/>
            </a:pPr>
            <a:r>
              <a:rPr lang="de-DE" sz="2600" spc="0" dirty="0" smtClean="0"/>
              <a:t> 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 CHALLENGES in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Luxembourgish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sector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de-DE" sz="9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Growing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population</a:t>
            </a:r>
            <a:endParaRPr lang="de-DE" sz="2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Clear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predominance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owner-occupied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endParaRPr lang="de-DE" sz="2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Mismatch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level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rents</a:t>
            </a:r>
            <a:endParaRPr lang="de-DE" sz="2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Exiguous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endParaRPr lang="de-DE" sz="2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Large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number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vacant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endParaRPr lang="de-DE" sz="2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e-DE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isparity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6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conditions</a:t>
            </a:r>
            <a:r>
              <a:rPr lang="de-DE" sz="26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among</a:t>
            </a:r>
            <a:r>
              <a:rPr lang="de-DE" sz="26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6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</a:t>
            </a:r>
            <a:endParaRPr lang="de-DE" sz="26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de-DE" sz="600" spc="0" dirty="0"/>
              <a:t> </a:t>
            </a:r>
          </a:p>
          <a:p>
            <a:endParaRPr lang="de-DE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de-DE" sz="2200" spc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pc="0" dirty="0" smtClean="0"/>
              <a:t>IN SHORT</a:t>
            </a:r>
            <a:endParaRPr lang="de-DE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Agence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immobilière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sociale</a:t>
            </a:r>
            <a:r>
              <a:rPr lang="de-DE" sz="2900" spc="0" dirty="0" smtClean="0"/>
              <a:t> (AIS) </a:t>
            </a:r>
            <a:endParaRPr lang="de-DE" sz="2900" spc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88798" cy="476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1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628800"/>
            <a:ext cx="8407893" cy="4824536"/>
          </a:xfrm>
        </p:spPr>
        <p:txBody>
          <a:bodyPr>
            <a:noAutofit/>
          </a:bodyPr>
          <a:lstStyle/>
          <a:p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profit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23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association</a:t>
            </a:r>
            <a:r>
              <a:rPr lang="de-DE" sz="23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sans</a:t>
            </a:r>
            <a:r>
              <a:rPr lang="de-DE" sz="23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but </a:t>
            </a:r>
            <a:r>
              <a:rPr lang="de-DE" sz="23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lucrative</a:t>
            </a:r>
            <a:r>
              <a:rPr lang="de-DE" sz="23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created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2009  </a:t>
            </a:r>
          </a:p>
          <a:p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private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sublet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affordable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poor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vulnerable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Covers Grand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Duchy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Luxembourg</a:t>
            </a:r>
          </a:p>
          <a:p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Aims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>
              <a:buFont typeface="Symbol" pitchFamily="18" charset="2"/>
              <a:buChar char="-"/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vulnerable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Providing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greater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security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tenure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Promoting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finantial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autonomy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tenants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Fighting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exclusion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Offering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deprived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step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better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life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2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Creation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and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aims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4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sz="2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de-DE" sz="2200" spc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81260" cy="1054394"/>
          </a:xfrm>
        </p:spPr>
        <p:txBody>
          <a:bodyPr>
            <a:normAutofit/>
          </a:bodyPr>
          <a:lstStyle/>
          <a:p>
            <a:r>
              <a:rPr lang="de-DE" sz="2900" spc="0" dirty="0" err="1" smtClean="0"/>
              <a:t>population</a:t>
            </a:r>
            <a:endParaRPr lang="de-DE" sz="2900" spc="0" dirty="0"/>
          </a:p>
        </p:txBody>
      </p:sp>
      <p:pic>
        <p:nvPicPr>
          <p:cNvPr id="9" name="Bild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636912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pic>
        <p:nvPicPr>
          <p:cNvPr id="7" name="Bild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988840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1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financement</a:t>
            </a:r>
            <a:endParaRPr lang="de-DE" sz="2900" spc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988840"/>
            <a:ext cx="8407893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Annual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cost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25.000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euros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50%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costs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covered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European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funds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50%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co-financed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national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funds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24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Fondation</a:t>
            </a:r>
            <a:r>
              <a:rPr lang="de-DE" sz="24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pour</a:t>
            </a:r>
            <a:r>
              <a:rPr lang="de-DE" sz="24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l‘Accès</a:t>
            </a:r>
            <a:r>
              <a:rPr lang="de-DE" sz="24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 </a:t>
            </a:r>
            <a:r>
              <a:rPr lang="de-DE" sz="24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Logement</a:t>
            </a:r>
            <a:r>
              <a:rPr lang="de-DE" sz="24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public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utility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Family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Solidarity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assumes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personnel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administrative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</a:t>
            </a:r>
            <a:endParaRPr lang="de-DE" sz="24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-"/>
            </a:pP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ousing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Ministry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assumes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costs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concerning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endParaRPr lang="de-DE" sz="24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4590249"/>
          </a:xfrm>
        </p:spPr>
        <p:txBody>
          <a:bodyPr>
            <a:normAutofit lnSpcReduction="10000"/>
          </a:bodyPr>
          <a:lstStyle/>
          <a:p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Elegible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applicants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must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endParaRPr lang="de-DE" sz="11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problem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small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conditions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notification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eviction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menace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expulsion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temporary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accomodation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homeless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hostel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temporary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difficult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situation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following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divorce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502920" indent="-457200">
              <a:buFont typeface="+mj-lt"/>
              <a:buAutoNum type="arabicPeriod"/>
            </a:pP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lower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ceiling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defined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compositon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owners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Luxembourg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abroad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Valid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residence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permit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Member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healthcare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Engage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adapted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actively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colaborate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</a:p>
          <a:p>
            <a:pPr marL="502920" indent="-457200">
              <a:buFont typeface="+mj-lt"/>
              <a:buAutoNum type="arabicPeriod"/>
            </a:pPr>
            <a:endParaRPr lang="de-DE" sz="5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Symbol" pitchFamily="18" charset="2"/>
              <a:buChar char="-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Application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2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806274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Applicant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introduces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tenant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AIS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private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landlords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offers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property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negotiated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Landlord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agrees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a </a:t>
            </a:r>
            <a:r>
              <a:rPr lang="de-DE" sz="23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lower</a:t>
            </a:r>
            <a:r>
              <a:rPr lang="de-DE" sz="23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r>
              <a:rPr lang="de-DE" sz="23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paid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tenant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exchange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guarantee</a:t>
            </a:r>
            <a:r>
              <a:rPr lang="de-DE" sz="23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payment</a:t>
            </a:r>
            <a:r>
              <a:rPr lang="de-DE" sz="23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ensurance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practicalities</a:t>
            </a:r>
            <a:r>
              <a:rPr lang="de-DE" sz="23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letting</a:t>
            </a: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AIS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chooses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tenant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carries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out administrative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tasks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making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property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inventory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registering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contract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processing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deposits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collecting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arranging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fire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insurance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organizing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repairs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0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</a:t>
            </a:r>
            <a:r>
              <a:rPr lang="de-DE" sz="23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de-DE" sz="23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Procedure</a:t>
            </a:r>
            <a:r>
              <a:rPr lang="de-DE" sz="2900" spc="0" dirty="0" smtClean="0"/>
              <a:t> </a:t>
            </a:r>
            <a:endParaRPr lang="de-DE" sz="2900" spc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916832"/>
            <a:ext cx="8407893" cy="44074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AIS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elaborates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availability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contract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235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contrat</a:t>
            </a:r>
            <a:r>
              <a:rPr lang="de-DE" sz="235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de-DE" sz="235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mise</a:t>
            </a:r>
            <a:r>
              <a:rPr lang="de-DE" sz="235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de-DE" sz="235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disposition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project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inclusion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agreement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applicant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scial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services</a:t>
            </a:r>
            <a:endParaRPr lang="de-DE" sz="235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AIS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collaborates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offices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services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AIS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staff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visits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tenant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three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months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check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whether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tenant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fulfiling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contract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Refusal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collaboration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termination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contract</a:t>
            </a:r>
            <a:endParaRPr lang="de-DE" sz="235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Procedure</a:t>
            </a:r>
            <a:r>
              <a:rPr lang="de-DE" sz="2900" spc="0" dirty="0" smtClean="0"/>
              <a:t> </a:t>
            </a:r>
            <a:endParaRPr lang="de-DE" sz="2900" spc="0" dirty="0"/>
          </a:p>
        </p:txBody>
      </p:sp>
    </p:spTree>
    <p:extLst>
      <p:ext uri="{BB962C8B-B14F-4D97-AF65-F5344CB8AC3E}">
        <p14:creationId xmlns:p14="http://schemas.microsoft.com/office/powerpoint/2010/main" val="25031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07893" cy="4734265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400" cap="all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Tenant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provision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smaller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price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private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tenure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de-DE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400" cap="all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Landlord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difficult-to-let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guaranteed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timely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payment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(also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stays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vacant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continuity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tenancy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quality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freedom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letting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inconveniences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older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landlords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);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unused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</a:t>
            </a:r>
            <a:endParaRPr lang="de-DE" sz="24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de-DE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400" cap="all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vacant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then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tendency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smtClean="0"/>
              <a:t>Advantages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4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4265"/>
          </a:xfrm>
        </p:spPr>
        <p:txBody>
          <a:bodyPr>
            <a:normAutofit/>
          </a:bodyPr>
          <a:lstStyle/>
          <a:p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October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2009-January 2010: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shelter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65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36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</a:t>
            </a:r>
            <a:endParaRPr lang="de-DE" sz="24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2010: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expanded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due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high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demand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landlords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tenants</a:t>
            </a:r>
            <a:endParaRPr lang="de-DE" sz="24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 2010: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60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(171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94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</a:t>
            </a:r>
            <a:endParaRPr lang="de-DE" sz="24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moment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111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5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month</a:t>
            </a:r>
            <a:endParaRPr lang="de-DE" sz="24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Overall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been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sucessful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many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accomodated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families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found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place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private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withing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years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lasted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24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results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7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07893" cy="451824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AIS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monopoly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activity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crisis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been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encouraging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development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235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AIS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not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legal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235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AIS in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current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form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expensive,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namely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due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personnel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costs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235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Municipalities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inter-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municipal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bodies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involve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themselves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aimed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citizens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finantially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approachable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de-DE" sz="235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Current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status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9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19070"/>
            <a:ext cx="8640960" cy="51389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50" b="1" spc="0" dirty="0" err="1" smtClean="0"/>
              <a:t>Draft</a:t>
            </a:r>
            <a:r>
              <a:rPr lang="de-DE" sz="1850" b="1" spc="0" dirty="0" smtClean="0"/>
              <a:t> Law </a:t>
            </a:r>
            <a:r>
              <a:rPr lang="de-DE" sz="1850" b="1" spc="0" dirty="0" err="1" smtClean="0"/>
              <a:t>concerning</a:t>
            </a:r>
            <a:r>
              <a:rPr lang="de-DE" sz="1850" b="1" spc="0" dirty="0" smtClean="0"/>
              <a:t> </a:t>
            </a:r>
            <a:r>
              <a:rPr lang="de-DE" sz="1850" b="1" spc="0" dirty="0" err="1" smtClean="0"/>
              <a:t>the</a:t>
            </a:r>
            <a:r>
              <a:rPr lang="de-DE" sz="1850" b="1" spc="0" dirty="0" smtClean="0"/>
              <a:t> </a:t>
            </a:r>
            <a:r>
              <a:rPr lang="de-DE" sz="1850" b="1" spc="0" dirty="0" err="1" smtClean="0"/>
              <a:t>promotion</a:t>
            </a:r>
            <a:r>
              <a:rPr lang="de-DE" sz="1850" b="1" spc="0" dirty="0" smtClean="0"/>
              <a:t> </a:t>
            </a:r>
            <a:r>
              <a:rPr lang="de-DE" sz="1850" b="1" spc="0" dirty="0" err="1" smtClean="0"/>
              <a:t>of</a:t>
            </a:r>
            <a:r>
              <a:rPr lang="de-DE" sz="1850" b="1" spc="0" dirty="0" smtClean="0"/>
              <a:t> </a:t>
            </a:r>
            <a:r>
              <a:rPr lang="de-DE" sz="1850" b="1" spc="0" dirty="0" err="1" smtClean="0"/>
              <a:t>housing</a:t>
            </a:r>
            <a:r>
              <a:rPr lang="de-DE" sz="1850" b="1" spc="0" dirty="0" smtClean="0"/>
              <a:t> </a:t>
            </a:r>
            <a:r>
              <a:rPr lang="de-DE" sz="1850" b="1" spc="0" dirty="0" err="1" smtClean="0"/>
              <a:t>and</a:t>
            </a:r>
            <a:r>
              <a:rPr lang="de-DE" sz="1850" b="1" spc="0" dirty="0" smtClean="0"/>
              <a:t> </a:t>
            </a:r>
            <a:r>
              <a:rPr lang="de-DE" sz="1850" b="1" spc="0" dirty="0" err="1" smtClean="0"/>
              <a:t>habitat</a:t>
            </a:r>
            <a:r>
              <a:rPr lang="de-DE" sz="1850" b="1" spc="0" dirty="0" smtClean="0"/>
              <a:t> </a:t>
            </a:r>
            <a:r>
              <a:rPr lang="de-DE" sz="1850" i="1" spc="0" dirty="0" smtClean="0"/>
              <a:t>(</a:t>
            </a:r>
            <a:r>
              <a:rPr lang="de-DE" sz="1850" i="1" spc="0" dirty="0" err="1" smtClean="0"/>
              <a:t>Projet</a:t>
            </a:r>
            <a:r>
              <a:rPr lang="de-DE" sz="1850" i="1" spc="0" dirty="0" smtClean="0"/>
              <a:t> de </a:t>
            </a:r>
            <a:r>
              <a:rPr lang="de-DE" sz="1850" i="1" spc="0" dirty="0" err="1" smtClean="0"/>
              <a:t>loi</a:t>
            </a:r>
            <a:r>
              <a:rPr lang="de-DE" sz="1850" i="1" spc="0" dirty="0" smtClean="0"/>
              <a:t> relative à la </a:t>
            </a:r>
            <a:r>
              <a:rPr lang="de-DE" sz="1850" i="1" spc="0" dirty="0" err="1" smtClean="0"/>
              <a:t>promotion</a:t>
            </a:r>
            <a:r>
              <a:rPr lang="de-DE" sz="1850" i="1" spc="0" dirty="0" smtClean="0"/>
              <a:t> du </a:t>
            </a:r>
            <a:r>
              <a:rPr lang="de-DE" sz="1850" i="1" spc="0" dirty="0" err="1" smtClean="0"/>
              <a:t>logement</a:t>
            </a:r>
            <a:r>
              <a:rPr lang="de-DE" sz="1850" i="1" spc="0" dirty="0" smtClean="0"/>
              <a:t> et de </a:t>
            </a:r>
            <a:r>
              <a:rPr lang="de-DE" sz="1850" i="1" spc="0" dirty="0" err="1" smtClean="0"/>
              <a:t>l‘habitat</a:t>
            </a:r>
            <a:r>
              <a:rPr lang="de-DE" sz="1850" i="1" spc="0" dirty="0" smtClean="0"/>
              <a:t>) </a:t>
            </a:r>
            <a:r>
              <a:rPr lang="de-DE" sz="1850" spc="0" dirty="0" smtClean="0"/>
              <a:t>– April 2013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50" spc="0" dirty="0" smtClean="0"/>
              <a:t>„</a:t>
            </a:r>
            <a:r>
              <a:rPr lang="de-DE" sz="1850" spc="0" dirty="0" err="1" smtClean="0"/>
              <a:t>Section</a:t>
            </a:r>
            <a:r>
              <a:rPr lang="de-DE" sz="1850" spc="0" dirty="0" smtClean="0"/>
              <a:t> </a:t>
            </a:r>
            <a:r>
              <a:rPr lang="de-DE" sz="1850" spc="0" dirty="0" smtClean="0"/>
              <a:t>5. </a:t>
            </a:r>
            <a:r>
              <a:rPr lang="de-DE" sz="1850" spc="0" dirty="0" err="1" smtClean="0"/>
              <a:t>Participation</a:t>
            </a:r>
            <a:r>
              <a:rPr lang="de-DE" sz="1850" spc="0" dirty="0" smtClean="0"/>
              <a:t> in </a:t>
            </a:r>
            <a:r>
              <a:rPr lang="de-DE" sz="1850" spc="0" dirty="0" err="1" smtClean="0"/>
              <a:t>the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operating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costs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of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social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rental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management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bodies</a:t>
            </a:r>
            <a:r>
              <a:rPr lang="de-DE" sz="1850" spc="0" dirty="0" smtClean="0"/>
              <a:t>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50" spc="0" dirty="0" smtClean="0"/>
              <a:t>Art. 46: (1) The </a:t>
            </a:r>
            <a:r>
              <a:rPr lang="de-DE" sz="1850" spc="0" dirty="0" err="1" smtClean="0"/>
              <a:t>minister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is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authorised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to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provide</a:t>
            </a:r>
            <a:r>
              <a:rPr lang="de-DE" sz="1850" spc="0" dirty="0" smtClean="0"/>
              <a:t> a </a:t>
            </a:r>
            <a:r>
              <a:rPr lang="de-DE" sz="1850" spc="0" dirty="0" err="1" smtClean="0"/>
              <a:t>grant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for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the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operating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costs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of</a:t>
            </a:r>
            <a:r>
              <a:rPr lang="de-DE" sz="1850" spc="0" dirty="0" smtClean="0"/>
              <a:t>  </a:t>
            </a:r>
            <a:r>
              <a:rPr lang="de-DE" sz="1850" spc="0" dirty="0" err="1" smtClean="0"/>
              <a:t>social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rental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management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bodies</a:t>
            </a:r>
            <a:r>
              <a:rPr lang="de-DE" sz="1850" spc="0" dirty="0" smtClean="0"/>
              <a:t>.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50" spc="0" dirty="0" smtClean="0"/>
              <a:t>The </a:t>
            </a:r>
            <a:r>
              <a:rPr lang="de-DE" sz="1850" spc="0" dirty="0" err="1" smtClean="0"/>
              <a:t>social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rental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management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is</a:t>
            </a:r>
            <a:r>
              <a:rPr lang="de-DE" sz="1850" spc="0" dirty="0" smtClean="0"/>
              <a:t> an </a:t>
            </a:r>
            <a:r>
              <a:rPr lang="de-DE" sz="1850" spc="0" dirty="0" err="1" smtClean="0"/>
              <a:t>aid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instrument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through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which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bodies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working</a:t>
            </a:r>
            <a:r>
              <a:rPr lang="de-DE" sz="1850" spc="0" dirty="0" smtClean="0"/>
              <a:t> </a:t>
            </a:r>
            <a:r>
              <a:rPr lang="de-DE" sz="1850" spc="0" dirty="0" smtClean="0"/>
              <a:t>in </a:t>
            </a:r>
            <a:r>
              <a:rPr lang="de-DE" sz="1850" spc="0" dirty="0" err="1" smtClean="0"/>
              <a:t>the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housing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sector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rent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dwellings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from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the</a:t>
            </a:r>
            <a:r>
              <a:rPr lang="de-DE" sz="1850" spc="0" dirty="0" smtClean="0"/>
              <a:t> private </a:t>
            </a:r>
            <a:r>
              <a:rPr lang="de-DE" sz="1850" spc="0" dirty="0" err="1" smtClean="0"/>
              <a:t>market</a:t>
            </a:r>
            <a:r>
              <a:rPr lang="de-DE" sz="1850" spc="0" dirty="0" smtClean="0"/>
              <a:t> stock </a:t>
            </a:r>
            <a:r>
              <a:rPr lang="de-DE" sz="1850" spc="0" dirty="0" err="1" smtClean="0"/>
              <a:t>and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make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them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available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to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households</a:t>
            </a:r>
            <a:r>
              <a:rPr lang="de-DE" sz="1850" spc="0" dirty="0" smtClean="0"/>
              <a:t> in </a:t>
            </a:r>
            <a:r>
              <a:rPr lang="de-DE" sz="1850" spc="0" dirty="0" err="1" smtClean="0"/>
              <a:t>situation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of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exclusion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connected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to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housing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or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households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with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low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income</a:t>
            </a:r>
            <a:r>
              <a:rPr lang="de-DE" sz="1850" spc="0" dirty="0" smtClean="0"/>
              <a:t>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50" spc="0" dirty="0" err="1" smtClean="0"/>
              <a:t>Social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rental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management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bodies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consist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of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bodies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working</a:t>
            </a:r>
            <a:r>
              <a:rPr lang="de-DE" sz="1850" spc="0" dirty="0" smtClean="0"/>
              <a:t> in </a:t>
            </a:r>
            <a:r>
              <a:rPr lang="de-DE" sz="1850" spc="0" dirty="0" err="1" smtClean="0"/>
              <a:t>the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housing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sector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and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exercising</a:t>
            </a:r>
            <a:r>
              <a:rPr lang="de-DE" sz="1850" spc="0" dirty="0" smtClean="0"/>
              <a:t> an </a:t>
            </a:r>
            <a:r>
              <a:rPr lang="de-DE" sz="1850" spc="0" dirty="0" err="1" smtClean="0"/>
              <a:t>activity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of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social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rental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management</a:t>
            </a:r>
            <a:r>
              <a:rPr lang="de-DE" sz="1850" spc="0" dirty="0" smtClean="0"/>
              <a:t>, </a:t>
            </a:r>
            <a:r>
              <a:rPr lang="de-DE" sz="1850" spc="0" dirty="0" err="1" smtClean="0"/>
              <a:t>both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at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the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municipal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level</a:t>
            </a:r>
            <a:r>
              <a:rPr lang="de-DE" sz="1850" spc="0" dirty="0" smtClean="0"/>
              <a:t>, </a:t>
            </a:r>
            <a:r>
              <a:rPr lang="de-DE" sz="1850" spc="0" dirty="0" err="1" smtClean="0"/>
              <a:t>as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municipal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unions</a:t>
            </a:r>
            <a:r>
              <a:rPr lang="de-DE" sz="1850" spc="0" dirty="0" smtClean="0"/>
              <a:t>, </a:t>
            </a:r>
            <a:r>
              <a:rPr lang="de-DE" sz="1850" spc="0" dirty="0" err="1" smtClean="0"/>
              <a:t>fondations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or</a:t>
            </a:r>
            <a:r>
              <a:rPr lang="de-DE" sz="1850" spc="0" dirty="0" smtClean="0"/>
              <a:t> non-profit </a:t>
            </a:r>
            <a:r>
              <a:rPr lang="de-DE" sz="1850" spc="0" dirty="0" err="1" smtClean="0"/>
              <a:t>associations</a:t>
            </a:r>
            <a:r>
              <a:rPr lang="de-DE" sz="1850" spc="0" dirty="0" smtClean="0"/>
              <a:t>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50" spc="0" dirty="0" smtClean="0"/>
              <a:t>(2) The </a:t>
            </a:r>
            <a:r>
              <a:rPr lang="de-DE" sz="1850" spc="0" dirty="0" err="1" smtClean="0"/>
              <a:t>maximum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amount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of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the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financial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grant</a:t>
            </a:r>
            <a:r>
              <a:rPr lang="de-DE" sz="1850" spc="0" dirty="0" smtClean="0"/>
              <a:t> </a:t>
            </a:r>
            <a:r>
              <a:rPr lang="de-DE" sz="1850" spc="0" dirty="0" err="1" smtClean="0"/>
              <a:t>is</a:t>
            </a:r>
            <a:r>
              <a:rPr lang="de-DE" sz="1850" spc="0" dirty="0" smtClean="0"/>
              <a:t> limited </a:t>
            </a:r>
            <a:r>
              <a:rPr lang="de-DE" sz="1850" spc="0" dirty="0" err="1" smtClean="0"/>
              <a:t>to</a:t>
            </a:r>
            <a:r>
              <a:rPr lang="de-DE" sz="1850" spc="0" dirty="0" smtClean="0"/>
              <a:t> 100 EUR/</a:t>
            </a:r>
            <a:r>
              <a:rPr lang="de-DE" sz="1850" spc="0" dirty="0" err="1" smtClean="0"/>
              <a:t>month</a:t>
            </a:r>
            <a:r>
              <a:rPr lang="de-DE" sz="1850" spc="0" dirty="0" smtClean="0"/>
              <a:t> per </a:t>
            </a:r>
            <a:r>
              <a:rPr lang="de-DE" sz="1850" spc="0" dirty="0" err="1" smtClean="0"/>
              <a:t>household</a:t>
            </a:r>
            <a:r>
              <a:rPr lang="de-DE" sz="1850" spc="0" dirty="0" smtClean="0"/>
              <a:t>. (…)“</a:t>
            </a:r>
            <a:endParaRPr lang="de-DE" sz="1850" spc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0" dirty="0" smtClean="0"/>
              <a:t>„</a:t>
            </a:r>
            <a:r>
              <a:rPr lang="de-DE" i="1" spc="0" dirty="0" smtClean="0"/>
              <a:t>GESTION LOCATIVE SOCIAL</a:t>
            </a:r>
            <a:r>
              <a:rPr lang="de-DE" spc="0" dirty="0" smtClean="0"/>
              <a:t>“</a:t>
            </a:r>
            <a:br>
              <a:rPr lang="de-DE" spc="0" dirty="0" smtClean="0"/>
            </a:br>
            <a:r>
              <a:rPr lang="de-DE" spc="0" dirty="0" err="1" smtClean="0"/>
              <a:t>social</a:t>
            </a:r>
            <a:r>
              <a:rPr lang="de-DE" spc="0" dirty="0" smtClean="0"/>
              <a:t> </a:t>
            </a:r>
            <a:r>
              <a:rPr lang="de-DE" spc="0" dirty="0" err="1" smtClean="0"/>
              <a:t>rental</a:t>
            </a:r>
            <a:r>
              <a:rPr lang="de-DE" spc="0" dirty="0" smtClean="0"/>
              <a:t> </a:t>
            </a:r>
            <a:r>
              <a:rPr lang="de-DE" spc="0" dirty="0" err="1" smtClean="0"/>
              <a:t>management</a:t>
            </a:r>
            <a:r>
              <a:rPr lang="de-DE" spc="0" dirty="0" smtClean="0"/>
              <a:t> </a:t>
            </a:r>
            <a:endParaRPr lang="de-DE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2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916832"/>
            <a:ext cx="8407893" cy="4407408"/>
          </a:xfrm>
        </p:spPr>
        <p:txBody>
          <a:bodyPr>
            <a:normAutofit/>
          </a:bodyPr>
          <a:lstStyle/>
          <a:p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Target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population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two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types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categories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4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de-DE" sz="24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endParaRPr lang="de-DE" sz="12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Low-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households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with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difficulties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renting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national private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where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effort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rate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payment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higher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than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33%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their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</a:t>
            </a:r>
            <a:r>
              <a:rPr lang="de-DE" sz="24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502920" indent="-457200">
              <a:buFont typeface="+mj-lt"/>
              <a:buAutoNum type="arabicPeriod"/>
            </a:pPr>
            <a:endParaRPr lang="de-DE" sz="7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people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envisaged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European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typology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exclusion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connected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(ETHOS),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developed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2007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FEANTSA.</a:t>
            </a:r>
            <a:endParaRPr lang="de-DE" sz="25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smtClean="0"/>
              <a:t>„</a:t>
            </a:r>
            <a:r>
              <a:rPr lang="de-DE" sz="2900" spc="0" dirty="0" err="1" smtClean="0"/>
              <a:t>Social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rental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management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bodies</a:t>
            </a:r>
            <a:r>
              <a:rPr lang="de-DE" sz="2900" spc="0" dirty="0" smtClean="0"/>
              <a:t>“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0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AIS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overcome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growing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demand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insufficient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supply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recent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rental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Luxembourgian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235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a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context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overall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finantial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crisis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vacant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private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market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chanelling</a:t>
            </a:r>
            <a:r>
              <a:rPr lang="de-DE" sz="235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them</a:t>
            </a:r>
            <a:r>
              <a:rPr lang="de-DE" sz="235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into</a:t>
            </a:r>
            <a:r>
              <a:rPr lang="de-DE" sz="235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35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b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5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b="1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fac</a:t>
            </a:r>
            <a:r>
              <a:rPr lang="de-DE" sz="2350" b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„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relieve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entities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unberable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weight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meeting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demand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de-DE" sz="235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AIS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been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available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renovating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progressively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deteriorated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stock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ensuring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energetic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35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efficiency</a:t>
            </a:r>
            <a:r>
              <a:rPr lang="de-DE" sz="235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235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Preliminary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conclusions</a:t>
            </a:r>
            <a:endParaRPr lang="de-DE" sz="2900" spc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9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125120"/>
              </p:ext>
            </p:extLst>
          </p:nvPr>
        </p:nvGraphicFramePr>
        <p:xfrm>
          <a:off x="683568" y="2204865"/>
          <a:ext cx="7704854" cy="27427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40636"/>
                <a:gridCol w="1540636"/>
                <a:gridCol w="1540636"/>
                <a:gridCol w="1541473"/>
                <a:gridCol w="1541473"/>
              </a:tblGrid>
              <a:tr h="104752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Home ownership</a:t>
                      </a:r>
                      <a:endParaRPr lang="de-DE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Renting</a:t>
                      </a:r>
                      <a:endParaRPr lang="de-DE" sz="1600" b="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29%</a:t>
                      </a:r>
                      <a:endParaRPr lang="de-DE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Intermediate tenure / Other</a:t>
                      </a:r>
                      <a:endParaRPr lang="de-DE" sz="1600" b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Total</a:t>
                      </a:r>
                      <a:endParaRPr lang="de-DE" sz="1600" b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51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Renting with a public 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task</a:t>
                      </a:r>
                      <a:endParaRPr lang="de-DE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Renting without a public 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task</a:t>
                      </a:r>
                      <a:endParaRPr lang="de-DE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9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67%</a:t>
                      </a:r>
                      <a:endParaRPr lang="de-DE" sz="16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7%*</a:t>
                      </a:r>
                      <a:endParaRPr lang="de-DE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93%</a:t>
                      </a:r>
                      <a:endParaRPr lang="de-DE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4%</a:t>
                      </a:r>
                      <a:endParaRPr lang="de-DE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100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%**</a:t>
                      </a:r>
                    </a:p>
                    <a:p>
                      <a:endParaRPr lang="de-DE" sz="18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r>
              <a:rPr lang="de-DE" sz="2900" spc="0" dirty="0" err="1" smtClean="0"/>
              <a:t>Housing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tenures</a:t>
            </a:r>
            <a:endParaRPr lang="de-DE" sz="2900" dirty="0"/>
          </a:p>
        </p:txBody>
      </p:sp>
      <p:sp>
        <p:nvSpPr>
          <p:cNvPr id="5" name="Rechteck 4"/>
          <p:cNvSpPr/>
          <p:nvPr/>
        </p:nvSpPr>
        <p:spPr>
          <a:xfrm>
            <a:off x="627817" y="5275946"/>
            <a:ext cx="4157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2% of the total housing </a:t>
            </a: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stock in the country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561450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** 130,091 dwellings (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2011)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900" spc="0" dirty="0" err="1" smtClean="0"/>
              <a:t>No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Right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to</a:t>
            </a:r>
            <a:r>
              <a:rPr lang="de-DE" sz="2900" spc="0" dirty="0" smtClean="0"/>
              <a:t> „</a:t>
            </a:r>
            <a:r>
              <a:rPr lang="de-DE" sz="2900" spc="0" dirty="0" err="1" smtClean="0"/>
              <a:t>housing</a:t>
            </a:r>
            <a:r>
              <a:rPr lang="de-DE" sz="2900" spc="0" smtClean="0"/>
              <a:t>“ </a:t>
            </a:r>
            <a:r>
              <a:rPr lang="de-DE" sz="2900" spc="0" dirty="0" err="1" smtClean="0"/>
              <a:t>for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the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ais</a:t>
            </a:r>
            <a:r>
              <a:rPr lang="de-DE" sz="2900" spc="0" dirty="0" smtClean="0"/>
              <a:t>?</a:t>
            </a:r>
            <a:endParaRPr lang="de-DE" sz="2900" spc="0" dirty="0"/>
          </a:p>
        </p:txBody>
      </p:sp>
      <p:pic>
        <p:nvPicPr>
          <p:cNvPr id="1026" name="Picture 2" descr="C:\Users\marta\Desktop\Ais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96855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4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15616" y="1719071"/>
            <a:ext cx="6480720" cy="440740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0" dirty="0" smtClean="0"/>
              <a:t>THANK YOU</a:t>
            </a:r>
            <a:endParaRPr lang="de-DE" spc="0" dirty="0"/>
          </a:p>
        </p:txBody>
      </p:sp>
      <p:sp>
        <p:nvSpPr>
          <p:cNvPr id="4" name="Textfeld 3"/>
          <p:cNvSpPr txBox="1"/>
          <p:nvPr/>
        </p:nvSpPr>
        <p:spPr>
          <a:xfrm>
            <a:off x="1549105" y="2132856"/>
            <a:ext cx="5969394" cy="37856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Marta dos Santos Silva</a:t>
            </a:r>
          </a:p>
          <a:p>
            <a:pPr algn="ctr"/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ZERP, University </a:t>
            </a:r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Bremen, Germany</a:t>
            </a:r>
          </a:p>
          <a:p>
            <a:pPr algn="ctr"/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marta.silva@zerp.uni-bremen.de</a:t>
            </a:r>
          </a:p>
          <a:p>
            <a:pPr algn="ctr"/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www.tenlaw.uni-bremen.de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r>
              <a:rPr lang="de-DE" sz="2900" spc="0" dirty="0" err="1" smtClean="0"/>
              <a:t>Housing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tenures</a:t>
            </a:r>
            <a:endParaRPr lang="de-DE" sz="2900" dirty="0"/>
          </a:p>
        </p:txBody>
      </p:sp>
      <p:pic>
        <p:nvPicPr>
          <p:cNvPr id="4" name="Inhaltsplatzhalter 3" descr="C:\Users\marta\AppData\Local\Microsoft\Windows\Temporary Internet Files\Content.Word\Neues Bild (27).bmp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1284"/>
            <a:ext cx="6120680" cy="4530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9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7745" y="260648"/>
            <a:ext cx="8381260" cy="1054394"/>
          </a:xfrm>
        </p:spPr>
        <p:txBody>
          <a:bodyPr/>
          <a:lstStyle/>
          <a:p>
            <a:r>
              <a:rPr lang="de-DE" sz="2900" spc="0" dirty="0" smtClean="0"/>
              <a:t>Average Price </a:t>
            </a:r>
            <a:r>
              <a:rPr lang="de-DE" sz="2900" spc="0" dirty="0" err="1" smtClean="0"/>
              <a:t>for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Dwelling</a:t>
            </a:r>
            <a:endParaRPr lang="de-DE" sz="2900" dirty="0"/>
          </a:p>
        </p:txBody>
      </p:sp>
      <p:sp>
        <p:nvSpPr>
          <p:cNvPr id="6" name="Textfeld 5"/>
          <p:cNvSpPr txBox="1"/>
          <p:nvPr/>
        </p:nvSpPr>
        <p:spPr>
          <a:xfrm>
            <a:off x="1996088" y="6333686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Source: </a:t>
            </a:r>
            <a:r>
              <a:rPr lang="de-DE" sz="1200" dirty="0" err="1" smtClean="0"/>
              <a:t>Housing</a:t>
            </a:r>
            <a:r>
              <a:rPr lang="de-DE" sz="1200" dirty="0" smtClean="0"/>
              <a:t> </a:t>
            </a:r>
            <a:r>
              <a:rPr lang="de-DE" sz="1200" dirty="0" err="1" smtClean="0"/>
              <a:t>Statistics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European Union 2010 (</a:t>
            </a:r>
            <a:r>
              <a:rPr lang="de-DE" sz="1200" dirty="0" err="1" smtClean="0"/>
              <a:t>emphasis</a:t>
            </a:r>
            <a:r>
              <a:rPr lang="de-DE" sz="1200" dirty="0" smtClean="0"/>
              <a:t> </a:t>
            </a:r>
            <a:r>
              <a:rPr lang="de-DE" sz="1200" dirty="0" err="1" smtClean="0"/>
              <a:t>added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59" y="1657373"/>
            <a:ext cx="5059233" cy="46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1370" y="260648"/>
            <a:ext cx="8381260" cy="1054394"/>
          </a:xfrm>
        </p:spPr>
        <p:txBody>
          <a:bodyPr/>
          <a:lstStyle/>
          <a:p>
            <a:r>
              <a:rPr lang="de-DE" sz="2900" spc="0" dirty="0"/>
              <a:t>Average </a:t>
            </a:r>
            <a:r>
              <a:rPr lang="de-DE" sz="2900" spc="0" dirty="0" err="1" smtClean="0"/>
              <a:t>rent</a:t>
            </a:r>
            <a:r>
              <a:rPr lang="de-DE" sz="2900" spc="0" dirty="0" smtClean="0"/>
              <a:t> </a:t>
            </a:r>
            <a:r>
              <a:rPr lang="de-DE" sz="2900" spc="0" dirty="0" err="1"/>
              <a:t>for</a:t>
            </a:r>
            <a:r>
              <a:rPr lang="de-DE" sz="2900" spc="0" dirty="0"/>
              <a:t> </a:t>
            </a:r>
            <a:r>
              <a:rPr lang="de-DE" sz="2900" spc="0" dirty="0" err="1" smtClean="0"/>
              <a:t>Dwelling</a:t>
            </a:r>
            <a:endParaRPr lang="de-DE" sz="2900" dirty="0"/>
          </a:p>
        </p:txBody>
      </p:sp>
      <p:sp>
        <p:nvSpPr>
          <p:cNvPr id="6" name="Textfeld 5"/>
          <p:cNvSpPr txBox="1"/>
          <p:nvPr/>
        </p:nvSpPr>
        <p:spPr>
          <a:xfrm>
            <a:off x="2291476" y="6381328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Source: </a:t>
            </a:r>
            <a:r>
              <a:rPr lang="de-DE" sz="1200" i="1" dirty="0" err="1" smtClean="0"/>
              <a:t>Observatoire</a:t>
            </a:r>
            <a:r>
              <a:rPr lang="de-DE" sz="1200" i="1" dirty="0" smtClean="0"/>
              <a:t> de </a:t>
            </a:r>
            <a:r>
              <a:rPr lang="de-DE" sz="1200" i="1" dirty="0" err="1" smtClean="0"/>
              <a:t>l‘Habitat</a:t>
            </a:r>
            <a:endParaRPr lang="de-DE" sz="1200" i="1" dirty="0"/>
          </a:p>
        </p:txBody>
      </p:sp>
      <p:pic>
        <p:nvPicPr>
          <p:cNvPr id="7" name="Inhaltsplatzhalter 3" descr="C:\Users\marta\AppData\Local\Microsoft\Windows\Temporary Internet Files\Content.Word\Neues Bild (24).b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20" y="1770525"/>
            <a:ext cx="5568624" cy="4610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7374" y="260648"/>
            <a:ext cx="8381260" cy="1054394"/>
          </a:xfrm>
        </p:spPr>
        <p:txBody>
          <a:bodyPr/>
          <a:lstStyle/>
          <a:p>
            <a:r>
              <a:rPr lang="de-DE" sz="2900" spc="0" dirty="0" smtClean="0"/>
              <a:t>Profile </a:t>
            </a:r>
            <a:r>
              <a:rPr lang="de-DE" sz="2900" spc="0" dirty="0" err="1" smtClean="0"/>
              <a:t>of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tenants</a:t>
            </a:r>
            <a:endParaRPr lang="de-DE" sz="2900" dirty="0"/>
          </a:p>
        </p:txBody>
      </p:sp>
      <p:pic>
        <p:nvPicPr>
          <p:cNvPr id="4" name="Bild 5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772816"/>
            <a:ext cx="69847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75656" y="6293497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Source: LORD </a:t>
            </a:r>
            <a:r>
              <a:rPr lang="en-US" sz="1200" dirty="0"/>
              <a:t>&amp; GERBER, 2009, p. </a:t>
            </a:r>
            <a:r>
              <a:rPr lang="en-US" sz="1200" dirty="0" smtClean="0"/>
              <a:t>97</a:t>
            </a:r>
            <a:r>
              <a:rPr lang="en-GB" sz="1200" i="1" dirty="0" smtClean="0"/>
              <a:t> </a:t>
            </a:r>
            <a:r>
              <a:rPr lang="en-GB" sz="1200" dirty="0"/>
              <a:t>(emphasis added)</a:t>
            </a:r>
            <a:endParaRPr lang="de-DE" sz="1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772816"/>
            <a:ext cx="8407893" cy="4878281"/>
          </a:xfrm>
        </p:spPr>
        <p:txBody>
          <a:bodyPr>
            <a:normAutofit/>
          </a:bodyPr>
          <a:lstStyle/>
          <a:p>
            <a:endParaRPr lang="de-DE" sz="7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Petits </a:t>
            </a:r>
            <a:r>
              <a:rPr lang="de-DE" sz="25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bailleurs</a:t>
            </a:r>
            <a:r>
              <a:rPr lang="de-DE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own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two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dwellings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usually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inherited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acquired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during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working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life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de-DE" sz="7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Financement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primarily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through</a:t>
            </a:r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</a:t>
            </a:r>
            <a:r>
              <a:rPr lang="en-GB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ortgage</a:t>
            </a:r>
            <a:r>
              <a:rPr lang="en-GB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loans </a:t>
            </a:r>
          </a:p>
          <a:p>
            <a:endParaRPr lang="en-GB" sz="7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</a:t>
            </a:r>
            <a:r>
              <a:rPr lang="en-GB" sz="25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financial aid in capital or interest (financial assistance for construction, complement of financial assistance for architect or engineer consultant fees, and homebuyer savings plan general grant</a:t>
            </a:r>
            <a:r>
              <a:rPr lang="en-GB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endParaRPr lang="en-GB" sz="7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financial capacity generates slum landlordism   </a:t>
            </a:r>
            <a:endParaRPr lang="de-DE" sz="25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4572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r>
              <a:rPr lang="de-DE" sz="2900" spc="0" dirty="0" smtClean="0"/>
              <a:t>Profile </a:t>
            </a:r>
            <a:r>
              <a:rPr lang="de-DE" sz="2900" spc="0" dirty="0" err="1" smtClean="0"/>
              <a:t>of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owners</a:t>
            </a:r>
            <a:endParaRPr lang="de-DE" sz="29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5229200"/>
          </a:xfrm>
        </p:spPr>
        <p:txBody>
          <a:bodyPr>
            <a:normAutofit/>
          </a:bodyPr>
          <a:lstStyle/>
          <a:p>
            <a:r>
              <a:rPr lang="de-DE" sz="28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</a:t>
            </a:r>
            <a:r>
              <a:rPr lang="de-DE" sz="28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sz="28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housing</a:t>
            </a:r>
            <a:r>
              <a:rPr lang="de-DE" sz="28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45720" indent="0">
              <a:buNone/>
            </a:pPr>
            <a:endParaRPr lang="de-DE" sz="9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ow</a:t>
            </a:r>
            <a:r>
              <a:rPr lang="en-US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 housing provided both for rent and for sale to people with low </a:t>
            </a:r>
            <a:r>
              <a:rPr lang="en-US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income</a:t>
            </a:r>
          </a:p>
          <a:p>
            <a:endParaRPr lang="en-US" sz="10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Subsidized by State (70-100% of construction price)</a:t>
            </a:r>
          </a:p>
          <a:p>
            <a:endParaRPr lang="en-US" sz="10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Public developers:</a:t>
            </a:r>
          </a:p>
          <a:p>
            <a:endParaRPr lang="de-DE" sz="6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 algn="just">
              <a:buFont typeface="+mj-lt"/>
              <a:buAutoNum type="arabicPeriod"/>
            </a:pPr>
            <a:r>
              <a:rPr lang="en-GB" sz="25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Fonds</a:t>
            </a:r>
            <a:r>
              <a:rPr lang="en-GB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pour le development du </a:t>
            </a:r>
            <a:r>
              <a:rPr lang="en-GB" sz="25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logement</a:t>
            </a:r>
            <a:r>
              <a:rPr lang="en-GB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GB" sz="25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l’habitat</a:t>
            </a:r>
            <a:r>
              <a:rPr lang="en-GB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GB" sz="25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Fonds</a:t>
            </a:r>
            <a:r>
              <a:rPr lang="en-GB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5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</a:t>
            </a:r>
            <a:r>
              <a:rPr lang="en-GB" sz="25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Logemen</a:t>
            </a:r>
            <a:r>
              <a:rPr lang="en-GB" sz="2500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GB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): 1703 dwellings</a:t>
            </a:r>
            <a:r>
              <a:rPr lang="en-GB" sz="26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GB" sz="2600" spc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GB" sz="600" i="1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 algn="just">
              <a:buFont typeface="+mj-lt"/>
              <a:buAutoNum type="arabicPeriod"/>
            </a:pPr>
            <a:r>
              <a:rPr lang="en-GB" sz="2500" i="1" spc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Société</a:t>
            </a:r>
            <a:r>
              <a:rPr lang="en-GB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500" i="1" spc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Nationale</a:t>
            </a:r>
            <a:r>
              <a:rPr lang="en-GB" sz="2500" i="1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Habitations à Bon </a:t>
            </a:r>
            <a:r>
              <a:rPr lang="en-GB" sz="2500" i="1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Marché:</a:t>
            </a:r>
            <a:r>
              <a:rPr lang="en-GB" sz="2500" spc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174 constructions </a:t>
            </a:r>
          </a:p>
          <a:p>
            <a:pPr marL="502920" indent="-457200" algn="just">
              <a:buFont typeface="+mj-lt"/>
              <a:buAutoNum type="arabicPeriod"/>
            </a:pPr>
            <a:endParaRPr lang="en-GB" sz="5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indent="-457200" algn="just">
              <a:buFont typeface="+mj-lt"/>
              <a:buAutoNum type="arabicPeriod"/>
            </a:pPr>
            <a:endParaRPr lang="en-US" sz="800" spc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sz="2600" spc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r>
              <a:rPr lang="de-DE" sz="2900" spc="0" dirty="0" err="1" smtClean="0"/>
              <a:t>Social</a:t>
            </a:r>
            <a:r>
              <a:rPr lang="de-DE" sz="2900" spc="0" dirty="0" smtClean="0"/>
              <a:t> </a:t>
            </a:r>
            <a:r>
              <a:rPr lang="de-DE" sz="2900" spc="0" dirty="0" err="1" smtClean="0"/>
              <a:t>housing</a:t>
            </a:r>
            <a:endParaRPr lang="de-DE" sz="2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1674</Words>
  <Application>Microsoft Office PowerPoint</Application>
  <PresentationFormat>Bildschirmpräsentation (4:3)</PresentationFormat>
  <Paragraphs>266</Paragraphs>
  <Slides>31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Raster</vt:lpstr>
      <vt:lpstr>Public renting through agencies in Luxembourg </vt:lpstr>
      <vt:lpstr>population</vt:lpstr>
      <vt:lpstr>Housing tenures</vt:lpstr>
      <vt:lpstr>Housing tenures</vt:lpstr>
      <vt:lpstr>Average Price for Dwelling</vt:lpstr>
      <vt:lpstr>Average rent for Dwelling</vt:lpstr>
      <vt:lpstr>Profile of tenants</vt:lpstr>
      <vt:lpstr>Profile of owners</vt:lpstr>
      <vt:lpstr>Social housing</vt:lpstr>
      <vt:lpstr>Access to Social housing</vt:lpstr>
      <vt:lpstr>Vacant dwellings</vt:lpstr>
      <vt:lpstr>Vacant dweelings &amp; squatting</vt:lpstr>
      <vt:lpstr>habitability</vt:lpstr>
      <vt:lpstr>Housing market</vt:lpstr>
      <vt:lpstr>state measures</vt:lpstr>
      <vt:lpstr>hOUSING SITUATION in luxembourg </vt:lpstr>
      <vt:lpstr>IN SHORT</vt:lpstr>
      <vt:lpstr>Agence immobilière sociale (AIS) </vt:lpstr>
      <vt:lpstr>Creation and aims</vt:lpstr>
      <vt:lpstr>financement</vt:lpstr>
      <vt:lpstr>Application</vt:lpstr>
      <vt:lpstr>Procedure </vt:lpstr>
      <vt:lpstr>Procedure </vt:lpstr>
      <vt:lpstr>Advantages</vt:lpstr>
      <vt:lpstr>results</vt:lpstr>
      <vt:lpstr>Current status</vt:lpstr>
      <vt:lpstr>„GESTION LOCATIVE SOCIAL“ social rental management </vt:lpstr>
      <vt:lpstr>„Social rental management bodies“</vt:lpstr>
      <vt:lpstr>Preliminary conclusions</vt:lpstr>
      <vt:lpstr>No Right to „housing“ for the ais?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rental agencies in Luxembourg</dc:title>
  <dc:creator>marta</dc:creator>
  <cp:lastModifiedBy>marta</cp:lastModifiedBy>
  <cp:revision>137</cp:revision>
  <dcterms:modified xsi:type="dcterms:W3CDTF">2013-09-13T10:28:02Z</dcterms:modified>
</cp:coreProperties>
</file>