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2" r:id="rId3"/>
    <p:sldId id="283" r:id="rId4"/>
    <p:sldId id="300" r:id="rId5"/>
    <p:sldId id="288" r:id="rId6"/>
    <p:sldId id="289" r:id="rId7"/>
    <p:sldId id="290" r:id="rId8"/>
    <p:sldId id="291" r:id="rId9"/>
    <p:sldId id="292" r:id="rId10"/>
    <p:sldId id="293" r:id="rId11"/>
    <p:sldId id="295" r:id="rId12"/>
    <p:sldId id="294" r:id="rId13"/>
    <p:sldId id="297" r:id="rId14"/>
    <p:sldId id="296" r:id="rId15"/>
    <p:sldId id="299" r:id="rId16"/>
    <p:sldId id="301" r:id="rId17"/>
    <p:sldId id="303" r:id="rId18"/>
    <p:sldId id="302" r:id="rId19"/>
    <p:sldId id="304" r:id="rId20"/>
    <p:sldId id="306" r:id="rId21"/>
    <p:sldId id="308" r:id="rId22"/>
    <p:sldId id="305" r:id="rId23"/>
    <p:sldId id="284" r:id="rId24"/>
    <p:sldId id="285" r:id="rId25"/>
    <p:sldId id="309" r:id="rId26"/>
    <p:sldId id="312" r:id="rId27"/>
    <p:sldId id="310" r:id="rId28"/>
    <p:sldId id="286" r:id="rId29"/>
    <p:sldId id="311" r:id="rId30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F8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569" autoAdjust="0"/>
    <p:restoredTop sz="96727" autoAdjust="0"/>
  </p:normalViewPr>
  <p:slideViewPr>
    <p:cSldViewPr>
      <p:cViewPr>
        <p:scale>
          <a:sx n="100" d="100"/>
          <a:sy n="100" d="100"/>
        </p:scale>
        <p:origin x="-72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FCF239-DFED-49FF-8DC2-C09091378913}" type="datetimeFigureOut">
              <a:rPr lang="et-EE"/>
              <a:pPr>
                <a:defRPr/>
              </a:pPr>
              <a:t>13.09.2013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A626EBE-99A8-483B-BB52-1C0FE80A6322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82093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F7156B-A138-41E9-A66F-DBFCF4B7F543}" type="datetimeFigureOut">
              <a:rPr lang="et-EE"/>
              <a:pPr>
                <a:defRPr/>
              </a:pPr>
              <a:t>13.09.2013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t-E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t-E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BE89EF-11A2-46AA-B0B7-A90CF90F3948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48208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t-EE" smtClean="0"/>
              <a:t/>
            </a:r>
            <a:br>
              <a:rPr lang="et-EE" smtClean="0"/>
            </a:br>
            <a:endParaRPr lang="et-EE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81634F-87A8-4293-B3D1-B8FD5297FCC8}" type="slidenum">
              <a:rPr lang="et-EE" smtClean="0">
                <a:cs typeface="Arial" charset="0"/>
              </a:rPr>
              <a:pPr/>
              <a:t>10</a:t>
            </a:fld>
            <a:endParaRPr lang="et-E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t-EE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0F9867-F661-43A0-A800-9BB10FBF9A32}" type="slidenum">
              <a:rPr lang="et-EE" smtClean="0">
                <a:cs typeface="Arial" charset="0"/>
              </a:rPr>
              <a:pPr/>
              <a:t>11</a:t>
            </a:fld>
            <a:endParaRPr lang="et-E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6D9510-F6F3-4889-9987-6D394952BDCA}" type="slidenum">
              <a:rPr lang="et-EE" smtClean="0">
                <a:cs typeface="Arial" charset="0"/>
              </a:rPr>
              <a:pPr/>
              <a:t>12</a:t>
            </a:fld>
            <a:endParaRPr lang="et-EE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160C6-50AE-467B-AD6C-162CBDFDC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E5AB3-A271-41A0-A607-20D84C5925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73113"/>
            <a:ext cx="1943100" cy="53228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73113"/>
            <a:ext cx="5676900" cy="53228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2E3D8-7DB1-4CBA-8B9E-6E37DA9CA8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9A2BA-5618-4DFB-9F16-50D58C175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1E622-C9E8-442B-9330-EDAB0A32DD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CCB3A-523B-4389-9F8D-F9CEC86CD4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3C97F-175E-48F9-81CA-18CCBF7664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63EA9-BB45-4308-95E6-95758B193D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7B7F4-7BBC-4BA2-A2DD-0208B217A4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93DF7-F412-4335-ADE6-05B61E2F37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t-E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EC238-F0AB-40F6-B77B-64D79EAC9C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ut_pp2_e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731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497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497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497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E3A433-C1BA-425F-A485-50BC360686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497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497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497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4974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usingeurope.eu/www.housingeurope.eu/uploads/file_/HER%202012%20EN%20web2_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5"/>
          <p:cNvSpPr txBox="1">
            <a:spLocks/>
          </p:cNvSpPr>
          <p:nvPr/>
        </p:nvSpPr>
        <p:spPr bwMode="auto">
          <a:xfrm>
            <a:off x="671513" y="22050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t-EE" sz="2000">
                <a:solidFill>
                  <a:srgbClr val="203F8C"/>
                </a:solidFill>
                <a:latin typeface="Arial" charset="0"/>
              </a:rPr>
              <a:t>O</a:t>
            </a:r>
            <a:r>
              <a:rPr lang="en-US" sz="2000">
                <a:solidFill>
                  <a:srgbClr val="203F8C"/>
                </a:solidFill>
                <a:latin typeface="Arial" charset="0"/>
              </a:rPr>
              <a:t>verview of the regulation and the management of housing policies</a:t>
            </a:r>
            <a:endParaRPr lang="et-EE" sz="2000">
              <a:solidFill>
                <a:srgbClr val="203F8C"/>
              </a:solidFill>
              <a:latin typeface="Arial" charset="0"/>
            </a:endParaRPr>
          </a:p>
          <a:p>
            <a:pPr algn="ctr"/>
            <a:r>
              <a:rPr lang="et-EE" sz="2000" i="1">
                <a:solidFill>
                  <a:srgbClr val="203F8C"/>
                </a:solidFill>
                <a:latin typeface="Arial" charset="0"/>
              </a:rPr>
              <a:t>(Opportunities</a:t>
            </a:r>
            <a:r>
              <a:rPr lang="en-US" sz="2000" i="1">
                <a:solidFill>
                  <a:srgbClr val="203F8C"/>
                </a:solidFill>
                <a:latin typeface="Arial" charset="0"/>
              </a:rPr>
              <a:t> to use private rental stock for social purpose</a:t>
            </a:r>
            <a:r>
              <a:rPr lang="et-EE" sz="2000" i="1">
                <a:solidFill>
                  <a:srgbClr val="203F8C"/>
                </a:solidFill>
                <a:latin typeface="Arial" charset="0"/>
              </a:rPr>
              <a:t>?)</a:t>
            </a:r>
          </a:p>
          <a:p>
            <a:pPr algn="ctr"/>
            <a:r>
              <a:rPr lang="en-US" sz="2000">
                <a:solidFill>
                  <a:srgbClr val="203F8C"/>
                </a:solidFill>
                <a:latin typeface="Arial" charset="0"/>
              </a:rPr>
              <a:t> </a:t>
            </a:r>
          </a:p>
          <a:p>
            <a:pPr algn="ctr"/>
            <a:r>
              <a:rPr lang="et-EE" sz="3200" b="1">
                <a:solidFill>
                  <a:srgbClr val="203F8C"/>
                </a:solidFill>
                <a:latin typeface="Arial" charset="0"/>
              </a:rPr>
              <a:t>ESTONIA</a:t>
            </a:r>
          </a:p>
          <a:p>
            <a:pPr algn="ctr"/>
            <a:endParaRPr lang="et-EE" sz="3200" b="1">
              <a:solidFill>
                <a:srgbClr val="203F8C"/>
              </a:solidFill>
              <a:latin typeface="Arial" charset="0"/>
            </a:endParaRPr>
          </a:p>
          <a:p>
            <a:pPr algn="ctr"/>
            <a:r>
              <a:rPr lang="en-US" sz="1800" i="1">
                <a:solidFill>
                  <a:srgbClr val="203F8C"/>
                </a:solidFill>
                <a:latin typeface="Arial" charset="0"/>
              </a:rPr>
              <a:t>Ave Hussar, mag iur </a:t>
            </a:r>
            <a:endParaRPr lang="et-EE" sz="1800" i="1">
              <a:solidFill>
                <a:srgbClr val="203F8C"/>
              </a:solidFill>
              <a:latin typeface="Arial" charset="0"/>
            </a:endParaRPr>
          </a:p>
          <a:p>
            <a:pPr algn="ctr"/>
            <a:r>
              <a:rPr lang="et-EE" sz="1800" i="1">
                <a:solidFill>
                  <a:srgbClr val="203F8C"/>
                </a:solidFill>
                <a:latin typeface="Arial" charset="0"/>
              </a:rPr>
              <a:t>University of Tartu</a:t>
            </a:r>
            <a:endParaRPr lang="en-GB" sz="1800" i="1">
              <a:solidFill>
                <a:srgbClr val="203F8C"/>
              </a:solidFill>
              <a:latin typeface="Arial" charset="0"/>
            </a:endParaRPr>
          </a:p>
          <a:p>
            <a:pPr algn="ctr"/>
            <a:r>
              <a:rPr lang="en-GB" sz="1800" i="1">
                <a:solidFill>
                  <a:srgbClr val="203F8C"/>
                </a:solidFill>
                <a:latin typeface="Arial" charset="0"/>
              </a:rPr>
              <a:t>Faculty of Law</a:t>
            </a:r>
          </a:p>
          <a:p>
            <a:pPr algn="ctr"/>
            <a:endParaRPr lang="et-EE" sz="1800" i="1">
              <a:solidFill>
                <a:srgbClr val="203F8C"/>
              </a:solidFill>
              <a:latin typeface="Arial" charset="0"/>
            </a:endParaRPr>
          </a:p>
        </p:txBody>
      </p:sp>
      <p:sp>
        <p:nvSpPr>
          <p:cNvPr id="9" name="Subtitle 6"/>
          <p:cNvSpPr txBox="1">
            <a:spLocks/>
          </p:cNvSpPr>
          <p:nvPr/>
        </p:nvSpPr>
        <p:spPr bwMode="auto">
          <a:xfrm>
            <a:off x="1357313" y="4448175"/>
            <a:ext cx="64008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1400" kern="0" dirty="0">
                <a:solidFill>
                  <a:srgbClr val="203F8C"/>
                </a:solidFill>
                <a:latin typeface="+mn-lt"/>
                <a:cs typeface="+mn-cs"/>
              </a:rPr>
              <a:t>Emerging Private Rental Sector in Accession and Transition Countries: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1400" kern="0" dirty="0">
                <a:solidFill>
                  <a:srgbClr val="203F8C"/>
                </a:solidFill>
                <a:latin typeface="+mn-lt"/>
                <a:cs typeface="+mn-cs"/>
              </a:rPr>
              <a:t>Is there an Option for Social Rental Agencies?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1400" kern="0" dirty="0">
                <a:solidFill>
                  <a:srgbClr val="203F8C"/>
                </a:solidFill>
                <a:latin typeface="+mn-lt"/>
                <a:cs typeface="+mn-cs"/>
              </a:rPr>
              <a:t>Budapest, September 12-14, 2013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t-EE" sz="2000" dirty="0" smtClean="0"/>
              <a:t/>
            </a:r>
            <a:br>
              <a:rPr lang="et-EE" sz="2000" dirty="0" smtClean="0"/>
            </a:br>
            <a:r>
              <a:rPr lang="et-EE" sz="2000" dirty="0" smtClean="0"/>
              <a:t/>
            </a:r>
            <a:br>
              <a:rPr lang="et-EE" sz="2000" dirty="0" smtClean="0"/>
            </a:br>
            <a:r>
              <a:rPr lang="et-EE" sz="2000" dirty="0" smtClean="0"/>
              <a:t>C</a:t>
            </a:r>
            <a:r>
              <a:rPr lang="en-US" sz="2000" dirty="0" err="1" smtClean="0"/>
              <a:t>ondition</a:t>
            </a:r>
            <a:r>
              <a:rPr lang="en-US" sz="2000" dirty="0" smtClean="0"/>
              <a:t> of housing stock</a:t>
            </a:r>
            <a:r>
              <a:rPr lang="et-EE" sz="2000" dirty="0"/>
              <a:t> </a:t>
            </a:r>
            <a:r>
              <a:rPr lang="et-EE" sz="2000" dirty="0" smtClean="0"/>
              <a:t>(2011)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Source: Eurostat (online data code: ilc_lvho01)</a:t>
            </a:r>
            <a:br>
              <a:rPr lang="en-US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r>
              <a:rPr lang="et-EE" sz="4000" i="1" dirty="0" smtClean="0"/>
              <a:t>	</a:t>
            </a:r>
            <a:r>
              <a:rPr lang="et-EE" dirty="0" smtClean="0"/>
              <a:t>				</a:t>
            </a:r>
          </a:p>
        </p:txBody>
      </p:sp>
      <p:graphicFrame>
        <p:nvGraphicFramePr>
          <p:cNvPr id="24581" name="Object 5"/>
          <p:cNvGraphicFramePr>
            <a:graphicFrameLocks noGrp="1"/>
          </p:cNvGraphicFramePr>
          <p:nvPr>
            <p:ph idx="1"/>
          </p:nvPr>
        </p:nvGraphicFramePr>
        <p:xfrm>
          <a:off x="417513" y="1793875"/>
          <a:ext cx="4997450" cy="43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r:id="rId4" imgW="4999153" imgH="4389500" progId="Excel.Chart.8">
                  <p:embed/>
                </p:oleObj>
              </mc:Choice>
              <mc:Fallback>
                <p:oleObj r:id="rId4" imgW="4999153" imgH="4389500" progId="Excel.Chart.8">
                  <p:embed/>
                  <p:pic>
                    <p:nvPicPr>
                      <p:cNvPr id="0" name="Picture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793875"/>
                        <a:ext cx="4997450" cy="438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B467CC-1EA1-4397-9E6D-EB8139BD61A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292725" y="2136775"/>
            <a:ext cx="2374900" cy="3600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t-EE" sz="1800" dirty="0" err="1">
                <a:latin typeface="+mj-lt"/>
                <a:cs typeface="+mn-cs"/>
              </a:rPr>
              <a:t>Overcrowding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800" dirty="0" err="1">
                <a:latin typeface="+mj-lt"/>
                <a:cs typeface="+mn-cs"/>
              </a:rPr>
              <a:t>rate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600" i="1" dirty="0">
                <a:latin typeface="+mj-lt"/>
                <a:cs typeface="+mn-cs"/>
              </a:rPr>
              <a:t>(% </a:t>
            </a:r>
            <a:r>
              <a:rPr lang="et-EE" sz="1600" i="1" dirty="0" err="1">
                <a:latin typeface="+mj-lt"/>
                <a:cs typeface="+mn-cs"/>
              </a:rPr>
              <a:t>of</a:t>
            </a:r>
            <a:r>
              <a:rPr lang="et-EE" sz="1600" i="1" dirty="0">
                <a:latin typeface="+mj-lt"/>
                <a:cs typeface="+mn-cs"/>
              </a:rPr>
              <a:t> </a:t>
            </a:r>
            <a:r>
              <a:rPr lang="et-EE" sz="1600" i="1" dirty="0" err="1">
                <a:latin typeface="+mj-lt"/>
                <a:cs typeface="+mn-cs"/>
              </a:rPr>
              <a:t>total</a:t>
            </a:r>
            <a:r>
              <a:rPr lang="et-EE" sz="1600" i="1" dirty="0">
                <a:latin typeface="+mj-lt"/>
                <a:cs typeface="+mn-cs"/>
              </a:rPr>
              <a:t> </a:t>
            </a:r>
            <a:r>
              <a:rPr lang="et-EE" sz="1600" i="1" dirty="0" err="1">
                <a:latin typeface="+mj-lt"/>
                <a:cs typeface="+mn-cs"/>
              </a:rPr>
              <a:t>population</a:t>
            </a:r>
            <a:r>
              <a:rPr lang="et-EE" sz="1600" i="1" dirty="0">
                <a:latin typeface="+mj-lt"/>
                <a:cs typeface="+mn-cs"/>
              </a:rPr>
              <a:t>)</a:t>
            </a:r>
          </a:p>
          <a:p>
            <a:pPr>
              <a:defRPr/>
            </a:pPr>
            <a:r>
              <a:rPr lang="es-ES" sz="1400" dirty="0">
                <a:latin typeface="+mj-lt"/>
                <a:cs typeface="+mn-cs"/>
              </a:rPr>
              <a:t>EE – </a:t>
            </a:r>
            <a:r>
              <a:rPr lang="es-ES" sz="1400" b="1" dirty="0">
                <a:solidFill>
                  <a:srgbClr val="FF0000"/>
                </a:solidFill>
                <a:latin typeface="+mj-lt"/>
                <a:cs typeface="+mn-cs"/>
              </a:rPr>
              <a:t>14,4</a:t>
            </a:r>
          </a:p>
          <a:p>
            <a:pPr>
              <a:defRPr/>
            </a:pPr>
            <a:r>
              <a:rPr lang="es-ES" sz="1400" dirty="0">
                <a:latin typeface="+mj-lt"/>
                <a:cs typeface="+mn-cs"/>
              </a:rPr>
              <a:t>LV – 44,4</a:t>
            </a:r>
          </a:p>
          <a:p>
            <a:pPr>
              <a:defRPr/>
            </a:pPr>
            <a:r>
              <a:rPr lang="es-ES" sz="1400" dirty="0">
                <a:latin typeface="+mj-lt"/>
                <a:cs typeface="+mn-cs"/>
              </a:rPr>
              <a:t>LT – 19,7</a:t>
            </a:r>
          </a:p>
          <a:p>
            <a:pPr>
              <a:defRPr/>
            </a:pPr>
            <a:r>
              <a:rPr lang="es-ES" sz="1400" dirty="0">
                <a:latin typeface="+mj-lt"/>
                <a:cs typeface="+mn-cs"/>
              </a:rPr>
              <a:t>EU – 16,9</a:t>
            </a:r>
          </a:p>
          <a:p>
            <a:pPr>
              <a:defRPr/>
            </a:pPr>
            <a:endParaRPr lang="et-EE" sz="1800" dirty="0">
              <a:latin typeface="+mj-lt"/>
              <a:cs typeface="+mn-cs"/>
            </a:endParaRPr>
          </a:p>
          <a:p>
            <a:pPr>
              <a:defRPr/>
            </a:pPr>
            <a:r>
              <a:rPr lang="et-EE" sz="1800" dirty="0" err="1">
                <a:latin typeface="+mj-lt"/>
                <a:cs typeface="+mn-cs"/>
              </a:rPr>
              <a:t>Severe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800" dirty="0" err="1">
                <a:latin typeface="+mj-lt"/>
                <a:cs typeface="+mn-cs"/>
              </a:rPr>
              <a:t>housing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800" dirty="0" err="1">
                <a:latin typeface="+mj-lt"/>
                <a:cs typeface="+mn-cs"/>
              </a:rPr>
              <a:t>deprivation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800" dirty="0" err="1">
                <a:latin typeface="+mj-lt"/>
                <a:cs typeface="+mn-cs"/>
              </a:rPr>
              <a:t>rate</a:t>
            </a:r>
            <a:r>
              <a:rPr lang="et-EE" sz="1800" dirty="0">
                <a:latin typeface="+mj-lt"/>
                <a:cs typeface="+mn-cs"/>
              </a:rPr>
              <a:t> </a:t>
            </a:r>
            <a:r>
              <a:rPr lang="et-EE" sz="1400" i="1" dirty="0">
                <a:latin typeface="+mj-lt"/>
                <a:cs typeface="+mn-cs"/>
              </a:rPr>
              <a:t>(% </a:t>
            </a:r>
            <a:r>
              <a:rPr lang="et-EE" sz="1400" i="1" dirty="0" err="1">
                <a:latin typeface="+mj-lt"/>
                <a:cs typeface="+mn-cs"/>
              </a:rPr>
              <a:t>of</a:t>
            </a:r>
            <a:r>
              <a:rPr lang="et-EE" sz="1400" i="1" dirty="0">
                <a:latin typeface="+mj-lt"/>
                <a:cs typeface="+mn-cs"/>
              </a:rPr>
              <a:t> </a:t>
            </a:r>
            <a:r>
              <a:rPr lang="et-EE" sz="1400" i="1" dirty="0" err="1">
                <a:latin typeface="+mj-lt"/>
                <a:cs typeface="+mn-cs"/>
              </a:rPr>
              <a:t>total</a:t>
            </a:r>
            <a:r>
              <a:rPr lang="et-EE" sz="1400" i="1" dirty="0">
                <a:latin typeface="+mj-lt"/>
                <a:cs typeface="+mn-cs"/>
              </a:rPr>
              <a:t> </a:t>
            </a:r>
            <a:r>
              <a:rPr lang="et-EE" sz="1400" i="1" dirty="0" err="1">
                <a:latin typeface="+mj-lt"/>
                <a:cs typeface="+mn-cs"/>
              </a:rPr>
              <a:t>population</a:t>
            </a:r>
            <a:r>
              <a:rPr lang="et-EE" sz="1400" i="1" dirty="0">
                <a:latin typeface="+mj-lt"/>
                <a:cs typeface="+mn-cs"/>
              </a:rPr>
              <a:t>)</a:t>
            </a:r>
            <a:r>
              <a:rPr lang="et-EE" sz="1400" dirty="0">
                <a:latin typeface="+mj-lt"/>
                <a:cs typeface="+mn-cs"/>
              </a:rPr>
              <a:t> </a:t>
            </a:r>
          </a:p>
          <a:p>
            <a:pPr>
              <a:defRPr/>
            </a:pPr>
            <a:r>
              <a:rPr lang="et-EE" sz="1400" dirty="0">
                <a:latin typeface="+mj-lt"/>
                <a:cs typeface="+mn-cs"/>
              </a:rPr>
              <a:t>EE – </a:t>
            </a:r>
            <a:r>
              <a:rPr lang="et-EE" sz="1400" b="1" dirty="0">
                <a:solidFill>
                  <a:srgbClr val="FF0000"/>
                </a:solidFill>
                <a:latin typeface="+mj-lt"/>
                <a:cs typeface="+mn-cs"/>
              </a:rPr>
              <a:t>4,9</a:t>
            </a:r>
          </a:p>
          <a:p>
            <a:pPr>
              <a:defRPr/>
            </a:pPr>
            <a:r>
              <a:rPr lang="et-EE" sz="1400" dirty="0">
                <a:latin typeface="+mj-lt"/>
                <a:cs typeface="+mn-cs"/>
              </a:rPr>
              <a:t>LV – 17,9</a:t>
            </a:r>
          </a:p>
          <a:p>
            <a:pPr>
              <a:defRPr/>
            </a:pPr>
            <a:r>
              <a:rPr lang="et-EE" sz="1400" dirty="0">
                <a:latin typeface="+mj-lt"/>
                <a:cs typeface="+mn-cs"/>
              </a:rPr>
              <a:t>LT – 7,7</a:t>
            </a:r>
          </a:p>
          <a:p>
            <a:pPr>
              <a:defRPr/>
            </a:pPr>
            <a:r>
              <a:rPr lang="et-EE" sz="1400" dirty="0">
                <a:latin typeface="+mj-lt"/>
                <a:cs typeface="+mn-cs"/>
              </a:rPr>
              <a:t>EU – 5,5</a:t>
            </a:r>
          </a:p>
          <a:p>
            <a:pPr>
              <a:defRPr/>
            </a:pPr>
            <a:endParaRPr lang="et-EE" sz="1400" i="1" dirty="0"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2000" i="1" smtClean="0"/>
              <a:t> </a:t>
            </a:r>
            <a:r>
              <a:rPr lang="et-EE" sz="2000" smtClean="0"/>
              <a:t>Economic context</a:t>
            </a:r>
            <a:br>
              <a:rPr lang="et-EE" sz="2000" smtClean="0"/>
            </a:br>
            <a:endParaRPr lang="et-EE" sz="2000" smtClean="0"/>
          </a:p>
        </p:txBody>
      </p:sp>
      <p:graphicFrame>
        <p:nvGraphicFramePr>
          <p:cNvPr id="26629" name="Object 5"/>
          <p:cNvGraphicFramePr>
            <a:graphicFrameLocks noGrp="1"/>
          </p:cNvGraphicFramePr>
          <p:nvPr>
            <p:ph idx="1"/>
          </p:nvPr>
        </p:nvGraphicFramePr>
        <p:xfrm>
          <a:off x="635000" y="1506538"/>
          <a:ext cx="3627438" cy="434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r:id="rId4" imgW="3627434" imgH="4352921" progId="Excel.Chart.8">
                  <p:embed/>
                </p:oleObj>
              </mc:Choice>
              <mc:Fallback>
                <p:oleObj r:id="rId4" imgW="3627434" imgH="4352921" progId="Excel.Chart.8">
                  <p:embed/>
                  <p:pic>
                    <p:nvPicPr>
                      <p:cNvPr id="0" name="Picture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506538"/>
                        <a:ext cx="3627438" cy="434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95CA0-792A-4269-8B6F-439F2EBB3C2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26633" name="TextBox 2"/>
          <p:cNvSpPr txBox="1">
            <a:spLocks noChangeArrowheads="1"/>
          </p:cNvSpPr>
          <p:nvPr/>
        </p:nvSpPr>
        <p:spPr bwMode="auto">
          <a:xfrm>
            <a:off x="4572000" y="1773238"/>
            <a:ext cx="3529013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t-EE" sz="1800">
                <a:latin typeface="Arial" charset="0"/>
              </a:rPr>
              <a:t>Household expenditure:</a:t>
            </a:r>
          </a:p>
          <a:p>
            <a:r>
              <a:rPr lang="et-EE" sz="1800">
                <a:latin typeface="Arial" charset="0"/>
              </a:rPr>
              <a:t>Estonia (2010) - 19 %</a:t>
            </a:r>
          </a:p>
          <a:p>
            <a:r>
              <a:rPr lang="et-EE" sz="1800">
                <a:latin typeface="Arial" charset="0"/>
              </a:rPr>
              <a:t>Latvia (2011) - 16,6 %</a:t>
            </a:r>
          </a:p>
          <a:p>
            <a:r>
              <a:rPr lang="et-EE" sz="1800">
                <a:latin typeface="Arial" charset="0"/>
              </a:rPr>
              <a:t>Lithuania (2009) – 15,9 %</a:t>
            </a:r>
          </a:p>
          <a:p>
            <a:r>
              <a:rPr lang="et-EE" sz="1800">
                <a:latin typeface="Arial" charset="0"/>
              </a:rPr>
              <a:t>EU 27 (2009) – 22,9 %</a:t>
            </a:r>
          </a:p>
          <a:p>
            <a:endParaRPr lang="et-EE" sz="1800">
              <a:latin typeface="Arial" charset="0"/>
            </a:endParaRPr>
          </a:p>
          <a:p>
            <a:r>
              <a:rPr lang="et-EE" sz="1800">
                <a:latin typeface="Arial" charset="0"/>
              </a:rPr>
              <a:t>R</a:t>
            </a:r>
            <a:r>
              <a:rPr lang="en-US" sz="1800">
                <a:latin typeface="Arial" charset="0"/>
              </a:rPr>
              <a:t>atio of private loans to GDP</a:t>
            </a:r>
            <a:r>
              <a:rPr lang="et-EE" sz="1800">
                <a:latin typeface="Arial" charset="0"/>
              </a:rPr>
              <a:t>: E</a:t>
            </a:r>
            <a:r>
              <a:rPr lang="en-US" sz="1800">
                <a:latin typeface="Arial" charset="0"/>
              </a:rPr>
              <a:t>stonia</a:t>
            </a:r>
            <a:r>
              <a:rPr lang="et-EE" sz="1800">
                <a:latin typeface="Arial" charset="0"/>
              </a:rPr>
              <a:t>: </a:t>
            </a:r>
            <a:r>
              <a:rPr lang="en-US" sz="1800">
                <a:latin typeface="Arial" charset="0"/>
              </a:rPr>
              <a:t>44 </a:t>
            </a:r>
            <a:r>
              <a:rPr lang="et-EE" sz="1800">
                <a:latin typeface="Arial" charset="0"/>
              </a:rPr>
              <a:t>%; </a:t>
            </a:r>
          </a:p>
          <a:p>
            <a:r>
              <a:rPr lang="en-US" sz="1800">
                <a:latin typeface="Arial" charset="0"/>
              </a:rPr>
              <a:t>Latvia</a:t>
            </a:r>
            <a:r>
              <a:rPr lang="et-EE" sz="1800">
                <a:latin typeface="Arial" charset="0"/>
              </a:rPr>
              <a:t>: </a:t>
            </a:r>
            <a:r>
              <a:rPr lang="en-US" sz="1800">
                <a:latin typeface="Arial" charset="0"/>
              </a:rPr>
              <a:t>37</a:t>
            </a:r>
            <a:r>
              <a:rPr lang="et-EE" sz="1800">
                <a:latin typeface="Arial" charset="0"/>
              </a:rPr>
              <a:t> %;</a:t>
            </a:r>
          </a:p>
          <a:p>
            <a:r>
              <a:rPr lang="en-US" sz="1800">
                <a:latin typeface="Arial" charset="0"/>
              </a:rPr>
              <a:t>Lithuania</a:t>
            </a:r>
            <a:r>
              <a:rPr lang="et-EE" sz="1800">
                <a:latin typeface="Arial" charset="0"/>
              </a:rPr>
              <a:t>: </a:t>
            </a:r>
            <a:r>
              <a:rPr lang="en-US" sz="1800">
                <a:latin typeface="Arial" charset="0"/>
              </a:rPr>
              <a:t>25 </a:t>
            </a:r>
            <a:r>
              <a:rPr lang="et-EE" sz="1800">
                <a:latin typeface="Arial" charset="0"/>
              </a:rPr>
              <a:t>%.</a:t>
            </a:r>
          </a:p>
          <a:p>
            <a:endParaRPr lang="et-EE" sz="1800">
              <a:latin typeface="Arial" charset="0"/>
            </a:endParaRPr>
          </a:p>
          <a:p>
            <a:r>
              <a:rPr lang="et-EE" sz="1800">
                <a:latin typeface="Arial" charset="0"/>
              </a:rPr>
              <a:t>P</a:t>
            </a:r>
            <a:r>
              <a:rPr lang="en-US" sz="1800">
                <a:latin typeface="Arial" charset="0"/>
              </a:rPr>
              <a:t>roportion of housing loans in the overall portfolios</a:t>
            </a:r>
            <a:r>
              <a:rPr lang="et-EE" sz="1800">
                <a:latin typeface="Arial" charset="0"/>
              </a:rPr>
              <a:t>: EE - </a:t>
            </a:r>
            <a:r>
              <a:rPr lang="en-US" sz="1800">
                <a:latin typeface="Arial" charset="0"/>
              </a:rPr>
              <a:t>84 </a:t>
            </a:r>
            <a:r>
              <a:rPr lang="et-EE" sz="1800">
                <a:latin typeface="Arial" charset="0"/>
              </a:rPr>
              <a:t>%, LV - </a:t>
            </a:r>
            <a:r>
              <a:rPr lang="en-US" sz="1800">
                <a:latin typeface="Arial" charset="0"/>
              </a:rPr>
              <a:t>81 </a:t>
            </a:r>
            <a:r>
              <a:rPr lang="et-EE" sz="1800">
                <a:latin typeface="Arial" charset="0"/>
              </a:rPr>
              <a:t>%, LT - </a:t>
            </a:r>
            <a:r>
              <a:rPr lang="en-US" sz="1800">
                <a:latin typeface="Arial" charset="0"/>
              </a:rPr>
              <a:t>79 </a:t>
            </a:r>
            <a:r>
              <a:rPr lang="et-EE" sz="1800">
                <a:latin typeface="Arial" charset="0"/>
              </a:rPr>
              <a:t>%</a:t>
            </a:r>
            <a:r>
              <a:rPr lang="en-US" sz="1800">
                <a:latin typeface="Arial" charset="0"/>
              </a:rPr>
              <a:t>. </a:t>
            </a:r>
            <a:endParaRPr lang="et-EE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sz="1800" dirty="0" smtClean="0"/>
              <a:t>Market share of different types of tenure</a:t>
            </a:r>
            <a:r>
              <a:rPr lang="et-EE" sz="1800" dirty="0" smtClean="0"/>
              <a:t> (2011)</a:t>
            </a:r>
            <a:br>
              <a:rPr lang="et-EE" sz="1800" dirty="0" smtClean="0"/>
            </a:b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Source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Eurostat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online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data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code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ilc_lvho02</a:t>
            </a:r>
            <a:r>
              <a:rPr lang="et-EE" sz="1400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) http://www.seb.ee/sites/default/files/web/files/uudised/baltic_household_outlook_oct_2012.pdf</a:t>
            </a:r>
            <a:endParaRPr lang="et-EE" sz="32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2C599-658F-4863-B4A4-E1DBA458DFC4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graphicFrame>
        <p:nvGraphicFramePr>
          <p:cNvPr id="28679" name="Object 7"/>
          <p:cNvGraphicFramePr>
            <a:graphicFrameLocks noGrp="1"/>
          </p:cNvGraphicFramePr>
          <p:nvPr>
            <p:ph idx="1"/>
          </p:nvPr>
        </p:nvGraphicFramePr>
        <p:xfrm>
          <a:off x="633413" y="1865313"/>
          <a:ext cx="5213350" cy="427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r:id="rId4" imgW="5212532" imgH="4279763" progId="Excel.Chart.8">
                  <p:embed/>
                </p:oleObj>
              </mc:Choice>
              <mc:Fallback>
                <p:oleObj r:id="rId4" imgW="5212532" imgH="4279763" progId="Excel.Chart.8">
                  <p:embed/>
                  <p:pic>
                    <p:nvPicPr>
                      <p:cNvPr id="0" name="Picture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1865313"/>
                        <a:ext cx="5213350" cy="427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40425" y="1989138"/>
            <a:ext cx="2016125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t-EE" sz="1600" dirty="0" err="1">
                <a:latin typeface="+mj-lt"/>
                <a:cs typeface="+mn-cs"/>
              </a:rPr>
              <a:t>Owner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600" dirty="0" err="1">
                <a:latin typeface="+mj-lt"/>
                <a:cs typeface="+mn-cs"/>
              </a:rPr>
              <a:t>occupied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200" i="1" dirty="0">
                <a:latin typeface="+mj-lt"/>
                <a:cs typeface="+mn-cs"/>
              </a:rPr>
              <a:t>(% </a:t>
            </a:r>
            <a:r>
              <a:rPr lang="et-EE" sz="1200" i="1" dirty="0" err="1">
                <a:latin typeface="+mj-lt"/>
                <a:cs typeface="+mn-cs"/>
              </a:rPr>
              <a:t>of</a:t>
            </a:r>
            <a:r>
              <a:rPr lang="et-EE" sz="1200" i="1" dirty="0">
                <a:latin typeface="+mj-lt"/>
                <a:cs typeface="+mn-cs"/>
              </a:rPr>
              <a:t> </a:t>
            </a:r>
            <a:r>
              <a:rPr lang="et-EE" sz="1200" i="1" dirty="0" err="1">
                <a:latin typeface="+mj-lt"/>
                <a:cs typeface="+mn-cs"/>
              </a:rPr>
              <a:t>the</a:t>
            </a:r>
            <a:r>
              <a:rPr lang="et-EE" sz="1200" i="1" dirty="0">
                <a:latin typeface="+mj-lt"/>
                <a:cs typeface="+mn-cs"/>
              </a:rPr>
              <a:t> </a:t>
            </a:r>
            <a:r>
              <a:rPr lang="et-EE" sz="1200" i="1" dirty="0" err="1">
                <a:latin typeface="+mj-lt"/>
                <a:cs typeface="+mn-cs"/>
              </a:rPr>
              <a:t>population</a:t>
            </a:r>
            <a:r>
              <a:rPr lang="et-EE" sz="1200" i="1" dirty="0">
                <a:latin typeface="+mj-lt"/>
                <a:cs typeface="+mn-cs"/>
              </a:rPr>
              <a:t>):</a:t>
            </a:r>
          </a:p>
          <a:p>
            <a:pPr>
              <a:defRPr/>
            </a:pPr>
            <a:endParaRPr lang="et-EE" sz="1600" i="1" dirty="0">
              <a:latin typeface="+mj-lt"/>
              <a:cs typeface="+mn-cs"/>
            </a:endParaRP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EE – </a:t>
            </a:r>
            <a:r>
              <a:rPr lang="et-EE" sz="1600" b="1" dirty="0">
                <a:solidFill>
                  <a:srgbClr val="FF0000"/>
                </a:solidFill>
                <a:latin typeface="+mj-lt"/>
                <a:cs typeface="+mn-cs"/>
              </a:rPr>
              <a:t>85,5 %</a:t>
            </a: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LV – 84,1 %</a:t>
            </a: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LT – 93,1 %</a:t>
            </a: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EU – 70,7 %</a:t>
            </a:r>
          </a:p>
          <a:p>
            <a:pPr>
              <a:defRPr/>
            </a:pPr>
            <a:endParaRPr lang="et-EE" sz="1600" dirty="0">
              <a:latin typeface="+mj-lt"/>
              <a:cs typeface="+mn-cs"/>
            </a:endParaRPr>
          </a:p>
          <a:p>
            <a:pPr>
              <a:defRPr/>
            </a:pPr>
            <a:endParaRPr lang="et-EE" sz="1600" dirty="0">
              <a:latin typeface="+mj-lt"/>
              <a:cs typeface="+mn-cs"/>
            </a:endParaRPr>
          </a:p>
          <a:p>
            <a:pPr>
              <a:defRPr/>
            </a:pPr>
            <a:r>
              <a:rPr lang="et-EE" sz="1600" dirty="0" err="1">
                <a:latin typeface="+mj-lt"/>
                <a:cs typeface="+mn-cs"/>
              </a:rPr>
              <a:t>Private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600" dirty="0" err="1">
                <a:latin typeface="+mj-lt"/>
                <a:cs typeface="+mn-cs"/>
              </a:rPr>
              <a:t>ownership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600" dirty="0" err="1">
                <a:latin typeface="+mj-lt"/>
                <a:cs typeface="+mn-cs"/>
              </a:rPr>
              <a:t>of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600" dirty="0" err="1">
                <a:latin typeface="+mj-lt"/>
                <a:cs typeface="+mn-cs"/>
              </a:rPr>
              <a:t>housing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600" dirty="0" err="1">
                <a:latin typeface="+mj-lt"/>
                <a:cs typeface="+mn-cs"/>
              </a:rPr>
              <a:t>stock</a:t>
            </a:r>
            <a:r>
              <a:rPr lang="et-EE" sz="1600" dirty="0">
                <a:latin typeface="+mj-lt"/>
                <a:cs typeface="+mn-cs"/>
              </a:rPr>
              <a:t> </a:t>
            </a:r>
            <a:r>
              <a:rPr lang="et-EE" sz="1200" i="1" dirty="0">
                <a:latin typeface="+mj-lt"/>
                <a:cs typeface="+mn-cs"/>
              </a:rPr>
              <a:t>(% </a:t>
            </a:r>
            <a:r>
              <a:rPr lang="et-EE" sz="1200" i="1" dirty="0" err="1">
                <a:latin typeface="+mj-lt"/>
                <a:cs typeface="+mn-cs"/>
              </a:rPr>
              <a:t>of</a:t>
            </a:r>
            <a:r>
              <a:rPr lang="et-EE" sz="1200" i="1" dirty="0">
                <a:latin typeface="+mj-lt"/>
                <a:cs typeface="+mn-cs"/>
              </a:rPr>
              <a:t> </a:t>
            </a:r>
            <a:r>
              <a:rPr lang="et-EE" sz="1200" i="1" dirty="0" err="1">
                <a:latin typeface="+mj-lt"/>
                <a:cs typeface="+mn-cs"/>
              </a:rPr>
              <a:t>housing</a:t>
            </a:r>
            <a:r>
              <a:rPr lang="et-EE" sz="1200" i="1" dirty="0">
                <a:latin typeface="+mj-lt"/>
                <a:cs typeface="+mn-cs"/>
              </a:rPr>
              <a:t> </a:t>
            </a:r>
            <a:r>
              <a:rPr lang="et-EE" sz="1200" i="1" dirty="0" err="1">
                <a:latin typeface="+mj-lt"/>
                <a:cs typeface="+mn-cs"/>
              </a:rPr>
              <a:t>stock</a:t>
            </a:r>
            <a:r>
              <a:rPr lang="et-EE" sz="1200" i="1" dirty="0">
                <a:latin typeface="+mj-lt"/>
                <a:cs typeface="+mn-cs"/>
              </a:rPr>
              <a:t>):</a:t>
            </a:r>
          </a:p>
          <a:p>
            <a:pPr>
              <a:defRPr/>
            </a:pPr>
            <a:endParaRPr lang="et-EE" sz="1200" i="1" dirty="0">
              <a:latin typeface="+mj-lt"/>
              <a:cs typeface="+mn-cs"/>
            </a:endParaRP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EE – </a:t>
            </a:r>
            <a:r>
              <a:rPr lang="et-EE" sz="1600" b="1" dirty="0">
                <a:solidFill>
                  <a:srgbClr val="FF0000"/>
                </a:solidFill>
                <a:latin typeface="+mj-lt"/>
                <a:cs typeface="+mn-cs"/>
              </a:rPr>
              <a:t>97 %</a:t>
            </a: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LV – 97 %</a:t>
            </a:r>
          </a:p>
          <a:p>
            <a:pPr>
              <a:defRPr/>
            </a:pPr>
            <a:r>
              <a:rPr lang="et-EE" sz="1600" dirty="0">
                <a:latin typeface="+mj-lt"/>
                <a:cs typeface="+mn-cs"/>
              </a:rPr>
              <a:t>LT – 89 %</a:t>
            </a:r>
          </a:p>
          <a:p>
            <a:pPr>
              <a:defRPr/>
            </a:pPr>
            <a:endParaRPr lang="et-EE" sz="2000" dirty="0"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smtClean="0"/>
              <a:t>Tenure structure </a:t>
            </a:r>
            <a:endParaRPr lang="et-EE" sz="36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Home </a:t>
            </a:r>
            <a:r>
              <a:rPr lang="en-US" sz="2400" dirty="0"/>
              <a:t>ownership: 85 % </a:t>
            </a:r>
            <a:r>
              <a:rPr lang="en-US" sz="1600" i="1" dirty="0"/>
              <a:t>(in urban areas: 82 %, in rural areas: 87 </a:t>
            </a:r>
            <a:r>
              <a:rPr lang="en-US" sz="1600" i="1" dirty="0" smtClean="0"/>
              <a:t>%)</a:t>
            </a:r>
            <a:r>
              <a:rPr lang="et-EE" sz="1600" i="1" dirty="0"/>
              <a:t> (</a:t>
            </a:r>
            <a:r>
              <a:rPr lang="et-EE" sz="1600" i="1" dirty="0" err="1"/>
              <a:t>esitmation</a:t>
            </a:r>
            <a:r>
              <a:rPr lang="et-EE" sz="1600" i="1" dirty="0"/>
              <a:t>)</a:t>
            </a:r>
            <a:r>
              <a:rPr lang="en-US" sz="1600" dirty="0"/>
              <a:t> </a:t>
            </a:r>
            <a:endParaRPr lang="en-US" sz="1600" i="1" dirty="0"/>
          </a:p>
          <a:p>
            <a:pPr>
              <a:defRPr/>
            </a:pPr>
            <a:r>
              <a:rPr lang="en-US" sz="2400" dirty="0" smtClean="0"/>
              <a:t>Rental </a:t>
            </a:r>
            <a:r>
              <a:rPr lang="en-US" sz="2400" dirty="0"/>
              <a:t>bases tenures: 15 % :</a:t>
            </a:r>
          </a:p>
          <a:p>
            <a:pPr lvl="1">
              <a:defRPr/>
            </a:pPr>
            <a:r>
              <a:rPr lang="en-US" sz="2000" dirty="0" smtClean="0"/>
              <a:t>Private </a:t>
            </a:r>
            <a:r>
              <a:rPr lang="en-US" sz="2000" dirty="0"/>
              <a:t>rental tenure: 11 %;</a:t>
            </a:r>
          </a:p>
          <a:p>
            <a:pPr lvl="1">
              <a:defRPr/>
            </a:pPr>
            <a:r>
              <a:rPr lang="en-US" sz="2000" dirty="0" smtClean="0"/>
              <a:t>Public </a:t>
            </a:r>
            <a:r>
              <a:rPr lang="en-US" sz="2000" dirty="0"/>
              <a:t>rental tenure: 4 </a:t>
            </a:r>
            <a:r>
              <a:rPr lang="en-US" sz="2000" dirty="0" smtClean="0"/>
              <a:t>%.</a:t>
            </a:r>
            <a:endParaRPr lang="et-EE" sz="2000" dirty="0" smtClean="0"/>
          </a:p>
          <a:p>
            <a:pPr lvl="2">
              <a:defRPr/>
            </a:pPr>
            <a:r>
              <a:rPr lang="en-US" sz="1800" dirty="0" smtClean="0"/>
              <a:t>Social </a:t>
            </a:r>
            <a:r>
              <a:rPr lang="en-US" sz="1800" dirty="0"/>
              <a:t>rental housing (Social Welfare Act Art. 14)</a:t>
            </a:r>
            <a:endParaRPr lang="et-EE" sz="1800" dirty="0"/>
          </a:p>
          <a:p>
            <a:pPr lvl="3">
              <a:defRPr/>
            </a:pPr>
            <a:r>
              <a:rPr lang="en-US" sz="1800" dirty="0"/>
              <a:t> disabled </a:t>
            </a:r>
            <a:r>
              <a:rPr lang="en-US" sz="1800" dirty="0" smtClean="0"/>
              <a:t>persons</a:t>
            </a:r>
            <a:r>
              <a:rPr lang="en-US" sz="1800" dirty="0"/>
              <a:t>, persons and families with social needs (</a:t>
            </a:r>
            <a:r>
              <a:rPr lang="en-US" sz="1800" i="1" dirty="0"/>
              <a:t>low income etc</a:t>
            </a:r>
            <a:r>
              <a:rPr lang="en-US" sz="1800" dirty="0"/>
              <a:t>.) </a:t>
            </a:r>
          </a:p>
          <a:p>
            <a:pPr lvl="2">
              <a:defRPr/>
            </a:pPr>
            <a:r>
              <a:rPr lang="en-US" sz="1800" dirty="0"/>
              <a:t>Other public housing </a:t>
            </a:r>
            <a:endParaRPr lang="et-EE" sz="1800" dirty="0"/>
          </a:p>
          <a:p>
            <a:pPr lvl="3">
              <a:defRPr/>
            </a:pPr>
            <a:r>
              <a:rPr lang="en-US" sz="1600" dirty="0"/>
              <a:t>housing for persons from restituted homes (Principles of Ownership Reform Act, Art. 12, </a:t>
            </a:r>
            <a:r>
              <a:rPr lang="en-US" sz="1600" dirty="0" err="1"/>
              <a:t>para</a:t>
            </a:r>
            <a:r>
              <a:rPr lang="en-US" sz="1600" dirty="0"/>
              <a:t> 5) </a:t>
            </a:r>
            <a:endParaRPr lang="et-EE" sz="1600" dirty="0"/>
          </a:p>
          <a:p>
            <a:pPr lvl="3">
              <a:defRPr/>
            </a:pPr>
            <a:r>
              <a:rPr lang="en-US" sz="1600" dirty="0"/>
              <a:t>other target groups determined by </a:t>
            </a:r>
            <a:r>
              <a:rPr lang="et-EE" sz="1600" dirty="0" err="1" smtClean="0"/>
              <a:t>municipality</a:t>
            </a:r>
            <a:r>
              <a:rPr lang="et-EE" sz="1600" dirty="0"/>
              <a:t> </a:t>
            </a:r>
            <a:r>
              <a:rPr lang="et-EE" sz="1600" dirty="0" smtClean="0"/>
              <a:t>(</a:t>
            </a:r>
            <a:r>
              <a:rPr lang="et-EE" sz="1600" dirty="0" err="1" smtClean="0"/>
              <a:t>or</a:t>
            </a:r>
            <a:r>
              <a:rPr lang="et-EE" sz="1600" dirty="0" smtClean="0"/>
              <a:t> </a:t>
            </a:r>
            <a:r>
              <a:rPr lang="et-EE" sz="1600" dirty="0" err="1" smtClean="0"/>
              <a:t>state</a:t>
            </a:r>
            <a:r>
              <a:rPr lang="et-EE" sz="1600" dirty="0" smtClean="0"/>
              <a:t>)</a:t>
            </a:r>
            <a:r>
              <a:rPr lang="en-US" sz="1600" dirty="0" smtClean="0"/>
              <a:t>. </a:t>
            </a:r>
            <a:endParaRPr lang="en-US" sz="1600" dirty="0"/>
          </a:p>
          <a:p>
            <a:pPr marL="0" indent="0">
              <a:buFontTx/>
              <a:buNone/>
              <a:defRPr/>
            </a:pPr>
            <a:endParaRPr lang="et-EE" sz="20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E3763-7269-449F-BA81-B53D4F45EF4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housing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Constitution </a:t>
            </a:r>
            <a:r>
              <a:rPr lang="et-EE" sz="2400" dirty="0" smtClean="0"/>
              <a:t>– no </a:t>
            </a:r>
            <a:r>
              <a:rPr lang="et-EE" sz="2400" dirty="0" err="1" smtClean="0"/>
              <a:t>positive</a:t>
            </a:r>
            <a:r>
              <a:rPr lang="et-EE" sz="2400" dirty="0" smtClean="0"/>
              <a:t> </a:t>
            </a:r>
            <a:r>
              <a:rPr lang="et-EE" sz="2400" dirty="0" err="1" smtClean="0"/>
              <a:t>right</a:t>
            </a:r>
            <a:r>
              <a:rPr lang="et-EE" sz="2400" dirty="0" smtClean="0"/>
              <a:t> </a:t>
            </a:r>
            <a:r>
              <a:rPr lang="et-EE" sz="2400" dirty="0" err="1" smtClean="0"/>
              <a:t>to</a:t>
            </a:r>
            <a:r>
              <a:rPr lang="et-EE" sz="2400" dirty="0" smtClean="0"/>
              <a:t> </a:t>
            </a:r>
            <a:r>
              <a:rPr lang="et-EE" sz="2400" dirty="0" err="1" smtClean="0"/>
              <a:t>housing</a:t>
            </a:r>
            <a:r>
              <a:rPr lang="et-EE" sz="2400" dirty="0" smtClean="0"/>
              <a:t>, </a:t>
            </a:r>
            <a:r>
              <a:rPr lang="et-EE" sz="2400" dirty="0" err="1" smtClean="0"/>
              <a:t>but</a:t>
            </a:r>
            <a:r>
              <a:rPr lang="en-GB" sz="2400" dirty="0" smtClean="0"/>
              <a:t>:</a:t>
            </a:r>
            <a:r>
              <a:rPr lang="et-EE" sz="2400" dirty="0" smtClean="0"/>
              <a:t> </a:t>
            </a:r>
            <a:endParaRPr lang="en-GB" sz="2400" dirty="0" smtClean="0"/>
          </a:p>
          <a:p>
            <a:pPr>
              <a:buFontTx/>
              <a:buNone/>
            </a:pPr>
            <a:r>
              <a:rPr lang="et-EE" sz="2000" dirty="0" smtClean="0"/>
              <a:t>	Art</a:t>
            </a:r>
            <a:r>
              <a:rPr lang="en-US" sz="2000" dirty="0" smtClean="0"/>
              <a:t> </a:t>
            </a:r>
            <a:r>
              <a:rPr lang="en-US" sz="2000" dirty="0" smtClean="0"/>
              <a:t>28. Everyone is entitled to protection of his or her health.</a:t>
            </a:r>
          </a:p>
          <a:p>
            <a:pPr lvl="1"/>
            <a:r>
              <a:rPr lang="en-US" sz="1600" i="1" dirty="0" smtClean="0"/>
              <a:t>Every citizen of Estonia is entitled to government assistance in the case of old age, incapacity for work, loss of provider, or need.</a:t>
            </a:r>
          </a:p>
          <a:p>
            <a:pPr lvl="1"/>
            <a:r>
              <a:rPr lang="en-US" sz="1600" i="1" dirty="0" smtClean="0"/>
              <a:t>Families with a large number of children as well as people with disabilities enjoy special care of the national government and of local authorities.</a:t>
            </a:r>
            <a:endParaRPr lang="et-EE" sz="1600" i="1" dirty="0" smtClean="0"/>
          </a:p>
          <a:p>
            <a:r>
              <a:rPr lang="en-US" sz="2000" b="1" dirty="0" smtClean="0"/>
              <a:t>Social Welfare Act</a:t>
            </a:r>
            <a:r>
              <a:rPr lang="et-EE" sz="2000" b="1" dirty="0" smtClean="0"/>
              <a:t>, </a:t>
            </a:r>
            <a:r>
              <a:rPr lang="et-EE" sz="2000" dirty="0" smtClean="0"/>
              <a:t>A</a:t>
            </a:r>
            <a:r>
              <a:rPr lang="en-US" sz="2000" dirty="0" err="1" smtClean="0"/>
              <a:t>rt</a:t>
            </a:r>
            <a:r>
              <a:rPr lang="en-US" sz="2000" dirty="0" smtClean="0"/>
              <a:t> 14 Housing services</a:t>
            </a:r>
            <a:r>
              <a:rPr lang="et-EE" sz="2000" dirty="0" smtClean="0"/>
              <a:t>:</a:t>
            </a:r>
            <a:endParaRPr lang="en-US" sz="2000" dirty="0" smtClean="0"/>
          </a:p>
          <a:p>
            <a:pPr lvl="1"/>
            <a:r>
              <a:rPr lang="en-US" sz="1600" b="1" i="1" dirty="0" smtClean="0"/>
              <a:t>Local government bodies </a:t>
            </a:r>
            <a:r>
              <a:rPr lang="en-US" sz="1600" i="1" dirty="0" smtClean="0"/>
              <a:t>are </a:t>
            </a:r>
            <a:r>
              <a:rPr lang="en-US" sz="1600" b="1" i="1" dirty="0" smtClean="0"/>
              <a:t>required to provide dwellings </a:t>
            </a:r>
            <a:r>
              <a:rPr lang="en-US" sz="1600" i="1" dirty="0" smtClean="0"/>
              <a:t>for persons or families who are </a:t>
            </a:r>
            <a:r>
              <a:rPr lang="en-US" sz="1600" b="1" i="1" dirty="0" smtClean="0"/>
              <a:t>unable or incapable of securing housing </a:t>
            </a:r>
            <a:r>
              <a:rPr lang="en-US" sz="1600" i="1" dirty="0" smtClean="0"/>
              <a:t>for themselves or their families and to create, if necessary, the opportunity to lease social housing. </a:t>
            </a:r>
            <a:r>
              <a:rPr lang="et-EE" sz="1800" dirty="0" smtClean="0"/>
              <a:t> </a:t>
            </a:r>
            <a:endParaRPr lang="en-US" sz="1800" dirty="0" smtClean="0"/>
          </a:p>
          <a:p>
            <a:endParaRPr lang="et-E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FB0E2-DC3D-42C2-A3F2-578FFDAF678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</a:t>
            </a:r>
            <a:r>
              <a:rPr lang="en-US" sz="4000" b="1" smtClean="0"/>
              <a:t>ousing policy</a:t>
            </a:r>
            <a:endParaRPr lang="et-EE" sz="40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t-EE" sz="2000" b="1" dirty="0" err="1" smtClean="0"/>
              <a:t>The</a:t>
            </a:r>
            <a:r>
              <a:rPr lang="et-EE" sz="2000" b="1" dirty="0" smtClean="0"/>
              <a:t> </a:t>
            </a:r>
            <a:r>
              <a:rPr lang="en-US" sz="2000" b="1" dirty="0" smtClean="0"/>
              <a:t>Estonian Housing</a:t>
            </a:r>
            <a:r>
              <a:rPr lang="et-EE" sz="2000" b="1" dirty="0" smtClean="0"/>
              <a:t> </a:t>
            </a:r>
            <a:r>
              <a:rPr lang="en-US" sz="2000" b="1" dirty="0" smtClean="0"/>
              <a:t>Development </a:t>
            </a:r>
            <a:r>
              <a:rPr lang="en-US" sz="2000" b="1" dirty="0"/>
              <a:t>Plan for </a:t>
            </a:r>
            <a:r>
              <a:rPr lang="en-US" sz="2000" b="1" dirty="0" smtClean="0"/>
              <a:t>2003-2008</a:t>
            </a:r>
            <a:endParaRPr lang="et-EE" sz="1800" b="1" dirty="0" smtClean="0"/>
          </a:p>
          <a:p>
            <a:pPr marL="0" indent="0">
              <a:buFontTx/>
              <a:buNone/>
              <a:defRPr/>
            </a:pPr>
            <a:r>
              <a:rPr lang="et-EE" sz="1800" i="1" dirty="0"/>
              <a:t>(</a:t>
            </a:r>
            <a:r>
              <a:rPr lang="en-US" sz="1800" i="1" dirty="0" smtClean="0"/>
              <a:t>Ministry </a:t>
            </a:r>
            <a:r>
              <a:rPr lang="en-US" sz="1800" i="1" dirty="0"/>
              <a:t>of Economic Affairs and </a:t>
            </a:r>
            <a:r>
              <a:rPr lang="en-US" sz="1800" i="1" dirty="0" smtClean="0"/>
              <a:t>Communications</a:t>
            </a:r>
            <a:r>
              <a:rPr lang="et-EE" sz="1800" i="1" dirty="0" smtClean="0"/>
              <a:t>)</a:t>
            </a:r>
          </a:p>
          <a:p>
            <a:pPr>
              <a:defRPr/>
            </a:pPr>
            <a:r>
              <a:rPr lang="en-US" sz="1800" dirty="0"/>
              <a:t>Expanding the municipally owned housing </a:t>
            </a:r>
            <a:r>
              <a:rPr lang="en-US" sz="1800" dirty="0" smtClean="0"/>
              <a:t>stock</a:t>
            </a:r>
            <a:endParaRPr lang="et-EE" sz="1800" dirty="0" smtClean="0"/>
          </a:p>
          <a:p>
            <a:pPr lvl="1">
              <a:defRPr/>
            </a:pPr>
            <a:r>
              <a:rPr lang="et-EE" sz="1600" dirty="0" err="1" smtClean="0"/>
              <a:t>Tenants</a:t>
            </a:r>
            <a:r>
              <a:rPr lang="et-EE" sz="1600" dirty="0" smtClean="0"/>
              <a:t> </a:t>
            </a:r>
            <a:r>
              <a:rPr lang="et-EE" sz="1600" dirty="0" err="1" smtClean="0"/>
              <a:t>of</a:t>
            </a:r>
            <a:r>
              <a:rPr lang="et-EE" sz="1600" dirty="0" smtClean="0"/>
              <a:t> </a:t>
            </a:r>
            <a:r>
              <a:rPr lang="et-EE" sz="1600" dirty="0" err="1" smtClean="0"/>
              <a:t>restituted</a:t>
            </a:r>
            <a:r>
              <a:rPr lang="et-EE" sz="1600" dirty="0" smtClean="0"/>
              <a:t> </a:t>
            </a:r>
            <a:r>
              <a:rPr lang="et-EE" sz="1600" dirty="0" err="1" smtClean="0"/>
              <a:t>houses</a:t>
            </a:r>
            <a:endParaRPr lang="et-EE" sz="1600" dirty="0" smtClean="0"/>
          </a:p>
          <a:p>
            <a:pPr lvl="1">
              <a:defRPr/>
            </a:pPr>
            <a:r>
              <a:rPr lang="et-EE" sz="1600" dirty="0" smtClean="0"/>
              <a:t>New </a:t>
            </a:r>
            <a:r>
              <a:rPr lang="et-EE" sz="1600" dirty="0" err="1" smtClean="0"/>
              <a:t>labour</a:t>
            </a:r>
            <a:r>
              <a:rPr lang="et-EE" sz="1600" dirty="0" smtClean="0"/>
              <a:t> </a:t>
            </a:r>
            <a:r>
              <a:rPr lang="et-EE" sz="1600" dirty="0" err="1" smtClean="0"/>
              <a:t>arrivals</a:t>
            </a:r>
            <a:endParaRPr lang="et-EE" sz="1600" dirty="0" smtClean="0"/>
          </a:p>
          <a:p>
            <a:pPr lvl="1">
              <a:defRPr/>
            </a:pPr>
            <a:r>
              <a:rPr lang="et-EE" sz="1600" dirty="0" err="1" smtClean="0"/>
              <a:t>Socially</a:t>
            </a:r>
            <a:r>
              <a:rPr lang="et-EE" sz="1600" dirty="0" smtClean="0"/>
              <a:t> </a:t>
            </a:r>
            <a:r>
              <a:rPr lang="et-EE" sz="1600" dirty="0" err="1" smtClean="0"/>
              <a:t>vulnerable</a:t>
            </a:r>
            <a:r>
              <a:rPr lang="et-EE" sz="1600" dirty="0" smtClean="0"/>
              <a:t> </a:t>
            </a:r>
            <a:r>
              <a:rPr lang="et-EE" sz="1600" dirty="0" err="1" smtClean="0"/>
              <a:t>groups</a:t>
            </a:r>
            <a:endParaRPr lang="et-EE" sz="1600" dirty="0" smtClean="0"/>
          </a:p>
          <a:p>
            <a:pPr>
              <a:defRPr/>
            </a:pPr>
            <a:r>
              <a:rPr lang="en-US" sz="1800" dirty="0" smtClean="0"/>
              <a:t>State </a:t>
            </a:r>
            <a:r>
              <a:rPr lang="en-US" sz="1800" dirty="0"/>
              <a:t>guarantees to housing loans of young families, young specialists and tenants of </a:t>
            </a:r>
            <a:r>
              <a:rPr lang="en-US" sz="1800" dirty="0" smtClean="0"/>
              <a:t>houses</a:t>
            </a:r>
            <a:r>
              <a:rPr lang="et-EE" sz="1800" dirty="0" smtClean="0"/>
              <a:t> </a:t>
            </a:r>
            <a:r>
              <a:rPr lang="en-US" sz="1800" dirty="0" smtClean="0"/>
              <a:t>returned </a:t>
            </a:r>
            <a:r>
              <a:rPr lang="en-US" sz="1800" dirty="0"/>
              <a:t>to their legitimate </a:t>
            </a:r>
            <a:r>
              <a:rPr lang="en-US" sz="1800" dirty="0" smtClean="0"/>
              <a:t>owners</a:t>
            </a:r>
            <a:endParaRPr lang="et-EE" sz="1800" dirty="0" smtClean="0"/>
          </a:p>
          <a:p>
            <a:pPr>
              <a:defRPr/>
            </a:pPr>
            <a:r>
              <a:rPr lang="en-US" sz="1800" dirty="0"/>
              <a:t>Reconstruction of apartment buildings and the relevant awareness </a:t>
            </a:r>
            <a:r>
              <a:rPr lang="en-US" sz="1800" dirty="0" smtClean="0"/>
              <a:t>raising</a:t>
            </a:r>
            <a:endParaRPr lang="et-EE" sz="1800" dirty="0" smtClean="0"/>
          </a:p>
          <a:p>
            <a:pPr>
              <a:defRPr/>
            </a:pPr>
            <a:r>
              <a:rPr lang="en-US" sz="1800" dirty="0" smtClean="0"/>
              <a:t>Allocation </a:t>
            </a:r>
            <a:r>
              <a:rPr lang="en-US" sz="1800" dirty="0"/>
              <a:t>of subsistence </a:t>
            </a:r>
            <a:r>
              <a:rPr lang="en-US" sz="1800" dirty="0" smtClean="0"/>
              <a:t>benefits</a:t>
            </a:r>
            <a:endParaRPr lang="et-EE" sz="1800" dirty="0" smtClean="0"/>
          </a:p>
          <a:p>
            <a:pPr>
              <a:defRPr/>
            </a:pPr>
            <a:r>
              <a:rPr lang="et-EE" sz="1800" dirty="0" err="1"/>
              <a:t>Use</a:t>
            </a:r>
            <a:r>
              <a:rPr lang="et-EE" sz="1800" dirty="0"/>
              <a:t> </a:t>
            </a:r>
            <a:r>
              <a:rPr lang="et-EE" sz="1800" dirty="0" err="1"/>
              <a:t>of</a:t>
            </a:r>
            <a:r>
              <a:rPr lang="et-EE" sz="1800" dirty="0"/>
              <a:t> </a:t>
            </a:r>
            <a:r>
              <a:rPr lang="et-EE" sz="1800" dirty="0" err="1"/>
              <a:t>social</a:t>
            </a:r>
            <a:r>
              <a:rPr lang="et-EE" sz="1800" dirty="0"/>
              <a:t> </a:t>
            </a:r>
            <a:r>
              <a:rPr lang="et-EE" sz="1800" dirty="0" err="1" smtClean="0"/>
              <a:t>housing</a:t>
            </a:r>
            <a:endParaRPr lang="et-EE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AB1BFA-1A2B-4DC3-B6E6-9C0492E956D3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housing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b="1" dirty="0"/>
              <a:t>The Estonian National Housing Development Plan for </a:t>
            </a:r>
            <a:r>
              <a:rPr lang="en-US" sz="2000" b="1" dirty="0" smtClean="0"/>
              <a:t>2008-2013</a:t>
            </a:r>
            <a:endParaRPr lang="et-EE" sz="2000" b="1" dirty="0" smtClean="0"/>
          </a:p>
          <a:p>
            <a:pPr>
              <a:defRPr/>
            </a:pPr>
            <a:r>
              <a:rPr lang="et-EE" sz="2000" b="1" dirty="0" err="1">
                <a:solidFill>
                  <a:srgbClr val="FF0000"/>
                </a:solidFill>
              </a:rPr>
              <a:t>Problems</a:t>
            </a:r>
            <a:r>
              <a:rPr lang="et-EE" sz="2000" dirty="0"/>
              <a:t> </a:t>
            </a:r>
            <a:r>
              <a:rPr lang="et-EE" sz="2000" dirty="0" err="1"/>
              <a:t>admitted</a:t>
            </a:r>
            <a:r>
              <a:rPr lang="et-EE" sz="2400" dirty="0"/>
              <a:t>: </a:t>
            </a:r>
          </a:p>
          <a:p>
            <a:pPr marL="685800" lvl="1">
              <a:defRPr/>
            </a:pPr>
            <a:r>
              <a:rPr lang="en-US" sz="1800" dirty="0" smtClean="0"/>
              <a:t>Housing </a:t>
            </a:r>
            <a:r>
              <a:rPr lang="en-US" sz="1800" dirty="0"/>
              <a:t>is </a:t>
            </a:r>
            <a:r>
              <a:rPr lang="en-US" sz="1800" b="1" dirty="0"/>
              <a:t>not accessible </a:t>
            </a:r>
            <a:r>
              <a:rPr lang="en-US" sz="1800" dirty="0"/>
              <a:t>to every resident in Estonia</a:t>
            </a:r>
            <a:r>
              <a:rPr lang="en-US" sz="1800" dirty="0" smtClean="0"/>
              <a:t>.</a:t>
            </a:r>
            <a:endParaRPr lang="et-EE" sz="1800" dirty="0" smtClean="0"/>
          </a:p>
          <a:p>
            <a:pPr marL="1085850" lvl="2" indent="-285750">
              <a:defRPr/>
            </a:pPr>
            <a:r>
              <a:rPr lang="et-EE" sz="1600" i="1" dirty="0" smtClean="0"/>
              <a:t>/…/ </a:t>
            </a:r>
            <a:r>
              <a:rPr lang="en-US" sz="1600" i="1" dirty="0" smtClean="0"/>
              <a:t>about </a:t>
            </a:r>
            <a:r>
              <a:rPr lang="en-US" sz="1600" i="1" dirty="0"/>
              <a:t>3 000 – 3 500 homeless persons in Estonia (2 000 in Tallinn). </a:t>
            </a:r>
            <a:r>
              <a:rPr lang="en-US" sz="1600" i="1" dirty="0" smtClean="0"/>
              <a:t>Every</a:t>
            </a:r>
            <a:r>
              <a:rPr lang="et-EE" sz="1600" i="1" dirty="0" smtClean="0"/>
              <a:t> </a:t>
            </a:r>
            <a:r>
              <a:rPr lang="en-US" sz="1600" i="1" dirty="0" smtClean="0"/>
              <a:t>year </a:t>
            </a:r>
            <a:r>
              <a:rPr lang="en-US" sz="1600" i="1" dirty="0" err="1"/>
              <a:t>ca</a:t>
            </a:r>
            <a:r>
              <a:rPr lang="en-US" sz="1600" i="1" dirty="0"/>
              <a:t> 300 children without parental care become adults and need housing; </a:t>
            </a:r>
            <a:r>
              <a:rPr lang="et-EE" sz="1600" i="1" dirty="0" smtClean="0"/>
              <a:t>/…/</a:t>
            </a:r>
            <a:r>
              <a:rPr lang="en-US" sz="1600" i="1" dirty="0" smtClean="0"/>
              <a:t>. </a:t>
            </a:r>
            <a:r>
              <a:rPr lang="en-US" sz="1600" i="1" dirty="0"/>
              <a:t>Ex-convicts also require </a:t>
            </a:r>
            <a:r>
              <a:rPr lang="en-US" sz="1600" i="1" dirty="0" smtClean="0"/>
              <a:t>housing</a:t>
            </a:r>
            <a:r>
              <a:rPr lang="et-EE" sz="1600" i="1" dirty="0" smtClean="0"/>
              <a:t> (</a:t>
            </a:r>
            <a:r>
              <a:rPr lang="et-EE" sz="1600" i="1" dirty="0" err="1" smtClean="0"/>
              <a:t>around</a:t>
            </a:r>
            <a:r>
              <a:rPr lang="et-EE" sz="1600" i="1" dirty="0" smtClean="0"/>
              <a:t> 2000)</a:t>
            </a:r>
            <a:r>
              <a:rPr lang="en-US" sz="1600" i="1" dirty="0" smtClean="0"/>
              <a:t>. </a:t>
            </a:r>
            <a:r>
              <a:rPr lang="en-US" sz="1600" i="1" dirty="0"/>
              <a:t>The 65 900 retired households, as well as students with economic difficulties </a:t>
            </a:r>
            <a:r>
              <a:rPr lang="en-US" sz="1600" i="1" dirty="0" smtClean="0"/>
              <a:t>would be </a:t>
            </a:r>
            <a:r>
              <a:rPr lang="en-US" sz="1600" i="1" dirty="0"/>
              <a:t>the potential tenants of municipally </a:t>
            </a:r>
            <a:r>
              <a:rPr lang="en-US" sz="1600" i="1" dirty="0" smtClean="0"/>
              <a:t>owned</a:t>
            </a:r>
            <a:r>
              <a:rPr lang="et-EE" sz="1600" i="1" dirty="0" smtClean="0"/>
              <a:t> </a:t>
            </a:r>
            <a:r>
              <a:rPr lang="en-US" sz="1600" i="1" dirty="0" smtClean="0"/>
              <a:t>housing</a:t>
            </a:r>
            <a:r>
              <a:rPr lang="en-US" sz="1600" i="1" dirty="0"/>
              <a:t>.</a:t>
            </a:r>
            <a:endParaRPr lang="et-EE" sz="1600" i="1" dirty="0" smtClean="0"/>
          </a:p>
          <a:p>
            <a:pPr marL="1085850" lvl="2" indent="-285750">
              <a:defRPr/>
            </a:pPr>
            <a:r>
              <a:rPr lang="et-EE" sz="1600" i="1" dirty="0" smtClean="0"/>
              <a:t>T</a:t>
            </a:r>
            <a:r>
              <a:rPr lang="en-US" sz="1600" i="1" dirty="0" smtClean="0"/>
              <a:t>he </a:t>
            </a:r>
            <a:r>
              <a:rPr lang="en-US" sz="1600" i="1" dirty="0"/>
              <a:t>demand exceeds the supply in Tallinn and in all major cities. Across Estonia the local</a:t>
            </a:r>
            <a:r>
              <a:rPr lang="et-EE" sz="1600" i="1" dirty="0"/>
              <a:t> </a:t>
            </a:r>
            <a:r>
              <a:rPr lang="en-US" sz="1600" i="1" dirty="0"/>
              <a:t>governments would need an additional </a:t>
            </a:r>
            <a:r>
              <a:rPr lang="en-US" sz="1600" b="1" i="1" dirty="0"/>
              <a:t>6 000 </a:t>
            </a:r>
            <a:r>
              <a:rPr lang="en-US" sz="1600" i="1" dirty="0"/>
              <a:t>municipal and social dwellings. </a:t>
            </a:r>
            <a:endParaRPr lang="et-EE" sz="1600" i="1" dirty="0" smtClean="0"/>
          </a:p>
          <a:p>
            <a:pPr marL="685800" lvl="1">
              <a:defRPr/>
            </a:pPr>
            <a:r>
              <a:rPr lang="en-US" sz="1800" dirty="0" smtClean="0"/>
              <a:t>Limited </a:t>
            </a:r>
            <a:r>
              <a:rPr lang="en-US" sz="1800" dirty="0"/>
              <a:t>number of apartments adapted for </a:t>
            </a:r>
            <a:r>
              <a:rPr lang="en-US" sz="1800" b="1" dirty="0"/>
              <a:t>person with special needs</a:t>
            </a:r>
            <a:r>
              <a:rPr lang="en-US" sz="1800" dirty="0"/>
              <a:t>.</a:t>
            </a:r>
          </a:p>
          <a:p>
            <a:pPr>
              <a:defRPr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119CB-8341-4BDB-8FF8-B5EE69220BD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housing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1800" b="1" dirty="0" smtClean="0"/>
              <a:t>The Estonian National Housing Development Plan for 2008-2013</a:t>
            </a:r>
            <a:endParaRPr lang="et-EE" sz="1800" b="1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en-US" sz="1400" b="1" dirty="0" smtClean="0"/>
              <a:t>Objective: </a:t>
            </a:r>
            <a:r>
              <a:rPr lang="en-US" sz="1400" dirty="0" smtClean="0"/>
              <a:t>to ensure access to suitable and affordable</a:t>
            </a:r>
            <a:r>
              <a:rPr lang="et-EE" sz="1400" dirty="0" smtClean="0"/>
              <a:t> </a:t>
            </a:r>
            <a:r>
              <a:rPr lang="en-US" sz="1400" dirty="0" smtClean="0"/>
              <a:t>housing for everyone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en-US" sz="1400" b="1" dirty="0" smtClean="0"/>
              <a:t>Target group: </a:t>
            </a:r>
            <a:r>
              <a:rPr lang="en-US" sz="1400" dirty="0" smtClean="0"/>
              <a:t>Low income households: large families, young families and young specialists, children and adolescents without parental care, disabled persons, the elderly, students, ex-convicts and probationers and also local governments.</a:t>
            </a:r>
            <a:endParaRPr lang="et-EE" sz="1400" dirty="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r>
              <a:rPr lang="et-EE" sz="1400" b="1" dirty="0" err="1" smtClean="0">
                <a:solidFill>
                  <a:srgbClr val="FF0000"/>
                </a:solidFill>
              </a:rPr>
              <a:t>Measures</a:t>
            </a:r>
            <a:r>
              <a:rPr lang="et-EE" sz="1400" b="1" dirty="0" smtClean="0">
                <a:solidFill>
                  <a:srgbClr val="FF0000"/>
                </a:solidFill>
              </a:rPr>
              <a:t>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n-US" sz="1600" dirty="0" err="1" smtClean="0"/>
              <a:t>Imporving</a:t>
            </a:r>
            <a:r>
              <a:rPr lang="en-US" sz="1600" dirty="0" smtClean="0"/>
              <a:t> access to dwellings</a:t>
            </a:r>
            <a:r>
              <a:rPr lang="et-EE" sz="1600" dirty="0" smtClean="0"/>
              <a:t>(</a:t>
            </a:r>
            <a:r>
              <a:rPr lang="et-EE" sz="1600" dirty="0" err="1" smtClean="0"/>
              <a:t>for</a:t>
            </a:r>
            <a:r>
              <a:rPr lang="et-EE" sz="1600" dirty="0" smtClean="0"/>
              <a:t> </a:t>
            </a:r>
            <a:r>
              <a:rPr lang="et-EE" sz="1600" dirty="0" err="1" smtClean="0"/>
              <a:t>persons</a:t>
            </a:r>
            <a:r>
              <a:rPr lang="et-EE" sz="1600" dirty="0" smtClean="0"/>
              <a:t> </a:t>
            </a:r>
            <a:r>
              <a:rPr lang="et-EE" sz="1600" dirty="0" err="1" smtClean="0"/>
              <a:t>with</a:t>
            </a:r>
            <a:r>
              <a:rPr lang="et-EE" sz="1600" dirty="0" smtClean="0"/>
              <a:t> </a:t>
            </a:r>
            <a:r>
              <a:rPr lang="et-EE" sz="1600" dirty="0" err="1" smtClean="0"/>
              <a:t>special</a:t>
            </a:r>
            <a:r>
              <a:rPr lang="et-EE" sz="1600" dirty="0" smtClean="0"/>
              <a:t> </a:t>
            </a:r>
            <a:r>
              <a:rPr lang="et-EE" sz="1600" dirty="0" err="1" smtClean="0"/>
              <a:t>needs</a:t>
            </a:r>
            <a:r>
              <a:rPr lang="et-EE" sz="1600" dirty="0" smtClean="0"/>
              <a:t>)</a:t>
            </a:r>
          </a:p>
          <a:p>
            <a:pPr marL="1257300" lvl="2" indent="-457200">
              <a:lnSpc>
                <a:spcPct val="80000"/>
              </a:lnSpc>
              <a:spcBef>
                <a:spcPts val="600"/>
              </a:spcBef>
            </a:pPr>
            <a:r>
              <a:rPr lang="en-US" sz="1200" dirty="0" smtClean="0"/>
              <a:t>Support to adapting the housing to meet special needs.</a:t>
            </a:r>
          </a:p>
          <a:p>
            <a:pPr marL="1257300" lvl="2" indent="-457200">
              <a:lnSpc>
                <a:spcPct val="80000"/>
              </a:lnSpc>
              <a:spcBef>
                <a:spcPts val="600"/>
              </a:spcBef>
            </a:pPr>
            <a:r>
              <a:rPr lang="en-US" sz="1200" dirty="0" smtClean="0"/>
              <a:t>Production of guidelines for technical solutions aimed at creating access</a:t>
            </a:r>
            <a:r>
              <a:rPr lang="et-EE" sz="1200" dirty="0" smtClean="0"/>
              <a:t> </a:t>
            </a:r>
            <a:r>
              <a:rPr lang="en-US" sz="1200" dirty="0" smtClean="0"/>
              <a:t>to buildings.</a:t>
            </a:r>
            <a:endParaRPr lang="et-EE" sz="12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t-EE" sz="1600" dirty="0" err="1" smtClean="0"/>
              <a:t>Improving</a:t>
            </a:r>
            <a:r>
              <a:rPr lang="et-EE" sz="1600" dirty="0" smtClean="0"/>
              <a:t> </a:t>
            </a:r>
            <a:r>
              <a:rPr lang="et-EE" sz="1600" dirty="0" err="1" smtClean="0"/>
              <a:t>possibiitied</a:t>
            </a:r>
            <a:r>
              <a:rPr lang="et-EE" sz="1600" dirty="0" smtClean="0"/>
              <a:t> </a:t>
            </a:r>
            <a:r>
              <a:rPr lang="et-EE" sz="1600" dirty="0" err="1" smtClean="0"/>
              <a:t>for</a:t>
            </a:r>
            <a:r>
              <a:rPr lang="et-EE" sz="1600" dirty="0" smtClean="0"/>
              <a:t> </a:t>
            </a:r>
            <a:r>
              <a:rPr lang="et-EE" sz="1600" dirty="0" err="1" smtClean="0"/>
              <a:t>acquisition</a:t>
            </a:r>
            <a:r>
              <a:rPr lang="et-EE" sz="1600" dirty="0" smtClean="0"/>
              <a:t> </a:t>
            </a:r>
            <a:r>
              <a:rPr lang="et-EE" sz="1600" dirty="0" err="1" smtClean="0"/>
              <a:t>of</a:t>
            </a:r>
            <a:r>
              <a:rPr lang="et-EE" sz="1600" dirty="0" smtClean="0"/>
              <a:t> </a:t>
            </a:r>
            <a:r>
              <a:rPr lang="et-EE" sz="1600" dirty="0" err="1" smtClean="0"/>
              <a:t>housing</a:t>
            </a:r>
            <a:endParaRPr lang="et-EE" sz="1600" dirty="0" smtClean="0"/>
          </a:p>
          <a:p>
            <a:pPr marL="1257300" lvl="2" indent="-457200">
              <a:lnSpc>
                <a:spcPct val="80000"/>
              </a:lnSpc>
              <a:spcBef>
                <a:spcPts val="600"/>
              </a:spcBef>
            </a:pPr>
            <a:r>
              <a:rPr lang="en-US" sz="1200" dirty="0" smtClean="0"/>
              <a:t>Deduction of housing loan interest paid from taxable income </a:t>
            </a:r>
            <a:r>
              <a:rPr lang="et-EE" sz="1200" dirty="0" smtClean="0"/>
              <a:t>- ca 20 </a:t>
            </a:r>
            <a:r>
              <a:rPr lang="et-EE" sz="1200" dirty="0" err="1" smtClean="0"/>
              <a:t>million</a:t>
            </a:r>
            <a:r>
              <a:rPr lang="et-EE" sz="1200" dirty="0" smtClean="0"/>
              <a:t> euros/ 100 000 </a:t>
            </a:r>
            <a:r>
              <a:rPr lang="et-EE" sz="1200" dirty="0" err="1" smtClean="0"/>
              <a:t>applicants</a:t>
            </a:r>
            <a:r>
              <a:rPr lang="et-EE" sz="1200" dirty="0" smtClean="0"/>
              <a:t> </a:t>
            </a:r>
            <a:r>
              <a:rPr lang="et-EE" sz="1200" dirty="0" err="1" smtClean="0"/>
              <a:t>yearly</a:t>
            </a:r>
            <a:endParaRPr lang="et-EE" sz="1200" dirty="0" smtClean="0"/>
          </a:p>
          <a:p>
            <a:pPr marL="1257300" lvl="2" indent="-457200">
              <a:lnSpc>
                <a:spcPct val="80000"/>
              </a:lnSpc>
              <a:spcBef>
                <a:spcPts val="600"/>
              </a:spcBef>
            </a:pPr>
            <a:r>
              <a:rPr lang="en-US" sz="1200" dirty="0" smtClean="0"/>
              <a:t>State guarantees to housing loans</a:t>
            </a:r>
            <a:r>
              <a:rPr lang="et-EE" sz="1200" dirty="0" smtClean="0"/>
              <a:t> (</a:t>
            </a:r>
            <a:r>
              <a:rPr lang="et-EE" sz="1200" dirty="0" err="1" smtClean="0"/>
              <a:t>since</a:t>
            </a:r>
            <a:r>
              <a:rPr lang="et-EE" sz="1200" dirty="0" smtClean="0"/>
              <a:t> </a:t>
            </a:r>
            <a:r>
              <a:rPr lang="et-EE" sz="1200" dirty="0" err="1" smtClean="0"/>
              <a:t>year</a:t>
            </a:r>
            <a:r>
              <a:rPr lang="et-EE" sz="1200" dirty="0" smtClean="0"/>
              <a:t> 2000, 23 184 </a:t>
            </a:r>
            <a:r>
              <a:rPr lang="et-EE" sz="1200" dirty="0" err="1" smtClean="0"/>
              <a:t>households</a:t>
            </a:r>
            <a:r>
              <a:rPr lang="et-EE" sz="1200" dirty="0" smtClean="0"/>
              <a:t> (</a:t>
            </a:r>
            <a:r>
              <a:rPr lang="et-EE" sz="1200" dirty="0" err="1" smtClean="0"/>
              <a:t>young</a:t>
            </a:r>
            <a:r>
              <a:rPr lang="et-EE" sz="1200" dirty="0" smtClean="0"/>
              <a:t> </a:t>
            </a:r>
            <a:r>
              <a:rPr lang="et-EE" sz="1200" dirty="0" err="1" smtClean="0"/>
              <a:t>families</a:t>
            </a:r>
            <a:r>
              <a:rPr lang="et-EE" sz="1200" dirty="0" smtClean="0"/>
              <a:t>, </a:t>
            </a:r>
            <a:r>
              <a:rPr lang="et-EE" sz="1200" dirty="0" err="1" smtClean="0"/>
              <a:t>young</a:t>
            </a:r>
            <a:r>
              <a:rPr lang="et-EE" sz="1200" dirty="0" smtClean="0"/>
              <a:t> </a:t>
            </a:r>
            <a:r>
              <a:rPr lang="et-EE" sz="1200" dirty="0" err="1" smtClean="0"/>
              <a:t>specialist</a:t>
            </a:r>
            <a:r>
              <a:rPr lang="et-EE" sz="1200" dirty="0" smtClean="0"/>
              <a:t>, </a:t>
            </a:r>
            <a:r>
              <a:rPr lang="et-EE" sz="1200" dirty="0" err="1" smtClean="0"/>
              <a:t>tenants</a:t>
            </a:r>
            <a:r>
              <a:rPr lang="et-EE" sz="1200" dirty="0" smtClean="0"/>
              <a:t> </a:t>
            </a:r>
            <a:r>
              <a:rPr lang="et-EE" sz="1200" dirty="0" err="1" smtClean="0"/>
              <a:t>of</a:t>
            </a:r>
            <a:r>
              <a:rPr lang="et-EE" sz="1200" dirty="0" smtClean="0"/>
              <a:t> </a:t>
            </a:r>
            <a:r>
              <a:rPr lang="et-EE" sz="1200" dirty="0" err="1" smtClean="0"/>
              <a:t>restituted</a:t>
            </a:r>
            <a:r>
              <a:rPr lang="et-EE" sz="1200" dirty="0" smtClean="0"/>
              <a:t> </a:t>
            </a:r>
            <a:r>
              <a:rPr lang="et-EE" sz="1200" dirty="0" err="1" smtClean="0"/>
              <a:t>houses</a:t>
            </a:r>
            <a:r>
              <a:rPr lang="et-EE" sz="1200" dirty="0" smtClean="0"/>
              <a:t>) </a:t>
            </a:r>
            <a:r>
              <a:rPr lang="et-EE" sz="1200" dirty="0" err="1" smtClean="0"/>
              <a:t>have</a:t>
            </a:r>
            <a:r>
              <a:rPr lang="et-EE" sz="1200" dirty="0" smtClean="0"/>
              <a:t> </a:t>
            </a:r>
            <a:r>
              <a:rPr lang="et-EE" sz="1200" dirty="0" err="1" smtClean="0"/>
              <a:t>benefited</a:t>
            </a:r>
            <a:r>
              <a:rPr lang="et-EE" sz="1200" dirty="0" smtClean="0"/>
              <a:t>)</a:t>
            </a:r>
            <a:endParaRPr lang="en-US" sz="12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t-EE" sz="1600" b="1" dirty="0" err="1" smtClean="0">
                <a:solidFill>
                  <a:srgbClr val="FF0000"/>
                </a:solidFill>
              </a:rPr>
              <a:t>Improving</a:t>
            </a:r>
            <a:r>
              <a:rPr lang="et-EE" sz="1600" b="1" dirty="0" smtClean="0">
                <a:solidFill>
                  <a:srgbClr val="FF0000"/>
                </a:solidFill>
              </a:rPr>
              <a:t> </a:t>
            </a:r>
            <a:r>
              <a:rPr lang="et-EE" sz="1600" b="1" dirty="0" err="1" smtClean="0">
                <a:solidFill>
                  <a:srgbClr val="FF0000"/>
                </a:solidFill>
              </a:rPr>
              <a:t>housing</a:t>
            </a:r>
            <a:r>
              <a:rPr lang="et-EE" sz="1600" b="1" dirty="0" smtClean="0">
                <a:solidFill>
                  <a:srgbClr val="FF0000"/>
                </a:solidFill>
              </a:rPr>
              <a:t> </a:t>
            </a:r>
            <a:r>
              <a:rPr lang="et-EE" sz="1600" b="1" dirty="0" err="1" smtClean="0">
                <a:solidFill>
                  <a:srgbClr val="FF0000"/>
                </a:solidFill>
              </a:rPr>
              <a:t>conditions</a:t>
            </a:r>
            <a:r>
              <a:rPr lang="et-EE" sz="1600" b="1" dirty="0" smtClean="0">
                <a:solidFill>
                  <a:srgbClr val="FF0000"/>
                </a:solidFill>
              </a:rPr>
              <a:t>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t-EE" sz="1600" dirty="0" err="1" smtClean="0"/>
              <a:t>Ensuring</a:t>
            </a:r>
            <a:r>
              <a:rPr lang="et-EE" sz="1600" dirty="0" smtClean="0"/>
              <a:t> </a:t>
            </a:r>
            <a:r>
              <a:rPr lang="et-EE" sz="1600" dirty="0" err="1" smtClean="0"/>
              <a:t>compensation</a:t>
            </a:r>
            <a:r>
              <a:rPr lang="et-EE" sz="1600" dirty="0" smtClean="0"/>
              <a:t> </a:t>
            </a:r>
            <a:r>
              <a:rPr lang="et-EE" sz="1600" dirty="0" err="1" smtClean="0"/>
              <a:t>of</a:t>
            </a:r>
            <a:r>
              <a:rPr lang="et-EE" sz="1600" dirty="0" smtClean="0"/>
              <a:t> </a:t>
            </a:r>
            <a:r>
              <a:rPr lang="et-EE" sz="1600" dirty="0" err="1" smtClean="0"/>
              <a:t>housing</a:t>
            </a:r>
            <a:r>
              <a:rPr lang="et-EE" sz="1600" dirty="0" smtClean="0"/>
              <a:t> </a:t>
            </a:r>
            <a:r>
              <a:rPr lang="et-EE" sz="1600" dirty="0" err="1" smtClean="0"/>
              <a:t>cost</a:t>
            </a:r>
            <a:r>
              <a:rPr lang="et-EE" sz="1600" dirty="0" smtClean="0"/>
              <a:t> </a:t>
            </a:r>
            <a:r>
              <a:rPr lang="et-EE" sz="1600" dirty="0" err="1" smtClean="0"/>
              <a:t>to</a:t>
            </a:r>
            <a:r>
              <a:rPr lang="et-EE" sz="1600" dirty="0" smtClean="0"/>
              <a:t> </a:t>
            </a:r>
            <a:r>
              <a:rPr lang="et-EE" sz="1600" dirty="0" err="1" smtClean="0"/>
              <a:t>persons</a:t>
            </a:r>
            <a:r>
              <a:rPr lang="et-EE" sz="1600" dirty="0" smtClean="0"/>
              <a:t> </a:t>
            </a:r>
            <a:r>
              <a:rPr lang="et-EE" sz="1600" dirty="0" err="1" smtClean="0"/>
              <a:t>with</a:t>
            </a:r>
            <a:r>
              <a:rPr lang="et-EE" sz="1600" dirty="0" smtClean="0"/>
              <a:t> </a:t>
            </a:r>
            <a:r>
              <a:rPr lang="et-EE" sz="1600" dirty="0" err="1" smtClean="0"/>
              <a:t>coping</a:t>
            </a:r>
            <a:r>
              <a:rPr lang="et-EE" sz="1600" dirty="0" smtClean="0"/>
              <a:t> </a:t>
            </a:r>
            <a:r>
              <a:rPr lang="et-EE" sz="1600" dirty="0" err="1" smtClean="0"/>
              <a:t>difficulities</a:t>
            </a:r>
            <a:endParaRPr lang="et-EE" sz="1600" dirty="0" smtClean="0"/>
          </a:p>
          <a:p>
            <a:pPr marL="1257300" lvl="2" indent="-457200">
              <a:lnSpc>
                <a:spcPct val="80000"/>
              </a:lnSpc>
              <a:spcBef>
                <a:spcPts val="600"/>
              </a:spcBef>
            </a:pPr>
            <a:r>
              <a:rPr lang="et-EE" sz="1200" b="1" dirty="0" err="1" smtClean="0">
                <a:solidFill>
                  <a:srgbClr val="FF0000"/>
                </a:solidFill>
              </a:rPr>
              <a:t>Subsistance</a:t>
            </a:r>
            <a:r>
              <a:rPr lang="et-EE" sz="1200" b="1" dirty="0" smtClean="0">
                <a:solidFill>
                  <a:srgbClr val="FF0000"/>
                </a:solidFill>
              </a:rPr>
              <a:t> </a:t>
            </a:r>
            <a:r>
              <a:rPr lang="et-EE" sz="1200" b="1" dirty="0" err="1" smtClean="0">
                <a:solidFill>
                  <a:srgbClr val="FF0000"/>
                </a:solidFill>
              </a:rPr>
              <a:t>benefit</a:t>
            </a:r>
            <a:endParaRPr lang="et-EE" sz="1200" b="1" dirty="0" smtClean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t-EE" sz="1600" dirty="0" err="1" smtClean="0"/>
              <a:t>Improving</a:t>
            </a:r>
            <a:r>
              <a:rPr lang="et-EE" sz="1600" dirty="0" smtClean="0"/>
              <a:t> </a:t>
            </a:r>
            <a:r>
              <a:rPr lang="et-EE" sz="1600" dirty="0" err="1" smtClean="0"/>
              <a:t>the</a:t>
            </a:r>
            <a:r>
              <a:rPr lang="et-EE" sz="1600" dirty="0" smtClean="0"/>
              <a:t> </a:t>
            </a:r>
            <a:r>
              <a:rPr lang="et-EE" sz="1600" dirty="0" err="1" smtClean="0"/>
              <a:t>legal</a:t>
            </a:r>
            <a:r>
              <a:rPr lang="et-EE" sz="1600" dirty="0" smtClean="0"/>
              <a:t> </a:t>
            </a:r>
            <a:r>
              <a:rPr lang="et-EE" sz="1600" dirty="0" err="1" smtClean="0"/>
              <a:t>environment</a:t>
            </a:r>
            <a:r>
              <a:rPr lang="et-EE" sz="1600" dirty="0" smtClean="0"/>
              <a:t> and </a:t>
            </a:r>
            <a:r>
              <a:rPr lang="et-EE" sz="1600" dirty="0" err="1" smtClean="0"/>
              <a:t>increasing</a:t>
            </a:r>
            <a:r>
              <a:rPr lang="et-EE" sz="1600" dirty="0" smtClean="0"/>
              <a:t> </a:t>
            </a:r>
            <a:r>
              <a:rPr lang="et-EE" sz="1600" dirty="0" err="1" smtClean="0"/>
              <a:t>admnistrative</a:t>
            </a:r>
            <a:r>
              <a:rPr lang="et-EE" sz="1600" dirty="0" smtClean="0"/>
              <a:t> </a:t>
            </a:r>
            <a:r>
              <a:rPr lang="et-EE" sz="1600" dirty="0" err="1" smtClean="0"/>
              <a:t>capacity</a:t>
            </a:r>
            <a:endParaRPr lang="et-E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E9D66-34E2-4906-99C7-40E9930614C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housing policy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000" b="1" smtClean="0"/>
              <a:t>The Estonian National Housing Development Plan for 2008-2013</a:t>
            </a:r>
            <a:r>
              <a:rPr lang="et-EE" sz="2000" b="1" smtClean="0"/>
              <a:t> (cont)</a:t>
            </a:r>
            <a:endParaRPr lang="en-US" sz="2000" b="1" smtClean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000" b="1" smtClean="0"/>
              <a:t>Measure</a:t>
            </a:r>
            <a:r>
              <a:rPr lang="en-US" sz="2000" smtClean="0"/>
              <a:t>:</a:t>
            </a:r>
            <a:r>
              <a:rPr lang="et-EE" sz="2000" smtClean="0"/>
              <a:t> </a:t>
            </a:r>
            <a:r>
              <a:rPr lang="en-US" sz="2000" b="1" smtClean="0">
                <a:solidFill>
                  <a:srgbClr val="FF0000"/>
                </a:solidFill>
              </a:rPr>
              <a:t>I</a:t>
            </a:r>
            <a:r>
              <a:rPr lang="et-EE" sz="2000" b="1" smtClean="0">
                <a:solidFill>
                  <a:srgbClr val="FF0000"/>
                </a:solidFill>
              </a:rPr>
              <a:t>mporving housing conditions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t-EE" sz="2000" b="1" smtClean="0"/>
              <a:t>Activities</a:t>
            </a:r>
            <a:r>
              <a:rPr lang="et-EE" sz="2000" smtClean="0"/>
              <a:t>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1800" smtClean="0"/>
              <a:t>Home support for large families</a:t>
            </a:r>
            <a:r>
              <a:rPr lang="et-EE" sz="1800" smtClean="0"/>
              <a:t> – about 2,2 million euros /250 families per year</a:t>
            </a:r>
            <a:endParaRPr lang="en-US" sz="1800" smtClean="0"/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1800" b="1" smtClean="0"/>
              <a:t>Support for increasing municipally owned housing stock</a:t>
            </a:r>
            <a:r>
              <a:rPr lang="et-EE" sz="1800" b="1" smtClean="0"/>
              <a:t> – 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US" sz="1400" smtClean="0"/>
              <a:t>The state assists the construction of a rental buildings, the purchase of rental flats, or the renovation of existing building or flat(s), by covering </a:t>
            </a:r>
            <a:r>
              <a:rPr lang="en-US" sz="1400" b="1" smtClean="0">
                <a:solidFill>
                  <a:srgbClr val="FF0000"/>
                </a:solidFill>
              </a:rPr>
              <a:t>50% </a:t>
            </a:r>
            <a:r>
              <a:rPr lang="en-US" sz="1400" smtClean="0"/>
              <a:t>of the price of purchase, construction or renovation.</a:t>
            </a:r>
            <a:r>
              <a:rPr lang="en-US" sz="1400" b="1" smtClean="0"/>
              <a:t> </a:t>
            </a:r>
            <a:r>
              <a:rPr lang="en-US" sz="1400" b="1" smtClean="0">
                <a:solidFill>
                  <a:srgbClr val="FF0000"/>
                </a:solidFill>
              </a:rPr>
              <a:t>In reality</a:t>
            </a:r>
            <a:r>
              <a:rPr lang="en-US" sz="1400" smtClean="0">
                <a:solidFill>
                  <a:srgbClr val="FF0000"/>
                </a:solidFill>
              </a:rPr>
              <a:t>: </a:t>
            </a:r>
            <a:r>
              <a:rPr lang="en-US" sz="1400" smtClean="0"/>
              <a:t>measure not implemented during the period of 2008-2013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1800" smtClean="0"/>
              <a:t>Offering reverse mortgage for the elderly</a:t>
            </a:r>
            <a:endParaRPr lang="et-EE" sz="1800" smtClean="0"/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1800" smtClean="0"/>
              <a:t>Mapping the rental housing stock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1800" smtClean="0"/>
              <a:t>Support for PPP projects of the rental housing stock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 dirty="0"/>
              <a:t>13.09.2013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A59A0-489C-4301-89CB-742E52CCF0F6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National housing policy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smtClean="0"/>
              <a:t>Subsistance benefit</a:t>
            </a:r>
          </a:p>
          <a:p>
            <a:pPr lvl="1"/>
            <a:r>
              <a:rPr lang="en-US" sz="1800" b="1" smtClean="0"/>
              <a:t>76.70</a:t>
            </a:r>
            <a:r>
              <a:rPr lang="en-US" sz="1800" smtClean="0"/>
              <a:t> euros a month for a person living alone or firstborn member of a family and </a:t>
            </a:r>
            <a:r>
              <a:rPr lang="en-US" sz="1800" b="1" smtClean="0"/>
              <a:t>61.36</a:t>
            </a:r>
            <a:r>
              <a:rPr lang="en-US" sz="1800" smtClean="0"/>
              <a:t> euros for the second and each succeeding member of a family.</a:t>
            </a:r>
            <a:endParaRPr lang="et-EE" sz="1800" smtClean="0"/>
          </a:p>
          <a:p>
            <a:pPr lvl="1"/>
            <a:r>
              <a:rPr lang="et-EE" sz="1800" smtClean="0"/>
              <a:t>No of persons </a:t>
            </a:r>
            <a:r>
              <a:rPr lang="en-US" sz="1800" smtClean="0"/>
              <a:t>receiving the benefit </a:t>
            </a:r>
            <a:r>
              <a:rPr lang="et-EE" sz="1800" smtClean="0"/>
              <a:t>(as from the total population) 1,7 in 2007 to 3,0 % in 2012.</a:t>
            </a:r>
          </a:p>
          <a:p>
            <a:pPr lvl="1"/>
            <a:r>
              <a:rPr lang="et-EE" sz="1800" smtClean="0"/>
              <a:t>Example of Tartu: </a:t>
            </a:r>
            <a:r>
              <a:rPr lang="et-EE" sz="1800" b="1" smtClean="0"/>
              <a:t>5,50</a:t>
            </a:r>
            <a:r>
              <a:rPr lang="et-EE" sz="1800" smtClean="0"/>
              <a:t> euro/1 m2 in a month vs average market rent august 2013 – </a:t>
            </a:r>
            <a:r>
              <a:rPr lang="et-EE" sz="1800" b="1" smtClean="0"/>
              <a:t>7,1</a:t>
            </a:r>
            <a:r>
              <a:rPr lang="et-EE" sz="1800" smtClean="0"/>
              <a:t> euro; (Tallinn </a:t>
            </a:r>
            <a:r>
              <a:rPr lang="et-EE" sz="1800" b="1" smtClean="0"/>
              <a:t>6,40</a:t>
            </a:r>
            <a:r>
              <a:rPr lang="et-EE" sz="1800" smtClean="0"/>
              <a:t> euros vs </a:t>
            </a:r>
            <a:r>
              <a:rPr lang="et-EE" sz="1800" b="1" smtClean="0"/>
              <a:t>8,2</a:t>
            </a:r>
            <a:r>
              <a:rPr lang="et-EE" sz="1800" smtClean="0"/>
              <a:t> euros)</a:t>
            </a:r>
          </a:p>
          <a:p>
            <a:endParaRPr lang="et-EE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75E30B-C517-4D6C-A63A-4890639C5987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Plan of the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t-EE" sz="2800" dirty="0" smtClean="0">
                <a:latin typeface="Calibri"/>
                <a:ea typeface="Calibri"/>
                <a:cs typeface="Times New Roman"/>
              </a:rPr>
              <a:t>D</a:t>
            </a:r>
            <a:r>
              <a:rPr lang="en-US" sz="2800" dirty="0" err="1" smtClean="0">
                <a:latin typeface="Calibri"/>
                <a:ea typeface="Calibri"/>
                <a:cs typeface="Times New Roman"/>
              </a:rPr>
              <a:t>evelopment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>of the housing sector 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after 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>the transition </a:t>
            </a:r>
            <a:endParaRPr lang="et-EE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>
                <a:latin typeface="Calibri"/>
                <a:ea typeface="Calibri"/>
                <a:cs typeface="Times New Roman"/>
              </a:rPr>
              <a:t>New development in social housing 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sector</a:t>
            </a:r>
            <a:endParaRPr lang="et-EE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latin typeface="Calibri"/>
                <a:ea typeface="Calibri"/>
                <a:cs typeface="Times New Roman"/>
              </a:rPr>
              <a:t>The analyses of the private 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>rental 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sector</a:t>
            </a:r>
            <a:endParaRPr lang="et-EE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80000"/>
              </a:lnSpc>
              <a:spcAft>
                <a:spcPts val="1000"/>
              </a:spcAft>
              <a:buFont typeface="+mj-lt"/>
              <a:buAutoNum type="arabicPeriod"/>
              <a:defRPr/>
            </a:pPr>
            <a:r>
              <a:rPr lang="en-US" sz="2800" dirty="0" smtClean="0">
                <a:latin typeface="Calibri"/>
                <a:ea typeface="Calibri"/>
                <a:cs typeface="Times New Roman"/>
              </a:rPr>
              <a:t>Conclusion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>: the </a:t>
            </a:r>
            <a:r>
              <a:rPr lang="et-EE" sz="2800" dirty="0" err="1" smtClean="0">
                <a:latin typeface="Calibri"/>
                <a:ea typeface="Calibri"/>
                <a:cs typeface="Times New Roman"/>
              </a:rPr>
              <a:t>opportunit</a:t>
            </a:r>
            <a:r>
              <a:rPr lang="en-US" sz="2800" dirty="0" err="1" smtClean="0">
                <a:latin typeface="Calibri"/>
                <a:ea typeface="Calibri"/>
                <a:cs typeface="Times New Roman"/>
              </a:rPr>
              <a:t>ies</a:t>
            </a:r>
            <a:r>
              <a:rPr lang="et-EE" sz="2800" dirty="0">
                <a:latin typeface="Calibri"/>
                <a:ea typeface="Calibri"/>
                <a:cs typeface="Times New Roman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to 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>use private rental stock for social </a:t>
            </a:r>
            <a:r>
              <a:rPr lang="en-US" sz="2800" dirty="0" smtClean="0">
                <a:latin typeface="Calibri"/>
                <a:ea typeface="Calibri"/>
                <a:cs typeface="Times New Roman"/>
              </a:rPr>
              <a:t>purpose</a:t>
            </a:r>
            <a:r>
              <a:rPr lang="et-EE" sz="2800" dirty="0" smtClean="0">
                <a:latin typeface="Calibri"/>
                <a:ea typeface="Calibri"/>
                <a:cs typeface="Times New Roman"/>
              </a:rPr>
              <a:t>?</a:t>
            </a:r>
            <a:endParaRPr lang="et-EE" sz="28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t-EE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7DFB5-380C-4EB3-B5A5-7A2B378ABA3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smtClean="0"/>
              <a:t>Local housing policy - Tallinn 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1800" smtClean="0"/>
              <a:t>No of inhabitants - </a:t>
            </a:r>
            <a:r>
              <a:rPr lang="en-US" sz="1800" b="1" smtClean="0">
                <a:solidFill>
                  <a:srgbClr val="FF0000"/>
                </a:solidFill>
              </a:rPr>
              <a:t>427 894 </a:t>
            </a:r>
            <a:r>
              <a:rPr lang="en-US" sz="1800" smtClean="0"/>
              <a:t>(growing tendency 2008-2013), i.e. 31% of the Estonian population. </a:t>
            </a:r>
          </a:p>
          <a:p>
            <a:r>
              <a:rPr lang="en-US" sz="1800" smtClean="0"/>
              <a:t>The residential housing stock owned by the city has currently 4,200 dwellings of which ca </a:t>
            </a:r>
            <a:r>
              <a:rPr lang="en-US" sz="1800" b="1" smtClean="0">
                <a:solidFill>
                  <a:srgbClr val="FF0000"/>
                </a:solidFill>
              </a:rPr>
              <a:t>3,500</a:t>
            </a:r>
            <a:r>
              <a:rPr lang="en-US" sz="1800" b="1" smtClean="0"/>
              <a:t> </a:t>
            </a:r>
            <a:r>
              <a:rPr lang="en-US" sz="1800" smtClean="0"/>
              <a:t>are suitable for living. (i.e. 2% of the total residential fund in the city)</a:t>
            </a:r>
            <a:r>
              <a:rPr lang="et-EE" sz="1800" smtClean="0"/>
              <a:t>.</a:t>
            </a:r>
            <a:r>
              <a:rPr lang="en-US" sz="1800" smtClean="0"/>
              <a:t> </a:t>
            </a:r>
          </a:p>
          <a:p>
            <a:r>
              <a:rPr lang="en-US" sz="1800" smtClean="0"/>
              <a:t>The only municipality that have implemented </a:t>
            </a:r>
            <a:r>
              <a:rPr lang="en-US" sz="1800" b="1" smtClean="0">
                <a:solidFill>
                  <a:srgbClr val="FF0000"/>
                </a:solidFill>
              </a:rPr>
              <a:t>special residential housing programs:</a:t>
            </a:r>
            <a:r>
              <a:rPr lang="en-US" sz="1800" smtClean="0"/>
              <a:t> </a:t>
            </a:r>
          </a:p>
          <a:p>
            <a:pPr marL="400050" lvl="1" indent="0">
              <a:buFontTx/>
              <a:buNone/>
            </a:pPr>
            <a:r>
              <a:rPr lang="en-US" sz="1600" smtClean="0"/>
              <a:t>– Residential building program “5000 dwellings to Tallinn” (2002 – 2008). Target group: forced tenants, persons urgently needing dwelling, </a:t>
            </a:r>
            <a:r>
              <a:rPr lang="en-US" sz="1600" i="1" smtClean="0"/>
              <a:t>incl. </a:t>
            </a:r>
            <a:r>
              <a:rPr lang="en-US" sz="1600" b="1" i="1" smtClean="0">
                <a:solidFill>
                  <a:srgbClr val="FF0000"/>
                </a:solidFill>
              </a:rPr>
              <a:t>PPP</a:t>
            </a:r>
            <a:r>
              <a:rPr lang="en-US" sz="1600" i="1" smtClean="0"/>
              <a:t> pilot project (680 flats). </a:t>
            </a:r>
          </a:p>
          <a:p>
            <a:pPr marL="400050" lvl="1" indent="0">
              <a:buFontTx/>
              <a:buNone/>
            </a:pPr>
            <a:r>
              <a:rPr lang="en-US" sz="1600" smtClean="0"/>
              <a:t>– II residential building program (2008–2011). Target group - municipal dwellings for employees of institutions administrated by the city, young families, </a:t>
            </a:r>
            <a:r>
              <a:rPr lang="en-US" sz="1600" i="1" smtClean="0"/>
              <a:t>incl. </a:t>
            </a:r>
            <a:r>
              <a:rPr lang="en-US" sz="1600" b="1" i="1" smtClean="0">
                <a:solidFill>
                  <a:srgbClr val="FF0000"/>
                </a:solidFill>
              </a:rPr>
              <a:t>PPP</a:t>
            </a:r>
            <a:r>
              <a:rPr lang="en-US" sz="1600" i="1" smtClean="0"/>
              <a:t> project (1215 flats). </a:t>
            </a:r>
          </a:p>
          <a:p>
            <a:endParaRPr lang="et-EE" sz="16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6272F-676E-4C30-B4B5-82CB32FA4C76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4000" b="1" dirty="0" smtClean="0"/>
              <a:t>Tallinn (</a:t>
            </a:r>
            <a:r>
              <a:rPr lang="et-EE" sz="4000" b="1" dirty="0" err="1"/>
              <a:t>cont</a:t>
            </a:r>
            <a:r>
              <a:rPr lang="et-EE" sz="4000" b="1" dirty="0" smtClean="0"/>
              <a:t>.), </a:t>
            </a:r>
            <a:r>
              <a:rPr lang="et-EE" sz="3200" dirty="0" err="1" smtClean="0"/>
              <a:t>as</a:t>
            </a:r>
            <a:r>
              <a:rPr lang="et-EE" sz="3200" dirty="0" smtClean="0"/>
              <a:t> a </a:t>
            </a:r>
            <a:r>
              <a:rPr lang="et-EE" sz="3200" dirty="0" err="1" smtClean="0"/>
              <a:t>result</a:t>
            </a:r>
            <a:r>
              <a:rPr lang="et-EE" sz="3200" dirty="0" smtClean="0"/>
              <a:t>:</a:t>
            </a:r>
            <a:endParaRPr lang="et-EE" sz="3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AEE6A-E228-4CD2-98F1-D6F93515481F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pic>
        <p:nvPicPr>
          <p:cNvPr id="3891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04850" y="1981200"/>
            <a:ext cx="7734300" cy="411480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 startAt="2"/>
            </a:pPr>
            <a:r>
              <a:rPr lang="en-US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New development</a:t>
            </a:r>
            <a:r>
              <a:rPr lang="et-EE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Development plan as of 2013 - …?</a:t>
            </a:r>
          </a:p>
          <a:p>
            <a:pPr lvl="1"/>
            <a:r>
              <a:rPr lang="en-US" smtClean="0"/>
              <a:t>National housing policy as a</a:t>
            </a:r>
            <a:endParaRPr lang="et-EE" smtClean="0"/>
          </a:p>
          <a:p>
            <a:pPr lvl="2"/>
            <a:r>
              <a:rPr lang="en-US" smtClean="0"/>
              <a:t>part of energy </a:t>
            </a:r>
            <a:r>
              <a:rPr lang="et-EE" smtClean="0"/>
              <a:t>saving </a:t>
            </a:r>
            <a:r>
              <a:rPr lang="en-US" smtClean="0"/>
              <a:t>policy</a:t>
            </a:r>
            <a:r>
              <a:rPr lang="et-EE" smtClean="0"/>
              <a:t>;</a:t>
            </a:r>
          </a:p>
          <a:p>
            <a:pPr lvl="2"/>
            <a:r>
              <a:rPr lang="en-US" smtClean="0"/>
              <a:t>part of social security policy</a:t>
            </a:r>
            <a:r>
              <a:rPr lang="et-EE" smtClean="0"/>
              <a:t>;</a:t>
            </a:r>
          </a:p>
          <a:p>
            <a:pPr lvl="2"/>
            <a:r>
              <a:rPr lang="en-US" smtClean="0"/>
              <a:t>subject to political will. </a:t>
            </a:r>
            <a:endParaRPr lang="et-EE" smtClean="0"/>
          </a:p>
          <a:p>
            <a:pPr lvl="2"/>
            <a:r>
              <a:rPr lang="en-US" smtClean="0"/>
              <a:t>It is generally acknowledged that</a:t>
            </a:r>
            <a:r>
              <a:rPr lang="et-EE" smtClean="0"/>
              <a:t> </a:t>
            </a:r>
            <a:r>
              <a:rPr lang="en-US" smtClean="0"/>
              <a:t>there is need </a:t>
            </a:r>
            <a:endParaRPr lang="et-EE" smtClean="0"/>
          </a:p>
          <a:p>
            <a:pPr lvl="3"/>
            <a:r>
              <a:rPr lang="en-US" smtClean="0"/>
              <a:t>to </a:t>
            </a:r>
            <a:r>
              <a:rPr lang="en-US" b="1" smtClean="0">
                <a:solidFill>
                  <a:srgbClr val="FF0000"/>
                </a:solidFill>
              </a:rPr>
              <a:t>support labor force mobility </a:t>
            </a:r>
            <a:r>
              <a:rPr lang="en-US" smtClean="0"/>
              <a:t>by providing more rental dwellings</a:t>
            </a:r>
            <a:r>
              <a:rPr lang="et-EE" smtClean="0"/>
              <a:t>, </a:t>
            </a:r>
          </a:p>
          <a:p>
            <a:pPr lvl="3"/>
            <a:r>
              <a:rPr lang="et-EE" smtClean="0"/>
              <a:t>and make </a:t>
            </a:r>
            <a:r>
              <a:rPr lang="et-EE" b="1" smtClean="0">
                <a:solidFill>
                  <a:srgbClr val="FF0000"/>
                </a:solidFill>
              </a:rPr>
              <a:t>rental market more transparent</a:t>
            </a:r>
            <a:r>
              <a:rPr lang="et-EE" smtClean="0"/>
              <a:t>.</a:t>
            </a:r>
          </a:p>
          <a:p>
            <a:pPr lvl="1"/>
            <a:endParaRPr lang="et-EE" smtClean="0"/>
          </a:p>
          <a:p>
            <a:pPr lvl="1"/>
            <a:endParaRPr lang="et-E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EF2760-5BDB-47FA-85F4-FC58C761944E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 startAt="2"/>
            </a:pPr>
            <a:r>
              <a:rPr lang="en-US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New development</a:t>
            </a:r>
            <a:r>
              <a:rPr lang="et-EE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755650" y="1989138"/>
            <a:ext cx="7772400" cy="4114800"/>
          </a:xfrm>
        </p:spPr>
        <p:txBody>
          <a:bodyPr/>
          <a:lstStyle/>
          <a:p>
            <a:r>
              <a:rPr lang="et-EE" sz="2800" dirty="0" err="1" smtClean="0"/>
              <a:t>Development</a:t>
            </a:r>
            <a:r>
              <a:rPr lang="et-EE" sz="2800" dirty="0" smtClean="0"/>
              <a:t> </a:t>
            </a:r>
            <a:r>
              <a:rPr lang="et-EE" sz="2800" dirty="0" err="1" smtClean="0"/>
              <a:t>plan</a:t>
            </a:r>
            <a:r>
              <a:rPr lang="et-EE" sz="2800" dirty="0" smtClean="0"/>
              <a:t> </a:t>
            </a:r>
            <a:r>
              <a:rPr lang="et-EE" sz="2800" dirty="0" err="1" smtClean="0"/>
              <a:t>of</a:t>
            </a:r>
            <a:r>
              <a:rPr lang="et-EE" sz="2800" dirty="0" smtClean="0"/>
              <a:t> Tallinn 2014-2027</a:t>
            </a:r>
          </a:p>
          <a:p>
            <a:pPr lvl="1"/>
            <a:r>
              <a:rPr lang="en-US" sz="1800" b="1" dirty="0" smtClean="0"/>
              <a:t>Vision: </a:t>
            </a:r>
            <a:r>
              <a:rPr lang="en-US" sz="1800" dirty="0" smtClean="0"/>
              <a:t>in 2027 the percentage of municipally owned rental housing stock for Tallinn constitutes </a:t>
            </a:r>
            <a:r>
              <a:rPr lang="en-US" sz="1800" b="1" dirty="0" smtClean="0">
                <a:solidFill>
                  <a:srgbClr val="FF0000"/>
                </a:solidFill>
              </a:rPr>
              <a:t>7.5%</a:t>
            </a:r>
            <a:r>
              <a:rPr lang="en-US" sz="1800" dirty="0" smtClean="0"/>
              <a:t> of the total housing stock. </a:t>
            </a:r>
          </a:p>
          <a:p>
            <a:pPr lvl="1"/>
            <a:r>
              <a:rPr lang="en-US" sz="1800" dirty="0" smtClean="0"/>
              <a:t>One of the sub-objectives: Purposeful housing policy of the city and guaranteeing that those needing help will obtain housing from the municipal residential building fund: </a:t>
            </a:r>
            <a:endParaRPr lang="et-EE" sz="1800" dirty="0" smtClean="0"/>
          </a:p>
          <a:p>
            <a:pPr lvl="1"/>
            <a:endParaRPr lang="et-EE" sz="1800" dirty="0" smtClean="0"/>
          </a:p>
          <a:p>
            <a:endParaRPr lang="et-EE" sz="1200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 dirty="0"/>
              <a:t>13.09.2013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47E41-EBC1-47B4-A2BE-2D16F212C290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619250" y="4005263"/>
          <a:ext cx="6048671" cy="1925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483"/>
                <a:gridCol w="834560"/>
                <a:gridCol w="714377"/>
                <a:gridCol w="715217"/>
                <a:gridCol w="595034"/>
              </a:tblGrid>
              <a:tr h="2194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Performance indicators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2014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591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Number of dwellings in complete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buildings belonging to the city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2321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2321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2321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2421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6989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Number of dwellings taken into use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from private sector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1895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1895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1895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</a:rPr>
                        <a:t>1895</a:t>
                      </a:r>
                      <a:endParaRPr lang="et-EE" sz="1400" b="1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591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Number of social accommodation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units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t-EE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 startAt="3"/>
            </a:pPr>
            <a:r>
              <a:rPr lang="et-EE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</a:t>
            </a:r>
            <a:r>
              <a:rPr lang="en-US" sz="40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rivate rental sector</a:t>
            </a:r>
            <a:endParaRPr lang="et-EE" sz="4000" b="1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685800" y="1844675"/>
            <a:ext cx="7772400" cy="4251325"/>
          </a:xfrm>
        </p:spPr>
        <p:txBody>
          <a:bodyPr/>
          <a:lstStyle/>
          <a:p>
            <a:r>
              <a:rPr lang="en-US" smtClean="0"/>
              <a:t>The supply side</a:t>
            </a:r>
            <a:endParaRPr lang="et-EE" smtClean="0"/>
          </a:p>
          <a:p>
            <a:pPr lvl="1"/>
            <a:r>
              <a:rPr lang="en-US" sz="1800" smtClean="0"/>
              <a:t>Mainly half-professional</a:t>
            </a:r>
            <a:r>
              <a:rPr lang="et-EE" sz="1800" smtClean="0"/>
              <a:t> or „accidental“</a:t>
            </a:r>
            <a:r>
              <a:rPr lang="en-US" sz="1800" smtClean="0"/>
              <a:t> landlords</a:t>
            </a:r>
            <a:r>
              <a:rPr lang="et-EE" sz="1800" smtClean="0"/>
              <a:t>; almost no</a:t>
            </a:r>
            <a:r>
              <a:rPr lang="en-US" sz="1800" smtClean="0"/>
              <a:t> institutional landlords</a:t>
            </a:r>
            <a:r>
              <a:rPr lang="et-EE" sz="1800" smtClean="0"/>
              <a:t>.</a:t>
            </a:r>
          </a:p>
          <a:p>
            <a:pPr lvl="1"/>
            <a:r>
              <a:rPr lang="en-US" sz="1800" smtClean="0"/>
              <a:t>Rental business is generally profitable only while the existing (usually restituted or privatized) dwelling does not need major repair works or reconstruction. </a:t>
            </a:r>
            <a:endParaRPr lang="et-EE" sz="1800" smtClean="0"/>
          </a:p>
          <a:p>
            <a:pPr lvl="1"/>
            <a:r>
              <a:rPr lang="en-US" sz="1800" smtClean="0"/>
              <a:t>As to the new dwellings –</a:t>
            </a:r>
            <a:r>
              <a:rPr lang="et-EE" sz="1800" smtClean="0"/>
              <a:t> </a:t>
            </a:r>
            <a:r>
              <a:rPr lang="en-US" sz="1800" smtClean="0"/>
              <a:t>family houses or high-quality apartments – properties are often let for rental with the prospective of the owners taking the dwelling back into their own use and/or depending on market conditions (rent covers loan payments while the resale prices do not cover the outstanding loan). </a:t>
            </a:r>
            <a:endParaRPr lang="et-EE" sz="1800" smtClean="0"/>
          </a:p>
          <a:p>
            <a:pPr lvl="1"/>
            <a:r>
              <a:rPr lang="en-US" sz="1800" smtClean="0"/>
              <a:t>Problems connected with personal income tax (21 %)</a:t>
            </a:r>
            <a:endParaRPr lang="et-EE" sz="1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E5946-15E6-46D2-A439-87EED3EA7B96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3. P</a:t>
            </a:r>
            <a:r>
              <a:rPr lang="en-US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rivate rental sector</a:t>
            </a:r>
            <a:endParaRPr lang="et-EE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The demand side</a:t>
            </a:r>
          </a:p>
          <a:p>
            <a:pPr lvl="1"/>
            <a:r>
              <a:rPr lang="et-EE" sz="2000" smtClean="0"/>
              <a:t>W</a:t>
            </a:r>
            <a:r>
              <a:rPr lang="en-US" sz="2000" smtClean="0"/>
              <a:t>hich social groups should be covered by social housing services. Definition “people in need” is more than arbitrary. </a:t>
            </a:r>
            <a:endParaRPr lang="et-EE" sz="2000" smtClean="0"/>
          </a:p>
          <a:p>
            <a:pPr lvl="1"/>
            <a:r>
              <a:rPr lang="et-EE" sz="2000" smtClean="0"/>
              <a:t>H</a:t>
            </a:r>
            <a:r>
              <a:rPr lang="en-US" sz="2000" smtClean="0"/>
              <a:t>ome-ownership is still an ideal for most</a:t>
            </a:r>
            <a:r>
              <a:rPr lang="et-EE" sz="2000" smtClean="0"/>
              <a:t> young families</a:t>
            </a:r>
            <a:r>
              <a:rPr lang="en-US" sz="2000" smtClean="0"/>
              <a:t>, but lack of financial means for initial payment for mortgage loan and the need for mobility may postpone the decision.</a:t>
            </a:r>
            <a:endParaRPr lang="et-EE" sz="2000" smtClean="0"/>
          </a:p>
          <a:p>
            <a:pPr lvl="1"/>
            <a:r>
              <a:rPr lang="en-US" sz="2000" smtClean="0"/>
              <a:t>Irrespective of family status or age group, the perceived need for renting apartment from the municipality can be observed as an economical inevitability, on the other hand as a housing relationship which gives the feel of security.</a:t>
            </a:r>
            <a:endParaRPr lang="et-EE" sz="2000" smtClean="0"/>
          </a:p>
          <a:p>
            <a:pPr lvl="1"/>
            <a:r>
              <a:rPr lang="et-EE" sz="2000" smtClean="0"/>
              <a:t>Subsistance benefit</a:t>
            </a:r>
          </a:p>
          <a:p>
            <a:pPr lvl="1"/>
            <a:endParaRPr lang="et-EE" sz="20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B58B4-8C47-410D-9933-9CABB671FF53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3. P</a:t>
            </a:r>
            <a:r>
              <a:rPr lang="en-US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rivate rental sector</a:t>
            </a:r>
            <a:endParaRPr lang="et-EE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demand side</a:t>
            </a:r>
          </a:p>
          <a:p>
            <a:pPr lvl="1"/>
            <a:r>
              <a:rPr lang="en-US" dirty="0" smtClean="0"/>
              <a:t>Measures in favor of home </a:t>
            </a:r>
            <a:r>
              <a:rPr lang="en-US" dirty="0" smtClean="0"/>
              <a:t>ownership</a:t>
            </a:r>
            <a:r>
              <a:rPr lang="et-EE" dirty="0" smtClean="0"/>
              <a:t>:</a:t>
            </a:r>
            <a:endParaRPr lang="et-EE" dirty="0" smtClean="0"/>
          </a:p>
          <a:p>
            <a:pPr lvl="2"/>
            <a:r>
              <a:rPr lang="et-EE" dirty="0" err="1" smtClean="0"/>
              <a:t>Guarantees</a:t>
            </a:r>
            <a:endParaRPr lang="et-EE" dirty="0" smtClean="0"/>
          </a:p>
          <a:p>
            <a:pPr lvl="2"/>
            <a:r>
              <a:rPr lang="et-EE" dirty="0" smtClean="0"/>
              <a:t>T</a:t>
            </a:r>
            <a:r>
              <a:rPr lang="en-GB" dirty="0" err="1" smtClean="0"/>
              <a:t>ax</a:t>
            </a:r>
            <a:r>
              <a:rPr lang="en-GB" dirty="0" smtClean="0"/>
              <a:t> </a:t>
            </a:r>
            <a:r>
              <a:rPr lang="en-GB" dirty="0" err="1" smtClean="0"/>
              <a:t>deducation</a:t>
            </a:r>
            <a:r>
              <a:rPr lang="en-GB" dirty="0" smtClean="0"/>
              <a:t> of mortgage interest rate</a:t>
            </a:r>
            <a:endParaRPr lang="et-EE" dirty="0" smtClean="0"/>
          </a:p>
          <a:p>
            <a:pPr lvl="2"/>
            <a:r>
              <a:rPr lang="et-EE" dirty="0" smtClean="0"/>
              <a:t>F</a:t>
            </a:r>
            <a:r>
              <a:rPr lang="en-GB" dirty="0" smtClean="0"/>
              <a:t>rom 2013 the home owner's</a:t>
            </a:r>
            <a:r>
              <a:rPr lang="et-EE" dirty="0" smtClean="0"/>
              <a:t> </a:t>
            </a:r>
            <a:r>
              <a:rPr lang="et-EE" dirty="0" err="1" smtClean="0"/>
              <a:t>land</a:t>
            </a:r>
            <a:r>
              <a:rPr lang="en-GB" dirty="0" smtClean="0"/>
              <a:t> tax exemption</a:t>
            </a:r>
            <a:r>
              <a:rPr lang="et-EE" dirty="0" smtClean="0"/>
              <a:t> (</a:t>
            </a:r>
            <a:r>
              <a:rPr lang="en-US" dirty="0" smtClean="0"/>
              <a:t> 0.15</a:t>
            </a:r>
            <a:r>
              <a:rPr lang="et-EE" dirty="0" smtClean="0"/>
              <a:t>/0,2 </a:t>
            </a:r>
            <a:r>
              <a:rPr lang="en-US" dirty="0" smtClean="0"/>
              <a:t> hectares</a:t>
            </a:r>
            <a:r>
              <a:rPr lang="et-EE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 smtClean="0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Case study Estonia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60BF6-2685-4DFE-96BD-1D22551C41C0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3. P</a:t>
            </a:r>
            <a:r>
              <a:rPr lang="en-US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rivate rental sector</a:t>
            </a:r>
            <a:endParaRPr lang="et-EE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Operation of the private rental sector </a:t>
            </a:r>
          </a:p>
          <a:p>
            <a:pPr marL="742950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600" dirty="0" smtClean="0"/>
              <a:t>Commercial rental regulation </a:t>
            </a:r>
            <a:r>
              <a:rPr lang="et-EE" sz="1600" dirty="0" smtClean="0"/>
              <a:t>– </a:t>
            </a:r>
            <a:r>
              <a:rPr lang="en-US" sz="1600" dirty="0" smtClean="0"/>
              <a:t>balanced</a:t>
            </a:r>
            <a:r>
              <a:rPr lang="et-EE" sz="1600" dirty="0" smtClean="0"/>
              <a:t>?</a:t>
            </a:r>
            <a:r>
              <a:rPr lang="en-US" sz="1600" dirty="0" smtClean="0"/>
              <a:t> However, market conditions may not respond to the need of the potential renter: flexibility of contract terms, possibility to register the dwelling as a permanent place of residence, </a:t>
            </a:r>
            <a:r>
              <a:rPr lang="et-EE" sz="1600" dirty="0" err="1" smtClean="0"/>
              <a:t>size</a:t>
            </a:r>
            <a:r>
              <a:rPr lang="et-EE" sz="1600" dirty="0" smtClean="0"/>
              <a:t> </a:t>
            </a:r>
            <a:r>
              <a:rPr lang="et-EE" sz="1600" dirty="0" err="1" smtClean="0"/>
              <a:t>of</a:t>
            </a:r>
            <a:r>
              <a:rPr lang="et-EE" sz="1600" dirty="0" smtClean="0"/>
              <a:t> </a:t>
            </a:r>
            <a:r>
              <a:rPr lang="et-EE" sz="1600" dirty="0" err="1" smtClean="0"/>
              <a:t>the</a:t>
            </a:r>
            <a:r>
              <a:rPr lang="et-EE" sz="1600" dirty="0" smtClean="0"/>
              <a:t> </a:t>
            </a:r>
            <a:r>
              <a:rPr lang="et-EE" sz="1600" dirty="0" err="1" smtClean="0"/>
              <a:t>dwelling</a:t>
            </a:r>
            <a:r>
              <a:rPr lang="et-EE" sz="1600" dirty="0" smtClean="0"/>
              <a:t>, </a:t>
            </a:r>
            <a:r>
              <a:rPr lang="en-US" sz="1600" dirty="0" smtClean="0"/>
              <a:t>lack of amenities.</a:t>
            </a:r>
            <a:endParaRPr lang="et-EE" sz="1600" dirty="0" smtClean="0"/>
          </a:p>
          <a:p>
            <a:pPr marL="742950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600" dirty="0" smtClean="0"/>
              <a:t>Informal risk management </a:t>
            </a:r>
            <a:r>
              <a:rPr lang="et-EE" sz="1600" dirty="0" smtClean="0"/>
              <a:t>- </a:t>
            </a:r>
            <a:r>
              <a:rPr lang="en-US" sz="1600" dirty="0" smtClean="0"/>
              <a:t>selection of the tenant, (unlawful) discrimination, leaving contracts </a:t>
            </a:r>
            <a:r>
              <a:rPr lang="en-US" sz="1600" dirty="0" err="1" smtClean="0"/>
              <a:t>unformalized</a:t>
            </a:r>
            <a:r>
              <a:rPr lang="en-US" sz="1600" dirty="0" smtClean="0"/>
              <a:t> or forcing term contract.</a:t>
            </a:r>
            <a:endParaRPr lang="et-EE" sz="1600" dirty="0" smtClean="0"/>
          </a:p>
          <a:p>
            <a:pPr marL="742950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600" dirty="0" smtClean="0"/>
              <a:t>Examples of formal risk management:</a:t>
            </a: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Contract – no format requirement.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However, 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Registration not required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t-EE" sz="1400" dirty="0" err="1" smtClean="0">
                <a:solidFill>
                  <a:schemeClr val="accent6">
                    <a:lumMod val="50000"/>
                  </a:schemeClr>
                </a:solidFill>
              </a:rPr>
              <a:t>but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 ..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et-EE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Security deposit in the amount of up to three months' rent can be agreed.</a:t>
            </a:r>
            <a:endParaRPr lang="et-EE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Increase in rent is possible only 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t-EE" sz="1400" dirty="0" err="1" smtClean="0">
                <a:solidFill>
                  <a:schemeClr val="accent6">
                    <a:lumMod val="50000"/>
                  </a:schemeClr>
                </a:solidFill>
              </a:rPr>
              <a:t>Pledge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t-EE" sz="1400" dirty="0" err="1" smtClean="0">
                <a:solidFill>
                  <a:schemeClr val="accent6">
                    <a:lumMod val="50000"/>
                  </a:schemeClr>
                </a:solidFill>
              </a:rPr>
              <a:t>in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t-EE" sz="1400" dirty="0" err="1" smtClean="0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t-EE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t-EE" sz="1400" dirty="0" err="1" smtClean="0">
                <a:solidFill>
                  <a:schemeClr val="accent6">
                    <a:lumMod val="50000"/>
                  </a:schemeClr>
                </a:solidFill>
              </a:rPr>
              <a:t>movables</a:t>
            </a:r>
            <a:endParaRPr lang="et-EE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3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Upon the termination of the contract (formalized or factual), the former tenant can not be evicted without a court decision.</a:t>
            </a:r>
            <a:endParaRPr lang="et-EE" sz="1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1F1F0-779B-484B-B9CA-EDCC7C869F5E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lnSpc>
                <a:spcPct val="115000"/>
              </a:lnSpc>
              <a:buFontTx/>
              <a:buAutoNum type="arabicPeriod" startAt="4"/>
            </a:pPr>
            <a:r>
              <a:rPr lang="en-US" sz="32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Conclusion: </a:t>
            </a:r>
            <a:r>
              <a:rPr lang="et-EE" sz="32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opportunities </a:t>
            </a:r>
            <a:r>
              <a:rPr lang="en-US" sz="32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to use private rental stock for social purpose</a:t>
            </a:r>
            <a:endParaRPr lang="et-EE" sz="3200" b="1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sz="1600" smtClean="0"/>
          </a:p>
          <a:p>
            <a:r>
              <a:rPr lang="en-US" sz="2000" smtClean="0"/>
              <a:t>Experience with PPP so far? </a:t>
            </a:r>
          </a:p>
          <a:p>
            <a:r>
              <a:rPr lang="en-US" sz="2000" smtClean="0"/>
              <a:t>Interplay with subsistence welfare benefit system? </a:t>
            </a:r>
          </a:p>
          <a:p>
            <a:r>
              <a:rPr lang="en-US" sz="2000" smtClean="0"/>
              <a:t>Construction costs and matters of efficient volume? </a:t>
            </a:r>
          </a:p>
          <a:p>
            <a:r>
              <a:rPr lang="en-US" sz="2000" smtClean="0"/>
              <a:t>Matter of quality and structural problems rather than problem of quantity? </a:t>
            </a:r>
          </a:p>
          <a:p>
            <a:r>
              <a:rPr lang="et-EE" sz="2000" smtClean="0"/>
              <a:t>Is there a necessity? </a:t>
            </a:r>
          </a:p>
          <a:p>
            <a:r>
              <a:rPr lang="et-EE" sz="2000" smtClean="0"/>
              <a:t>Is there political will? </a:t>
            </a:r>
          </a:p>
          <a:p>
            <a:endParaRPr lang="et-EE" sz="1600" i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4BE1A-6E8D-40D2-9D18-E4EE1824C04C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Thank you!</a:t>
            </a:r>
            <a:endParaRPr lang="en-US" smtClean="0"/>
          </a:p>
        </p:txBody>
      </p:sp>
      <p:sp>
        <p:nvSpPr>
          <p:cNvPr id="4710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/>
            </a:pPr>
            <a:r>
              <a:rPr lang="et-EE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en-US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evelopment of the housing sector</a:t>
            </a:r>
            <a:r>
              <a:rPr lang="et-EE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since 1992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t-EE" sz="2000" dirty="0" err="1" smtClean="0"/>
              <a:t>Common</a:t>
            </a:r>
            <a:r>
              <a:rPr lang="et-EE" sz="2000" dirty="0" smtClean="0"/>
              <a:t> </a:t>
            </a:r>
            <a:r>
              <a:rPr lang="et-EE" sz="2000" dirty="0" err="1" smtClean="0"/>
              <a:t>inheritance</a:t>
            </a:r>
            <a:endParaRPr lang="et-EE" sz="2000" dirty="0" smtClean="0"/>
          </a:p>
          <a:p>
            <a:pPr lvl="1">
              <a:defRPr/>
            </a:pPr>
            <a:r>
              <a:rPr lang="en-US" sz="1600" dirty="0"/>
              <a:t>Intensive apartment building 1960-1980</a:t>
            </a:r>
          </a:p>
          <a:p>
            <a:pPr lvl="1">
              <a:defRPr/>
            </a:pPr>
            <a:r>
              <a:rPr lang="en-US" sz="1600" dirty="0"/>
              <a:t>Limited private ownership of (small) residential </a:t>
            </a:r>
            <a:r>
              <a:rPr lang="en-US" sz="1600" dirty="0" smtClean="0"/>
              <a:t>houses</a:t>
            </a:r>
            <a:endParaRPr lang="et-EE" sz="1600" dirty="0" smtClean="0"/>
          </a:p>
          <a:p>
            <a:pPr marL="457200" lvl="1" indent="0">
              <a:buFontTx/>
              <a:buNone/>
              <a:defRPr/>
            </a:pPr>
            <a:endParaRPr lang="et-EE" sz="1600" dirty="0"/>
          </a:p>
          <a:p>
            <a:pPr marL="457200" lvl="1" indent="0">
              <a:buFontTx/>
              <a:buNone/>
              <a:defRPr/>
            </a:pPr>
            <a:endParaRPr lang="et-EE" sz="1600" dirty="0" smtClean="0"/>
          </a:p>
          <a:p>
            <a:pPr marL="457200" lvl="1" indent="0">
              <a:buFontTx/>
              <a:buNone/>
              <a:defRPr/>
            </a:pPr>
            <a:endParaRPr lang="et-EE" sz="1600" dirty="0"/>
          </a:p>
          <a:p>
            <a:pPr marL="457200" lvl="1" indent="0">
              <a:buFontTx/>
              <a:buNone/>
              <a:defRPr/>
            </a:pPr>
            <a:endParaRPr lang="et-EE" sz="1600" dirty="0" smtClean="0"/>
          </a:p>
          <a:p>
            <a:pPr marL="457200" lvl="1" indent="0">
              <a:buFontTx/>
              <a:buNone/>
              <a:defRPr/>
            </a:pPr>
            <a:endParaRPr lang="et-EE" sz="1600" dirty="0" smtClean="0"/>
          </a:p>
          <a:p>
            <a:pPr marL="457200" lvl="1" indent="0">
              <a:buFontTx/>
              <a:buNone/>
              <a:defRPr/>
            </a:pPr>
            <a:endParaRPr lang="et-EE" sz="1600" dirty="0" smtClean="0"/>
          </a:p>
          <a:p>
            <a:pPr marL="457200" lvl="1" indent="0">
              <a:buFontTx/>
              <a:buNone/>
              <a:defRPr/>
            </a:pPr>
            <a:r>
              <a:rPr lang="en-US" sz="1400" dirty="0">
                <a:solidFill>
                  <a:schemeClr val="tx1"/>
                </a:solidFill>
              </a:rPr>
              <a:t>Dwelling construction dynamics from 1950 to 2012 in </a:t>
            </a:r>
            <a:r>
              <a:rPr lang="en-US" sz="1400" dirty="0" smtClean="0">
                <a:solidFill>
                  <a:schemeClr val="tx1"/>
                </a:solidFill>
              </a:rPr>
              <a:t>Estonia</a:t>
            </a:r>
            <a:endParaRPr lang="et-EE" sz="1400" dirty="0" smtClean="0">
              <a:solidFill>
                <a:schemeClr val="tx1"/>
              </a:solidFill>
            </a:endParaRPr>
          </a:p>
          <a:p>
            <a:pPr marL="457200" lvl="1" indent="0">
              <a:buFontTx/>
              <a:buNone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lvl="1">
              <a:defRPr/>
            </a:pPr>
            <a:r>
              <a:rPr lang="et-EE" sz="1600" dirty="0" smtClean="0"/>
              <a:t>No.</a:t>
            </a:r>
            <a:r>
              <a:rPr lang="en-US" sz="1600" dirty="0" smtClean="0"/>
              <a:t> </a:t>
            </a:r>
            <a:r>
              <a:rPr lang="en-US" sz="1600" dirty="0"/>
              <a:t>of dwellings per 1000 inhabitants </a:t>
            </a:r>
            <a:r>
              <a:rPr lang="en-US" sz="1600" dirty="0" smtClean="0"/>
              <a:t>EE</a:t>
            </a:r>
            <a:r>
              <a:rPr lang="et-EE" sz="1600" dirty="0" smtClean="0"/>
              <a:t> </a:t>
            </a:r>
            <a:r>
              <a:rPr lang="en-US" sz="1600" dirty="0" smtClean="0"/>
              <a:t>-</a:t>
            </a:r>
            <a:r>
              <a:rPr lang="et-EE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412</a:t>
            </a:r>
            <a:r>
              <a:rPr lang="en-US" sz="1600" dirty="0"/>
              <a:t>, </a:t>
            </a:r>
            <a:r>
              <a:rPr lang="en-US" sz="1600" dirty="0" smtClean="0"/>
              <a:t>LV</a:t>
            </a:r>
            <a:r>
              <a:rPr lang="et-EE" sz="1600" dirty="0" smtClean="0"/>
              <a:t> </a:t>
            </a:r>
            <a:r>
              <a:rPr lang="en-US" sz="1600" dirty="0" smtClean="0"/>
              <a:t>- </a:t>
            </a:r>
            <a:r>
              <a:rPr lang="en-US" sz="1600" dirty="0"/>
              <a:t>369, LT </a:t>
            </a:r>
            <a:r>
              <a:rPr lang="en-US" sz="1600" dirty="0" smtClean="0"/>
              <a:t>-</a:t>
            </a:r>
            <a:r>
              <a:rPr lang="et-EE" sz="1600" dirty="0" smtClean="0"/>
              <a:t> </a:t>
            </a:r>
            <a:r>
              <a:rPr lang="en-US" sz="1600" dirty="0" smtClean="0"/>
              <a:t>312</a:t>
            </a:r>
            <a:r>
              <a:rPr lang="et-EE" sz="1600" dirty="0" smtClean="0"/>
              <a:t> (</a:t>
            </a:r>
            <a:r>
              <a:rPr lang="en-US" sz="1600" dirty="0" smtClean="0"/>
              <a:t>1990</a:t>
            </a:r>
            <a:r>
              <a:rPr lang="et-EE" sz="1600" dirty="0" smtClean="0"/>
              <a:t>)</a:t>
            </a:r>
            <a:r>
              <a:rPr lang="en-US" sz="1600" dirty="0" smtClean="0"/>
              <a:t> </a:t>
            </a:r>
            <a:endParaRPr lang="et-EE" sz="1600" dirty="0" smtClean="0"/>
          </a:p>
          <a:p>
            <a:pPr lvl="1">
              <a:defRPr/>
            </a:pPr>
            <a:r>
              <a:rPr lang="en-US" sz="1600" dirty="0" smtClean="0"/>
              <a:t>Still </a:t>
            </a:r>
            <a:r>
              <a:rPr lang="en-US" sz="1600" dirty="0"/>
              <a:t>shortage 5 % by 1989 (</a:t>
            </a:r>
            <a:r>
              <a:rPr lang="en-US" sz="1600" dirty="0" smtClean="0"/>
              <a:t>Estonia)</a:t>
            </a:r>
            <a:endParaRPr lang="et-EE" sz="1600" dirty="0" smtClean="0"/>
          </a:p>
          <a:p>
            <a:pPr>
              <a:defRPr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lvl="1" eaLnBrk="0" hangingPunct="0">
              <a:spcBef>
                <a:spcPct val="20000"/>
              </a:spcBef>
              <a:defRPr/>
            </a:pPr>
            <a:r>
              <a:rPr lang="et-EE" sz="1600" dirty="0">
                <a:solidFill>
                  <a:srgbClr val="004974"/>
                </a:solidFill>
                <a:latin typeface="+mn-lt"/>
                <a:cs typeface="+mn-cs"/>
              </a:rPr>
              <a:t>13.09.2013</a:t>
            </a:r>
            <a:endParaRPr lang="en-GB" sz="1600" dirty="0">
              <a:solidFill>
                <a:srgbClr val="004974"/>
              </a:solidFill>
              <a:latin typeface="+mn-lt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08B4F-8E1F-4A51-8221-C9EB49937ED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graphicFrame>
        <p:nvGraphicFramePr>
          <p:cNvPr id="17417" name="Object 9"/>
          <p:cNvGraphicFramePr>
            <a:graphicFrameLocks/>
          </p:cNvGraphicFramePr>
          <p:nvPr/>
        </p:nvGraphicFramePr>
        <p:xfrm>
          <a:off x="1352550" y="3017838"/>
          <a:ext cx="5300663" cy="174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r:id="rId3" imgW="5297883" imgH="1749704" progId="Excel.Chart.8">
                  <p:embed/>
                </p:oleObj>
              </mc:Choice>
              <mc:Fallback>
                <p:oleObj r:id="rId3" imgW="5297883" imgH="1749704" progId="Excel.Char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017838"/>
                        <a:ext cx="5300663" cy="174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D</a:t>
            </a:r>
            <a:r>
              <a:rPr lang="en-US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evelopment of the housing sector</a:t>
            </a:r>
            <a:r>
              <a:rPr lang="et-EE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since 1992</a:t>
            </a:r>
            <a:endParaRPr lang="et-EE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400" smtClean="0"/>
              <a:t>Tenants of restituted houses </a:t>
            </a:r>
            <a:endParaRPr lang="et-EE" sz="2400" smtClean="0"/>
          </a:p>
          <a:p>
            <a:pPr marL="342900" lvl="1" indent="-342900"/>
            <a:r>
              <a:rPr lang="en-US" sz="1800" smtClean="0"/>
              <a:t>concerned 47,200 tenants, i.e 3 % of the population</a:t>
            </a:r>
          </a:p>
          <a:p>
            <a:pPr marL="342900" lvl="1" indent="-342900"/>
            <a:r>
              <a:rPr lang="en-US" sz="1800" smtClean="0"/>
              <a:t>regulated rent periods until 2007;</a:t>
            </a:r>
          </a:p>
          <a:p>
            <a:pPr marL="342900" lvl="1" indent="-342900"/>
            <a:r>
              <a:rPr lang="en-US" sz="1800" smtClean="0"/>
              <a:t>rent control until 2004;</a:t>
            </a:r>
          </a:p>
          <a:p>
            <a:pPr marL="342900" lvl="1" indent="-342900"/>
            <a:r>
              <a:rPr lang="en-US" sz="1800" smtClean="0"/>
              <a:t>municipal housing options </a:t>
            </a:r>
            <a:endParaRPr lang="et-EE" sz="1800" smtClean="0"/>
          </a:p>
          <a:p>
            <a:pPr lvl="2"/>
            <a:r>
              <a:rPr lang="en-US" sz="1800" i="1" smtClean="0"/>
              <a:t>problem “solved” in Tallinn by 2009</a:t>
            </a:r>
            <a:endParaRPr lang="en-US" sz="1800" smtClean="0"/>
          </a:p>
          <a:p>
            <a:pPr marL="342900" lvl="1" indent="-342900">
              <a:buFontTx/>
              <a:buChar char="•"/>
            </a:pPr>
            <a:r>
              <a:rPr lang="en-US" sz="2400" smtClean="0"/>
              <a:t>Privatised ownership</a:t>
            </a:r>
          </a:p>
          <a:p>
            <a:pPr marL="342900" lvl="1" indent="-342900"/>
            <a:r>
              <a:rPr lang="en-US" sz="1800" smtClean="0"/>
              <a:t>mainly flats;</a:t>
            </a:r>
            <a:r>
              <a:rPr lang="et-EE" sz="1800" smtClean="0"/>
              <a:t> </a:t>
            </a:r>
          </a:p>
          <a:p>
            <a:pPr marL="342900" lvl="1" indent="-342900"/>
            <a:r>
              <a:rPr lang="en-US" sz="1800" smtClean="0"/>
              <a:t>mainly non-Estonian families.</a:t>
            </a:r>
          </a:p>
          <a:p>
            <a:endParaRPr lang="et-E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3289B-F59E-45B1-98BE-77D7F5F1065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/>
            </a:pPr>
            <a:r>
              <a:rPr lang="en-US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Development of the housing sector since 1992</a:t>
            </a:r>
            <a:endParaRPr lang="et-EE" sz="2800" b="1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smtClean="0"/>
              <a:t>Demographic context</a:t>
            </a:r>
          </a:p>
          <a:p>
            <a:pPr lvl="1"/>
            <a:r>
              <a:rPr lang="et-EE" sz="2000" smtClean="0"/>
              <a:t>N</a:t>
            </a:r>
            <a:r>
              <a:rPr lang="en-US" sz="2000" smtClean="0"/>
              <a:t>umber of permanent residents in Estonia </a:t>
            </a:r>
            <a:r>
              <a:rPr lang="et-EE" sz="2000" b="1" smtClean="0">
                <a:solidFill>
                  <a:srgbClr val="FF0000"/>
                </a:solidFill>
              </a:rPr>
              <a:t>- </a:t>
            </a:r>
            <a:r>
              <a:rPr lang="en-US" sz="2000" b="1" smtClean="0">
                <a:solidFill>
                  <a:srgbClr val="FF0000"/>
                </a:solidFill>
              </a:rPr>
              <a:t>17,3% </a:t>
            </a:r>
            <a:r>
              <a:rPr lang="en-US" sz="2000" smtClean="0"/>
              <a:t>from 1,565</a:t>
            </a:r>
            <a:r>
              <a:rPr lang="et-EE" sz="2000" smtClean="0"/>
              <a:t> million</a:t>
            </a:r>
            <a:r>
              <a:rPr lang="en-US" sz="2000" smtClean="0"/>
              <a:t> to 1,294</a:t>
            </a:r>
            <a:r>
              <a:rPr lang="et-EE" sz="2000" smtClean="0"/>
              <a:t> million (</a:t>
            </a:r>
            <a:r>
              <a:rPr lang="en-US" sz="2000" smtClean="0"/>
              <a:t>1989-2011</a:t>
            </a:r>
            <a:r>
              <a:rPr lang="et-EE" sz="2000" smtClean="0"/>
              <a:t>)</a:t>
            </a:r>
            <a:r>
              <a:rPr lang="en-US" sz="2000" smtClean="0"/>
              <a:t>; </a:t>
            </a:r>
            <a:r>
              <a:rPr lang="et-EE" sz="2000" smtClean="0"/>
              <a:t>(</a:t>
            </a:r>
            <a:r>
              <a:rPr lang="et-EE" sz="1800" b="1" smtClean="0">
                <a:solidFill>
                  <a:srgbClr val="FF0000"/>
                </a:solidFill>
              </a:rPr>
              <a:t>- </a:t>
            </a:r>
            <a:r>
              <a:rPr lang="en-US" sz="1800" b="1" smtClean="0">
                <a:solidFill>
                  <a:srgbClr val="FF0000"/>
                </a:solidFill>
              </a:rPr>
              <a:t>5,5% </a:t>
            </a:r>
            <a:r>
              <a:rPr lang="et-EE" sz="1800" smtClean="0"/>
              <a:t>in period of </a:t>
            </a:r>
            <a:r>
              <a:rPr lang="en-US" sz="1800" smtClean="0"/>
              <a:t>2000-2011)</a:t>
            </a:r>
            <a:r>
              <a:rPr lang="et-EE" sz="1800" smtClean="0"/>
              <a:t>;</a:t>
            </a:r>
            <a:endParaRPr lang="en-US" sz="2400" smtClean="0"/>
          </a:p>
          <a:p>
            <a:pPr lvl="1"/>
            <a:r>
              <a:rPr lang="et-EE" sz="2000" smtClean="0"/>
              <a:t>No of </a:t>
            </a:r>
            <a:r>
              <a:rPr lang="en-US" sz="2000" smtClean="0"/>
              <a:t>households </a:t>
            </a:r>
            <a:r>
              <a:rPr lang="en-US" sz="2000" b="1" smtClean="0">
                <a:solidFill>
                  <a:srgbClr val="FF0000"/>
                </a:solidFill>
              </a:rPr>
              <a:t>599,8</a:t>
            </a:r>
            <a:r>
              <a:rPr lang="et-EE" sz="2000" smtClean="0"/>
              <a:t> thousands</a:t>
            </a:r>
            <a:r>
              <a:rPr lang="en-US" sz="2000" smtClean="0"/>
              <a:t> (2011)</a:t>
            </a:r>
            <a:r>
              <a:rPr lang="et-EE" sz="2000" smtClean="0"/>
              <a:t> (575,3 thousands in 2000);</a:t>
            </a:r>
          </a:p>
          <a:p>
            <a:pPr lvl="2"/>
            <a:r>
              <a:rPr lang="en-US" sz="1800" i="1" smtClean="0"/>
              <a:t>Although the number of permanent residents has decreased by more than 75,000 persons compared to 2000, in 2011 the number of households has grown by 3%. This has brought along the decrease in the size of the average household from </a:t>
            </a:r>
            <a:r>
              <a:rPr lang="en-US" sz="1800" b="1" i="1" smtClean="0">
                <a:solidFill>
                  <a:srgbClr val="FF0000"/>
                </a:solidFill>
              </a:rPr>
              <a:t>2.33</a:t>
            </a:r>
            <a:r>
              <a:rPr lang="en-US" sz="1800" i="1" smtClean="0"/>
              <a:t> members to </a:t>
            </a:r>
            <a:r>
              <a:rPr lang="en-US" sz="1800" b="1" i="1" smtClean="0">
                <a:solidFill>
                  <a:srgbClr val="FF0000"/>
                </a:solidFill>
              </a:rPr>
              <a:t>2.13</a:t>
            </a:r>
            <a:r>
              <a:rPr lang="en-US" sz="1800" i="1" smtClean="0"/>
              <a:t> members.</a:t>
            </a:r>
            <a:endParaRPr lang="et-EE" sz="1800" i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D9426-1361-4E47-8135-8C88362C269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Tx/>
              <a:buAutoNum type="arabicPeriod"/>
            </a:pPr>
            <a:r>
              <a:rPr lang="en-US" sz="28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Development of the housing sector since 1992</a:t>
            </a:r>
            <a:endParaRPr lang="et-EE" sz="2800" b="1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 err="1" smtClean="0"/>
              <a:t>Housing</a:t>
            </a:r>
            <a:r>
              <a:rPr lang="et-EE" sz="2800" dirty="0" smtClean="0"/>
              <a:t> </a:t>
            </a:r>
            <a:r>
              <a:rPr lang="et-EE" sz="2800" dirty="0" err="1" smtClean="0"/>
              <a:t>statistics</a:t>
            </a:r>
            <a:r>
              <a:rPr lang="et-EE" sz="2800" dirty="0" smtClean="0"/>
              <a:t> (2011 </a:t>
            </a:r>
            <a:r>
              <a:rPr lang="et-EE" sz="2800" dirty="0" err="1" smtClean="0"/>
              <a:t>National</a:t>
            </a:r>
            <a:r>
              <a:rPr lang="et-EE" sz="2800" dirty="0" smtClean="0"/>
              <a:t> </a:t>
            </a:r>
            <a:r>
              <a:rPr lang="et-EE" sz="2800" dirty="0" err="1" smtClean="0"/>
              <a:t>Census</a:t>
            </a:r>
            <a:r>
              <a:rPr lang="et-EE" sz="2800" dirty="0" smtClean="0"/>
              <a:t>)</a:t>
            </a:r>
          </a:p>
          <a:p>
            <a:pPr lvl="1"/>
            <a:r>
              <a:rPr lang="et-EE" sz="2000" dirty="0" smtClean="0"/>
              <a:t>No of </a:t>
            </a:r>
            <a:r>
              <a:rPr lang="en-US" sz="2000" dirty="0" smtClean="0"/>
              <a:t>conventional dwellings - 649 746</a:t>
            </a:r>
            <a:r>
              <a:rPr lang="et-EE" sz="2000" dirty="0" smtClean="0"/>
              <a:t> </a:t>
            </a:r>
            <a:r>
              <a:rPr lang="et-EE" sz="2000" dirty="0" smtClean="0"/>
              <a:t>(</a:t>
            </a:r>
            <a:r>
              <a:rPr lang="et-EE" sz="2000" b="1" dirty="0">
                <a:solidFill>
                  <a:srgbClr val="FF0000"/>
                </a:solidFill>
              </a:rPr>
              <a:t>+</a:t>
            </a:r>
            <a:r>
              <a:rPr lang="et-EE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5.2%</a:t>
            </a:r>
            <a:r>
              <a:rPr lang="et-EE" sz="2000" b="1" dirty="0" smtClean="0">
                <a:solidFill>
                  <a:srgbClr val="FF0000"/>
                </a:solidFill>
              </a:rPr>
              <a:t> </a:t>
            </a:r>
            <a:r>
              <a:rPr lang="et-EE" sz="2000" dirty="0" err="1" smtClean="0"/>
              <a:t>since</a:t>
            </a:r>
            <a:r>
              <a:rPr lang="et-EE" sz="2000" dirty="0" smtClean="0"/>
              <a:t> 2000)</a:t>
            </a:r>
            <a:endParaRPr lang="en-US" sz="2000" dirty="0" smtClean="0"/>
          </a:p>
          <a:p>
            <a:pPr lvl="1"/>
            <a:r>
              <a:rPr lang="en-US" sz="2000" dirty="0" smtClean="0"/>
              <a:t>Unoccupied dwellings: </a:t>
            </a:r>
            <a:r>
              <a:rPr lang="en-US" sz="2000" b="1" dirty="0" smtClean="0"/>
              <a:t>14,4% </a:t>
            </a:r>
            <a:r>
              <a:rPr lang="en-US" sz="2000" dirty="0" smtClean="0"/>
              <a:t>of dwellings in total (in urban areas: 11,2 %, in rural areas: 21,1%); </a:t>
            </a:r>
          </a:p>
          <a:p>
            <a:pPr lvl="1"/>
            <a:r>
              <a:rPr lang="en-US" sz="2000" dirty="0" smtClean="0"/>
              <a:t>Average number of rooms per inhabitant: </a:t>
            </a:r>
            <a:r>
              <a:rPr lang="en-US" sz="2000" b="1" dirty="0" smtClean="0"/>
              <a:t>1,24 </a:t>
            </a:r>
            <a:r>
              <a:rPr lang="en-US" sz="2000" dirty="0" smtClean="0"/>
              <a:t>(in urban areas: 1,18, in rural areas:1,37); </a:t>
            </a:r>
          </a:p>
          <a:p>
            <a:pPr lvl="1"/>
            <a:r>
              <a:rPr lang="en-US" sz="2000" dirty="0" smtClean="0"/>
              <a:t>New construction (1991 and later) – </a:t>
            </a:r>
            <a:r>
              <a:rPr lang="en-US" sz="2000" b="1" dirty="0" smtClean="0"/>
              <a:t>14,8% </a:t>
            </a:r>
            <a:r>
              <a:rPr lang="en-US" sz="2000" dirty="0" smtClean="0"/>
              <a:t>of total dwellings; </a:t>
            </a:r>
          </a:p>
          <a:p>
            <a:pPr lvl="1"/>
            <a:r>
              <a:rPr lang="en-US" sz="2000" dirty="0" smtClean="0"/>
              <a:t>Number of households (13 %) lacking elementary sanitary conditions. </a:t>
            </a:r>
            <a:endParaRPr lang="et-EE" sz="2000" dirty="0" smtClean="0"/>
          </a:p>
          <a:p>
            <a:endParaRPr lang="en-US" sz="2000" dirty="0" smtClean="0"/>
          </a:p>
          <a:p>
            <a:endParaRPr lang="et-E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13.09.2013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Case study Estonia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B980B-26F0-4EAF-B921-8AA9234727F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t-EE" sz="1800" dirty="0" smtClean="0"/>
              <a:t>Number of </a:t>
            </a:r>
            <a:r>
              <a:rPr lang="et-EE" sz="1800" dirty="0" err="1" smtClean="0"/>
              <a:t>dwellings</a:t>
            </a:r>
            <a:r>
              <a:rPr lang="et-EE" sz="1800" dirty="0" smtClean="0"/>
              <a:t> </a:t>
            </a:r>
            <a:r>
              <a:rPr lang="et-EE" sz="1800" dirty="0" err="1" smtClean="0"/>
              <a:t>per</a:t>
            </a:r>
            <a:r>
              <a:rPr lang="et-EE" sz="1800" dirty="0" smtClean="0"/>
              <a:t> 1000 </a:t>
            </a:r>
            <a:r>
              <a:rPr lang="et-EE" sz="1800" dirty="0" err="1" smtClean="0"/>
              <a:t>inhabitants</a:t>
            </a:r>
            <a:r>
              <a:rPr lang="et-EE" sz="2000" i="1" dirty="0" smtClean="0"/>
              <a:t/>
            </a:r>
            <a:br>
              <a:rPr lang="et-EE" sz="2000" i="1" dirty="0" smtClean="0"/>
            </a:b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Source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  <a:hlinkClick r:id="rId3"/>
              </a:rPr>
              <a:t>http://www.housingeurope.eu/www.housingeurope.eu/uploads/file_/HER%202012%20EN%20web2_1.pdf</a:t>
            </a:r>
            <a:r>
              <a:rPr lang="et-EE" sz="1400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; </a:t>
            </a:r>
            <a:r>
              <a:rPr lang="et-EE" sz="1400" i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Statistics</a:t>
            </a:r>
            <a:r>
              <a:rPr lang="et-EE" sz="1400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Estonia</a:t>
            </a:r>
            <a:endParaRPr lang="et-EE" sz="40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1060E-40A7-44C7-9C52-AA8EBD791E7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aphicFrame>
        <p:nvGraphicFramePr>
          <p:cNvPr id="21511" name="Object 7"/>
          <p:cNvGraphicFramePr>
            <a:graphicFrameLocks noGrp="1"/>
          </p:cNvGraphicFramePr>
          <p:nvPr>
            <p:ph idx="1"/>
          </p:nvPr>
        </p:nvGraphicFramePr>
        <p:xfrm>
          <a:off x="635000" y="1930400"/>
          <a:ext cx="4924425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r:id="rId4" imgW="4925995" imgH="4285859" progId="Excel.Chart.8">
                  <p:embed/>
                </p:oleObj>
              </mc:Choice>
              <mc:Fallback>
                <p:oleObj r:id="rId4" imgW="4925995" imgH="4285859" progId="Excel.Chart.8">
                  <p:embed/>
                  <p:pic>
                    <p:nvPicPr>
                      <p:cNvPr id="0" name="Picture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930400"/>
                        <a:ext cx="4924425" cy="428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24525" y="2997200"/>
            <a:ext cx="223202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000" dirty="0">
                <a:latin typeface="+mn-lt"/>
                <a:cs typeface="+mn-cs"/>
              </a:rPr>
              <a:t>EE</a:t>
            </a:r>
            <a:r>
              <a:rPr lang="et-EE" sz="2000" dirty="0">
                <a:latin typeface="+mn-lt"/>
                <a:cs typeface="+mn-cs"/>
              </a:rPr>
              <a:t> </a:t>
            </a:r>
            <a:r>
              <a:rPr lang="es-ES" sz="2000" dirty="0">
                <a:latin typeface="+mn-lt"/>
                <a:cs typeface="+mn-cs"/>
              </a:rPr>
              <a:t>- </a:t>
            </a:r>
            <a:r>
              <a:rPr lang="et-EE" sz="2000" b="1" dirty="0">
                <a:solidFill>
                  <a:srgbClr val="FF0000"/>
                </a:solidFill>
                <a:latin typeface="+mn-lt"/>
                <a:cs typeface="+mn-cs"/>
              </a:rPr>
              <a:t>502</a:t>
            </a:r>
            <a:r>
              <a:rPr lang="et-EE" sz="2000" dirty="0">
                <a:latin typeface="+mn-lt"/>
                <a:cs typeface="+mn-cs"/>
              </a:rPr>
              <a:t> (2011)</a:t>
            </a:r>
            <a:r>
              <a:rPr lang="es-ES" sz="2000" dirty="0">
                <a:latin typeface="+mn-lt"/>
                <a:cs typeface="+mn-cs"/>
              </a:rPr>
              <a:t> </a:t>
            </a:r>
            <a:endParaRPr lang="et-EE" sz="2000" dirty="0">
              <a:latin typeface="+mn-lt"/>
              <a:cs typeface="+mn-cs"/>
            </a:endParaRPr>
          </a:p>
          <a:p>
            <a:pPr>
              <a:defRPr/>
            </a:pPr>
            <a:r>
              <a:rPr lang="es-ES" sz="2000" dirty="0">
                <a:latin typeface="+mn-lt"/>
                <a:cs typeface="+mn-cs"/>
              </a:rPr>
              <a:t>LV – </a:t>
            </a:r>
            <a:r>
              <a:rPr lang="et-EE" sz="2000" dirty="0">
                <a:latin typeface="+mn-lt"/>
                <a:cs typeface="+mn-cs"/>
              </a:rPr>
              <a:t>461 (2009)</a:t>
            </a:r>
          </a:p>
          <a:p>
            <a:pPr>
              <a:defRPr/>
            </a:pPr>
            <a:r>
              <a:rPr lang="es-ES" sz="2000" dirty="0">
                <a:latin typeface="+mn-lt"/>
                <a:cs typeface="+mn-cs"/>
              </a:rPr>
              <a:t>LT – </a:t>
            </a:r>
            <a:r>
              <a:rPr lang="et-EE" sz="2000" dirty="0">
                <a:latin typeface="+mn-lt"/>
                <a:cs typeface="+mn-cs"/>
              </a:rPr>
              <a:t>400 (2011)</a:t>
            </a:r>
            <a:r>
              <a:rPr lang="es-ES" sz="2000" dirty="0">
                <a:latin typeface="+mn-lt"/>
                <a:cs typeface="+mn-cs"/>
              </a:rPr>
              <a:t> </a:t>
            </a:r>
            <a:endParaRPr lang="et-EE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4213" y="836613"/>
            <a:ext cx="7772400" cy="1143000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/>
              <a:t>Useful floor area of dwellings per capita, in m</a:t>
            </a:r>
            <a:r>
              <a:rPr lang="et-EE" sz="2000" baseline="30000" dirty="0" smtClean="0"/>
              <a:t>2</a:t>
            </a:r>
            <a:r>
              <a:rPr lang="et-EE" sz="2000" dirty="0" smtClean="0"/>
              <a:t> (1999-2011)</a:t>
            </a:r>
            <a:br>
              <a:rPr lang="et-EE" sz="2000" dirty="0" smtClean="0"/>
            </a:b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Source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National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t-EE" sz="1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statistics</a:t>
            </a:r>
            <a:r>
              <a:rPr lang="et-EE" sz="14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http://www.seb.ee/sites/default/files/web/files/uudised/baltic_household_outlook_oct_2012.pdf</a:t>
            </a:r>
            <a:endParaRPr lang="et-EE" i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22533" name="Object 5"/>
          <p:cNvGraphicFramePr>
            <a:graphicFrameLocks noGrp="1"/>
          </p:cNvGraphicFramePr>
          <p:nvPr>
            <p:ph idx="1"/>
          </p:nvPr>
        </p:nvGraphicFramePr>
        <p:xfrm>
          <a:off x="635000" y="1930400"/>
          <a:ext cx="4851400" cy="435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r:id="rId3" imgW="4852837" imgH="4359018" progId="Excel.Chart.8">
                  <p:embed/>
                </p:oleObj>
              </mc:Choice>
              <mc:Fallback>
                <p:oleObj r:id="rId3" imgW="4852837" imgH="4359018" progId="Excel.Chart.8">
                  <p:embed/>
                  <p:pic>
                    <p:nvPicPr>
                      <p:cNvPr id="0" name="Picture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930400"/>
                        <a:ext cx="4851400" cy="435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B49AF7-249F-4FC7-AA1B-631B1091750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724525" y="2349500"/>
            <a:ext cx="237648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t-EE" sz="1800" dirty="0">
                <a:latin typeface="+mn-lt"/>
                <a:cs typeface="+mn-cs"/>
              </a:rPr>
              <a:t>EE - </a:t>
            </a:r>
            <a:r>
              <a:rPr lang="et-EE" sz="1800" b="1" dirty="0">
                <a:solidFill>
                  <a:srgbClr val="FF0000"/>
                </a:solidFill>
                <a:latin typeface="+mn-lt"/>
                <a:cs typeface="+mn-cs"/>
              </a:rPr>
              <a:t>30,1 m</a:t>
            </a:r>
            <a:r>
              <a:rPr lang="et-EE" sz="1800" b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t-EE" sz="1800" baseline="30000" dirty="0">
                <a:latin typeface="+mn-lt"/>
                <a:cs typeface="+mn-cs"/>
              </a:rPr>
              <a:t> </a:t>
            </a:r>
            <a:r>
              <a:rPr lang="et-EE" sz="1800" dirty="0">
                <a:latin typeface="+mn-lt"/>
                <a:cs typeface="+mn-cs"/>
              </a:rPr>
              <a:t>(2011)</a:t>
            </a:r>
          </a:p>
          <a:p>
            <a:pPr>
              <a:defRPr/>
            </a:pPr>
            <a:r>
              <a:rPr lang="et-EE" sz="1800" dirty="0">
                <a:latin typeface="+mn-lt"/>
                <a:cs typeface="+mn-cs"/>
              </a:rPr>
              <a:t>LV – 27,2 m</a:t>
            </a:r>
            <a:r>
              <a:rPr lang="et-EE" sz="1800" baseline="30000" dirty="0">
                <a:latin typeface="+mn-lt"/>
                <a:cs typeface="+mn-cs"/>
              </a:rPr>
              <a:t>2</a:t>
            </a:r>
            <a:r>
              <a:rPr lang="et-EE" sz="1800" dirty="0">
                <a:latin typeface="+mn-lt"/>
                <a:cs typeface="+mn-cs"/>
              </a:rPr>
              <a:t> (2009)</a:t>
            </a:r>
          </a:p>
          <a:p>
            <a:pPr>
              <a:defRPr/>
            </a:pPr>
            <a:r>
              <a:rPr lang="et-EE" sz="1800" dirty="0">
                <a:latin typeface="+mn-lt"/>
                <a:cs typeface="+mn-cs"/>
              </a:rPr>
              <a:t>LT – 25,5 m</a:t>
            </a:r>
            <a:r>
              <a:rPr lang="et-EE" sz="1800" baseline="30000" dirty="0">
                <a:latin typeface="+mn-lt"/>
                <a:cs typeface="+mn-cs"/>
              </a:rPr>
              <a:t>2</a:t>
            </a:r>
            <a:r>
              <a:rPr lang="et-EE" sz="1800" dirty="0">
                <a:latin typeface="+mn-lt"/>
                <a:cs typeface="+mn-cs"/>
              </a:rPr>
              <a:t> (2011)</a:t>
            </a:r>
          </a:p>
          <a:p>
            <a:pPr>
              <a:defRPr/>
            </a:pPr>
            <a:r>
              <a:rPr lang="et-EE" sz="1800" dirty="0">
                <a:latin typeface="+mn-lt"/>
                <a:cs typeface="+mn-cs"/>
              </a:rPr>
              <a:t>EU – ca 40 m</a:t>
            </a:r>
            <a:r>
              <a:rPr lang="et-EE" sz="1800" baseline="30000" dirty="0">
                <a:latin typeface="+mn-lt"/>
                <a:cs typeface="+mn-cs"/>
              </a:rPr>
              <a:t>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7632700" cy="1079500"/>
          </a:xfrm>
        </p:spPr>
        <p:txBody>
          <a:bodyPr/>
          <a:lstStyle/>
          <a:p>
            <a:pPr algn="l">
              <a:defRPr/>
            </a:pPr>
            <a:r>
              <a:rPr lang="en-US" sz="1800" dirty="0" smtClean="0"/>
              <a:t>Distribution of population by dwelling type, 2011</a:t>
            </a:r>
            <a:r>
              <a:rPr lang="et-EE" sz="2000" dirty="0" smtClean="0"/>
              <a:t/>
            </a:r>
            <a:br>
              <a:rPr lang="et-EE" sz="2000" dirty="0" smtClean="0"/>
            </a:br>
            <a:r>
              <a:rPr lang="en-US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Source: Eurostat (online data code: ilc_lvho01)</a:t>
            </a:r>
            <a:r>
              <a:rPr lang="et-EE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/>
            </a:r>
            <a:br>
              <a:rPr lang="et-EE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endParaRPr lang="et-EE" sz="1600" i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19.06.2013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4D7BFB-E76A-49DE-962F-9BFDAEE3F9F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graphicFrame>
        <p:nvGraphicFramePr>
          <p:cNvPr id="23559" name="Object 7"/>
          <p:cNvGraphicFramePr>
            <a:graphicFrameLocks noGrp="1"/>
          </p:cNvGraphicFramePr>
          <p:nvPr>
            <p:ph idx="1"/>
          </p:nvPr>
        </p:nvGraphicFramePr>
        <p:xfrm>
          <a:off x="635000" y="1930400"/>
          <a:ext cx="4492625" cy="421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r:id="rId3" imgW="4493141" imgH="4212701" progId="Excel.Chart.8">
                  <p:embed/>
                </p:oleObj>
              </mc:Choice>
              <mc:Fallback>
                <p:oleObj r:id="rId3" imgW="4493141" imgH="4212701" progId="Excel.Chart.8">
                  <p:embed/>
                  <p:pic>
                    <p:nvPicPr>
                      <p:cNvPr id="0" name="Picture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930400"/>
                        <a:ext cx="4492625" cy="421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24525" y="2276475"/>
            <a:ext cx="180022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t-EE" sz="2000" dirty="0" err="1">
                <a:latin typeface="+mn-lt"/>
                <a:cs typeface="+mn-cs"/>
              </a:rPr>
              <a:t>Live</a:t>
            </a:r>
            <a:r>
              <a:rPr lang="et-EE" sz="2000" dirty="0">
                <a:latin typeface="+mn-lt"/>
                <a:cs typeface="+mn-cs"/>
              </a:rPr>
              <a:t> </a:t>
            </a:r>
            <a:r>
              <a:rPr lang="et-EE" sz="2000" dirty="0" err="1">
                <a:latin typeface="+mn-lt"/>
                <a:cs typeface="+mn-cs"/>
              </a:rPr>
              <a:t>in</a:t>
            </a:r>
            <a:r>
              <a:rPr lang="et-EE" sz="2000" dirty="0">
                <a:latin typeface="+mn-lt"/>
                <a:cs typeface="+mn-cs"/>
              </a:rPr>
              <a:t> </a:t>
            </a:r>
            <a:r>
              <a:rPr lang="et-EE" sz="2000" dirty="0" err="1">
                <a:latin typeface="+mn-lt"/>
                <a:cs typeface="+mn-cs"/>
              </a:rPr>
              <a:t>flats</a:t>
            </a:r>
            <a:r>
              <a:rPr lang="et-EE" sz="2000" dirty="0">
                <a:latin typeface="+mn-lt"/>
                <a:cs typeface="+mn-cs"/>
              </a:rPr>
              <a:t>:</a:t>
            </a:r>
          </a:p>
          <a:p>
            <a:pPr>
              <a:defRPr/>
            </a:pPr>
            <a:r>
              <a:rPr lang="et-EE" sz="2000" dirty="0">
                <a:latin typeface="+mn-lt"/>
                <a:cs typeface="+mn-cs"/>
              </a:rPr>
              <a:t>EE - </a:t>
            </a:r>
            <a:r>
              <a:rPr lang="et-EE" sz="2000" b="1" dirty="0">
                <a:solidFill>
                  <a:srgbClr val="FF0000"/>
                </a:solidFill>
                <a:latin typeface="+mn-lt"/>
                <a:cs typeface="+mn-cs"/>
              </a:rPr>
              <a:t>64,5 %</a:t>
            </a:r>
          </a:p>
          <a:p>
            <a:pPr>
              <a:defRPr/>
            </a:pPr>
            <a:r>
              <a:rPr lang="et-EE" sz="2000" dirty="0">
                <a:latin typeface="+mn-lt"/>
                <a:cs typeface="+mn-cs"/>
              </a:rPr>
              <a:t>LV – 65,4 %</a:t>
            </a:r>
          </a:p>
          <a:p>
            <a:pPr>
              <a:defRPr/>
            </a:pPr>
            <a:r>
              <a:rPr lang="et-EE" sz="2000" dirty="0">
                <a:latin typeface="+mn-lt"/>
                <a:cs typeface="+mn-cs"/>
              </a:rPr>
              <a:t>LT – 57 %</a:t>
            </a:r>
          </a:p>
          <a:p>
            <a:pPr>
              <a:defRPr/>
            </a:pPr>
            <a:r>
              <a:rPr lang="et-EE" sz="2000" dirty="0">
                <a:latin typeface="+mn-lt"/>
                <a:cs typeface="+mn-cs"/>
              </a:rPr>
              <a:t>EU – 41,8 %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2253</Words>
  <Application>Microsoft Office PowerPoint</Application>
  <PresentationFormat>On-screen Show (4:3)</PresentationFormat>
  <Paragraphs>331</Paragraphs>
  <Slides>29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Default Design</vt:lpstr>
      <vt:lpstr>Microsoft Excel Chart</vt:lpstr>
      <vt:lpstr>PowerPoint Presentation</vt:lpstr>
      <vt:lpstr>Plan of the presentation</vt:lpstr>
      <vt:lpstr>Development of the housing sector since 1992</vt:lpstr>
      <vt:lpstr>1. Development of the housing sector since 1992</vt:lpstr>
      <vt:lpstr>Development of the housing sector since 1992</vt:lpstr>
      <vt:lpstr>Development of the housing sector since 1992</vt:lpstr>
      <vt:lpstr>Number of dwellings per 1000 inhabitants Source: http://www.housingeurope.eu/www.housingeurope.eu/uploads/file_/HER%202012%20EN%20web2_1.pdf; Statistics Estonia</vt:lpstr>
      <vt:lpstr>Useful floor area of dwellings per capita, in m2 (1999-2011) Source: National statistics, http://www.seb.ee/sites/default/files/web/files/uudised/baltic_household_outlook_oct_2012.pdf</vt:lpstr>
      <vt:lpstr>Distribution of population by dwelling type, 2011 Source: Eurostat (online data code: ilc_lvho01) </vt:lpstr>
      <vt:lpstr>  Condition of housing stock (2011) Source: Eurostat (online data code: ilc_lvho01)      </vt:lpstr>
      <vt:lpstr> Economic context </vt:lpstr>
      <vt:lpstr>Market share of different types of tenure (2011) Source: Eurostat (online data code: ilc_lvho02) http://www.seb.ee/sites/default/files/web/files/uudised/baltic_household_outlook_oct_2012.pdf</vt:lpstr>
      <vt:lpstr>Tenure structure </vt:lpstr>
      <vt:lpstr>National housing policy</vt:lpstr>
      <vt:lpstr>National housing policy</vt:lpstr>
      <vt:lpstr>National housing policy</vt:lpstr>
      <vt:lpstr>National housing policy</vt:lpstr>
      <vt:lpstr>National housing policy</vt:lpstr>
      <vt:lpstr>National housing policy</vt:lpstr>
      <vt:lpstr>Local housing policy - Tallinn </vt:lpstr>
      <vt:lpstr>Tallinn (cont.), as a result:</vt:lpstr>
      <vt:lpstr>New developments</vt:lpstr>
      <vt:lpstr>New developments</vt:lpstr>
      <vt:lpstr>Private rental sector</vt:lpstr>
      <vt:lpstr>3. Private rental sector</vt:lpstr>
      <vt:lpstr>3. Private rental sector</vt:lpstr>
      <vt:lpstr>3. Private rental sector</vt:lpstr>
      <vt:lpstr>Conclusion: opportunities to use private rental stock for social purpose</vt:lpstr>
      <vt:lpstr>Thank you!</vt:lpstr>
    </vt:vector>
  </TitlesOfParts>
  <Company>TÜ multimeediakeskus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Pealkiri</dc:title>
  <dc:creator>Peeter</dc:creator>
  <cp:lastModifiedBy>Ave</cp:lastModifiedBy>
  <cp:revision>248</cp:revision>
  <cp:lastPrinted>2013-09-13T06:34:07Z</cp:lastPrinted>
  <dcterms:created xsi:type="dcterms:W3CDTF">2003-06-18T12:09:05Z</dcterms:created>
  <dcterms:modified xsi:type="dcterms:W3CDTF">2013-09-13T07:52:06Z</dcterms:modified>
</cp:coreProperties>
</file>