
<file path=[Content_Types].xml><?xml version="1.0" encoding="utf-8"?>
<Types xmlns="http://schemas.openxmlformats.org/package/2006/content-types">
  <Default Extension="xml" ContentType="application/xml"/>
  <Default Extension="jpeg" ContentType="image/jpeg"/>
  <Default Extension="xlsx" ContentType="application/vnd.openxmlformats-officedocument.spreadsheetml.sheet"/>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4.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sldIdLst>
    <p:sldId id="256" r:id="rId2"/>
    <p:sldId id="257" r:id="rId3"/>
    <p:sldId id="258" r:id="rId4"/>
    <p:sldId id="269" r:id="rId5"/>
    <p:sldId id="259" r:id="rId6"/>
    <p:sldId id="261" r:id="rId7"/>
    <p:sldId id="262" r:id="rId8"/>
    <p:sldId id="270" r:id="rId9"/>
    <p:sldId id="263" r:id="rId10"/>
    <p:sldId id="272" r:id="rId11"/>
    <p:sldId id="264" r:id="rId12"/>
    <p:sldId id="265" r:id="rId13"/>
    <p:sldId id="266" r:id="rId14"/>
    <p:sldId id="267" r:id="rId15"/>
    <p:sldId id="271" r:id="rId16"/>
    <p:sldId id="274"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2" d="100"/>
          <a:sy n="72" d="100"/>
        </p:scale>
        <p:origin x="-215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HD:Users:Old:Dropbox:Pracovn&#233;:&#268;l&#225;nky%20moje:MRI-Private%20Social%20Housing:SocHousing-Slovakia-Tables-UPDATE2011%20(version%201).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HD:Users:Old:Library:Application%20Support:Microsoft:Office:Office%202011%20AutoRecovery:SocHousing-Slovakia-Tables-UPDATE2011%20(version%201)%20(version%201).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HD:Users:Old:Dropbox:Pracovn&#233;:&#268;l&#225;nky%20moje:MRI-Private%20Social%20Housing:SocHousing-Slovakia-Tables-UPDATE2011%20(version%201).xls" TargetMode="Externa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8"/>
    </mc:Choice>
    <mc:Fallback>
      <c:style val="28"/>
    </mc:Fallback>
  </mc:AlternateContent>
  <c:chart>
    <c:autoTitleDeleted val="1"/>
    <c:plotArea>
      <c:layout/>
      <c:barChart>
        <c:barDir val="col"/>
        <c:grouping val="stacked"/>
        <c:varyColors val="0"/>
        <c:ser>
          <c:idx val="0"/>
          <c:order val="0"/>
          <c:invertIfNegative val="0"/>
          <c:cat>
            <c:strRef>
              <c:f>'Table 1'!$A$16:$D$21</c:f>
              <c:strCache>
                <c:ptCount val="6"/>
                <c:pt idx="0">
                  <c:v>1948-1960</c:v>
                </c:pt>
                <c:pt idx="1">
                  <c:v>1961-1970</c:v>
                </c:pt>
                <c:pt idx="2">
                  <c:v>1971-1980</c:v>
                </c:pt>
                <c:pt idx="3">
                  <c:v>1981-1990</c:v>
                </c:pt>
                <c:pt idx="4">
                  <c:v>1991-2000</c:v>
                </c:pt>
                <c:pt idx="5">
                  <c:v>2001-2010</c:v>
                </c:pt>
              </c:strCache>
            </c:strRef>
          </c:cat>
          <c:val>
            <c:numRef>
              <c:f>'Table 1'!$E$16:$E$21</c:f>
            </c:numRef>
          </c:val>
        </c:ser>
        <c:ser>
          <c:idx val="1"/>
          <c:order val="1"/>
          <c:invertIfNegative val="0"/>
          <c:cat>
            <c:strRef>
              <c:f>'Table 1'!$A$16:$D$21</c:f>
              <c:strCache>
                <c:ptCount val="6"/>
                <c:pt idx="0">
                  <c:v>1948-1960</c:v>
                </c:pt>
                <c:pt idx="1">
                  <c:v>1961-1970</c:v>
                </c:pt>
                <c:pt idx="2">
                  <c:v>1971-1980</c:v>
                </c:pt>
                <c:pt idx="3">
                  <c:v>1981-1990</c:v>
                </c:pt>
                <c:pt idx="4">
                  <c:v>1991-2000</c:v>
                </c:pt>
                <c:pt idx="5">
                  <c:v>2001-2010</c:v>
                </c:pt>
              </c:strCache>
            </c:strRef>
          </c:cat>
          <c:val>
            <c:numRef>
              <c:f>'Table 1'!$F$16:$F$21</c:f>
            </c:numRef>
          </c:val>
        </c:ser>
        <c:ser>
          <c:idx val="2"/>
          <c:order val="2"/>
          <c:invertIfNegative val="0"/>
          <c:cat>
            <c:strRef>
              <c:f>'Table 1'!$A$16:$D$21</c:f>
              <c:strCache>
                <c:ptCount val="6"/>
                <c:pt idx="0">
                  <c:v>1948-1960</c:v>
                </c:pt>
                <c:pt idx="1">
                  <c:v>1961-1970</c:v>
                </c:pt>
                <c:pt idx="2">
                  <c:v>1971-1980</c:v>
                </c:pt>
                <c:pt idx="3">
                  <c:v>1981-1990</c:v>
                </c:pt>
                <c:pt idx="4">
                  <c:v>1991-2000</c:v>
                </c:pt>
                <c:pt idx="5">
                  <c:v>2001-2010</c:v>
                </c:pt>
              </c:strCache>
            </c:strRef>
          </c:cat>
          <c:val>
            <c:numRef>
              <c:f>'Table 1'!$G$16:$G$21</c:f>
            </c:numRef>
          </c:val>
        </c:ser>
        <c:ser>
          <c:idx val="3"/>
          <c:order val="3"/>
          <c:invertIfNegative val="0"/>
          <c:cat>
            <c:strRef>
              <c:f>'Table 1'!$A$16:$D$21</c:f>
              <c:strCache>
                <c:ptCount val="6"/>
                <c:pt idx="0">
                  <c:v>1948-1960</c:v>
                </c:pt>
                <c:pt idx="1">
                  <c:v>1961-1970</c:v>
                </c:pt>
                <c:pt idx="2">
                  <c:v>1971-1980</c:v>
                </c:pt>
                <c:pt idx="3">
                  <c:v>1981-1990</c:v>
                </c:pt>
                <c:pt idx="4">
                  <c:v>1991-2000</c:v>
                </c:pt>
                <c:pt idx="5">
                  <c:v>2001-2010</c:v>
                </c:pt>
              </c:strCache>
            </c:strRef>
          </c:cat>
          <c:val>
            <c:numRef>
              <c:f>'Table 1'!$H$16:$H$21</c:f>
            </c:numRef>
          </c:val>
        </c:ser>
        <c:ser>
          <c:idx val="4"/>
          <c:order val="4"/>
          <c:invertIfNegative val="0"/>
          <c:cat>
            <c:strRef>
              <c:f>'Table 1'!$A$16:$D$21</c:f>
              <c:strCache>
                <c:ptCount val="6"/>
                <c:pt idx="0">
                  <c:v>1948-1960</c:v>
                </c:pt>
                <c:pt idx="1">
                  <c:v>1961-1970</c:v>
                </c:pt>
                <c:pt idx="2">
                  <c:v>1971-1980</c:v>
                </c:pt>
                <c:pt idx="3">
                  <c:v>1981-1990</c:v>
                </c:pt>
                <c:pt idx="4">
                  <c:v>1991-2000</c:v>
                </c:pt>
                <c:pt idx="5">
                  <c:v>2001-2010</c:v>
                </c:pt>
              </c:strCache>
            </c:strRef>
          </c:cat>
          <c:val>
            <c:numRef>
              <c:f>'Table 1'!$I$16:$I$21</c:f>
            </c:numRef>
          </c:val>
        </c:ser>
        <c:ser>
          <c:idx val="5"/>
          <c:order val="5"/>
          <c:invertIfNegative val="0"/>
          <c:dPt>
            <c:idx val="0"/>
            <c:invertIfNegative val="0"/>
            <c:bubble3D val="0"/>
            <c:spPr>
              <a:solidFill>
                <a:schemeClr val="accent4"/>
              </a:solidFill>
            </c:spPr>
          </c:dPt>
          <c:dPt>
            <c:idx val="1"/>
            <c:invertIfNegative val="0"/>
            <c:bubble3D val="0"/>
            <c:spPr>
              <a:solidFill>
                <a:srgbClr val="999966"/>
              </a:solidFill>
            </c:spPr>
          </c:dPt>
          <c:dPt>
            <c:idx val="2"/>
            <c:invertIfNegative val="0"/>
            <c:bubble3D val="0"/>
            <c:spPr>
              <a:solidFill>
                <a:srgbClr val="999966"/>
              </a:solidFill>
            </c:spPr>
          </c:dPt>
          <c:dPt>
            <c:idx val="3"/>
            <c:invertIfNegative val="0"/>
            <c:bubble3D val="0"/>
            <c:spPr>
              <a:solidFill>
                <a:srgbClr val="999966"/>
              </a:solidFill>
            </c:spPr>
          </c:dPt>
          <c:dPt>
            <c:idx val="4"/>
            <c:invertIfNegative val="0"/>
            <c:bubble3D val="0"/>
            <c:spPr>
              <a:solidFill>
                <a:schemeClr val="accent1"/>
              </a:solidFill>
            </c:spPr>
          </c:dPt>
          <c:dPt>
            <c:idx val="5"/>
            <c:invertIfNegative val="0"/>
            <c:bubble3D val="0"/>
            <c:spPr>
              <a:solidFill>
                <a:srgbClr val="663366"/>
              </a:solidFill>
            </c:spPr>
          </c:dPt>
          <c:dLbls>
            <c:dLbl>
              <c:idx val="0"/>
              <c:layout>
                <c:manualLayout>
                  <c:x val="-0.00277777777777778"/>
                  <c:y val="-0.256060804899388"/>
                </c:manualLayout>
              </c:layout>
              <c:dLblPos val="ctr"/>
              <c:showLegendKey val="0"/>
              <c:showVal val="1"/>
              <c:showCatName val="0"/>
              <c:showSerName val="0"/>
              <c:showPercent val="0"/>
              <c:showBubbleSize val="0"/>
            </c:dLbl>
            <c:dLbl>
              <c:idx val="1"/>
              <c:layout>
                <c:manualLayout>
                  <c:x val="-2.546266881604E-17"/>
                  <c:y val="-0.313477325750948"/>
                </c:manualLayout>
              </c:layout>
              <c:dLblPos val="ctr"/>
              <c:showLegendKey val="0"/>
              <c:showVal val="1"/>
              <c:showCatName val="0"/>
              <c:showSerName val="0"/>
              <c:showPercent val="0"/>
              <c:showBubbleSize val="0"/>
            </c:dLbl>
            <c:dLbl>
              <c:idx val="2"/>
              <c:layout>
                <c:manualLayout>
                  <c:x val="5.092533763208E-17"/>
                  <c:y val="-0.41223461650627"/>
                </c:manualLayout>
              </c:layout>
              <c:dLblPos val="ctr"/>
              <c:showLegendKey val="0"/>
              <c:showVal val="1"/>
              <c:showCatName val="0"/>
              <c:showSerName val="0"/>
              <c:showPercent val="0"/>
              <c:showBubbleSize val="0"/>
            </c:dLbl>
            <c:dLbl>
              <c:idx val="3"/>
              <c:layout>
                <c:manualLayout>
                  <c:x val="0.0"/>
                  <c:y val="-0.325343030037912"/>
                </c:manualLayout>
              </c:layout>
              <c:dLblPos val="ctr"/>
              <c:showLegendKey val="0"/>
              <c:showVal val="1"/>
              <c:showCatName val="0"/>
              <c:showSerName val="0"/>
              <c:showPercent val="0"/>
              <c:showBubbleSize val="0"/>
            </c:dLbl>
            <c:dLbl>
              <c:idx val="4"/>
              <c:layout>
                <c:manualLayout>
                  <c:x val="-2.18722659667542E-7"/>
                  <c:y val="-0.1130260279965"/>
                </c:manualLayout>
              </c:layout>
              <c:dLblPos val="ctr"/>
              <c:showLegendKey val="0"/>
              <c:showVal val="1"/>
              <c:showCatName val="0"/>
              <c:showSerName val="0"/>
              <c:showPercent val="0"/>
              <c:showBubbleSize val="0"/>
            </c:dLbl>
            <c:dLbl>
              <c:idx val="5"/>
              <c:layout>
                <c:manualLayout>
                  <c:x val="0.00277777777777757"/>
                  <c:y val="-0.174720399533392"/>
                </c:manualLayout>
              </c:layout>
              <c:dLblPos val="ctr"/>
              <c:showLegendKey val="0"/>
              <c:showVal val="1"/>
              <c:showCatName val="0"/>
              <c:showSerName val="0"/>
              <c:showPercent val="0"/>
              <c:showBubbleSize val="0"/>
            </c:dLbl>
            <c:numFmt formatCode="#,##0" sourceLinked="0"/>
            <c:txPr>
              <a:bodyPr/>
              <a:lstStyle/>
              <a:p>
                <a:pPr>
                  <a:defRPr sz="1800" b="1">
                    <a:latin typeface="Arial Narrow"/>
                    <a:cs typeface="Arial Narrow"/>
                  </a:defRPr>
                </a:pPr>
                <a:endParaRPr lang="en-US"/>
              </a:p>
            </c:txPr>
            <c:dLblPos val="inEnd"/>
            <c:showLegendKey val="0"/>
            <c:showVal val="1"/>
            <c:showCatName val="0"/>
            <c:showSerName val="0"/>
            <c:showPercent val="0"/>
            <c:showBubbleSize val="0"/>
            <c:showLeaderLines val="0"/>
          </c:dLbls>
          <c:cat>
            <c:strRef>
              <c:f>'Table 1'!$A$16:$D$21</c:f>
              <c:strCache>
                <c:ptCount val="6"/>
                <c:pt idx="0">
                  <c:v>1948-1960</c:v>
                </c:pt>
                <c:pt idx="1">
                  <c:v>1961-1970</c:v>
                </c:pt>
                <c:pt idx="2">
                  <c:v>1971-1980</c:v>
                </c:pt>
                <c:pt idx="3">
                  <c:v>1981-1990</c:v>
                </c:pt>
                <c:pt idx="4">
                  <c:v>1991-2000</c:v>
                </c:pt>
                <c:pt idx="5">
                  <c:v>2001-2010</c:v>
                </c:pt>
              </c:strCache>
            </c:strRef>
          </c:cat>
          <c:val>
            <c:numRef>
              <c:f>'Table 1'!$J$16:$J$21</c:f>
              <c:numCache>
                <c:formatCode>General</c:formatCode>
                <c:ptCount val="6"/>
                <c:pt idx="0">
                  <c:v>252228.0</c:v>
                </c:pt>
                <c:pt idx="1">
                  <c:v>322038.0</c:v>
                </c:pt>
                <c:pt idx="2">
                  <c:v>442112.0</c:v>
                </c:pt>
                <c:pt idx="3">
                  <c:v>336465.0</c:v>
                </c:pt>
                <c:pt idx="4">
                  <c:v>78319.0</c:v>
                </c:pt>
                <c:pt idx="5">
                  <c:v>164588.0</c:v>
                </c:pt>
              </c:numCache>
            </c:numRef>
          </c:val>
        </c:ser>
        <c:dLbls>
          <c:showLegendKey val="0"/>
          <c:showVal val="1"/>
          <c:showCatName val="0"/>
          <c:showSerName val="0"/>
          <c:showPercent val="0"/>
          <c:showBubbleSize val="0"/>
        </c:dLbls>
        <c:gapWidth val="95"/>
        <c:overlap val="100"/>
        <c:axId val="2063641240"/>
        <c:axId val="2063643976"/>
      </c:barChart>
      <c:catAx>
        <c:axId val="2063641240"/>
        <c:scaling>
          <c:orientation val="minMax"/>
        </c:scaling>
        <c:delete val="0"/>
        <c:axPos val="b"/>
        <c:majorTickMark val="none"/>
        <c:minorTickMark val="none"/>
        <c:tickLblPos val="nextTo"/>
        <c:txPr>
          <a:bodyPr/>
          <a:lstStyle/>
          <a:p>
            <a:pPr>
              <a:defRPr sz="2000" b="1">
                <a:latin typeface="Arial Narrow"/>
                <a:cs typeface="Arial Narrow"/>
              </a:defRPr>
            </a:pPr>
            <a:endParaRPr lang="en-US"/>
          </a:p>
        </c:txPr>
        <c:crossAx val="2063643976"/>
        <c:crosses val="autoZero"/>
        <c:auto val="1"/>
        <c:lblAlgn val="ctr"/>
        <c:lblOffset val="100"/>
        <c:noMultiLvlLbl val="0"/>
      </c:catAx>
      <c:valAx>
        <c:axId val="2063643976"/>
        <c:scaling>
          <c:orientation val="minMax"/>
        </c:scaling>
        <c:delete val="1"/>
        <c:axPos val="l"/>
        <c:numFmt formatCode="General" sourceLinked="1"/>
        <c:majorTickMark val="none"/>
        <c:minorTickMark val="none"/>
        <c:tickLblPos val="nextTo"/>
        <c:crossAx val="2063641240"/>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1"/>
          <c:order val="0"/>
          <c:tx>
            <c:strRef>
              <c:f>'Table 6'!$A$4</c:f>
              <c:strCache>
                <c:ptCount val="1"/>
                <c:pt idx="0">
                  <c:v>Completed Dwellings</c:v>
                </c:pt>
              </c:strCache>
            </c:strRef>
          </c:tx>
          <c:invertIfNegative val="0"/>
          <c:cat>
            <c:numRef>
              <c:f>'Table 6'!$H$3:$M$3</c:f>
              <c:numCache>
                <c:formatCode>General</c:formatCode>
                <c:ptCount val="6"/>
                <c:pt idx="0">
                  <c:v>2007.0</c:v>
                </c:pt>
                <c:pt idx="1">
                  <c:v>2008.0</c:v>
                </c:pt>
                <c:pt idx="2">
                  <c:v>2009.0</c:v>
                </c:pt>
                <c:pt idx="3">
                  <c:v>2010.0</c:v>
                </c:pt>
                <c:pt idx="4">
                  <c:v>2011.0</c:v>
                </c:pt>
                <c:pt idx="5">
                  <c:v>2012.0</c:v>
                </c:pt>
              </c:numCache>
            </c:numRef>
          </c:cat>
          <c:val>
            <c:numRef>
              <c:f>'Table 6'!$B$4:$M$4</c:f>
            </c:numRef>
          </c:val>
        </c:ser>
        <c:ser>
          <c:idx val="2"/>
          <c:order val="1"/>
          <c:tx>
            <c:strRef>
              <c:f>'Table 6'!$A$5</c:f>
              <c:strCache>
                <c:ptCount val="1"/>
                <c:pt idx="0">
                  <c:v>Public</c:v>
                </c:pt>
              </c:strCache>
            </c:strRef>
          </c:tx>
          <c:invertIfNegative val="0"/>
          <c:dLbls>
            <c:txPr>
              <a:bodyPr/>
              <a:lstStyle/>
              <a:p>
                <a:pPr>
                  <a:defRPr b="1">
                    <a:latin typeface="Arial Narrow"/>
                    <a:cs typeface="Arial Narrow"/>
                  </a:defRPr>
                </a:pPr>
                <a:endParaRPr lang="en-US"/>
              </a:p>
            </c:txPr>
            <c:showLegendKey val="0"/>
            <c:showVal val="1"/>
            <c:showCatName val="0"/>
            <c:showSerName val="0"/>
            <c:showPercent val="0"/>
            <c:showBubbleSize val="0"/>
            <c:showLeaderLines val="0"/>
          </c:dLbls>
          <c:cat>
            <c:numRef>
              <c:f>'Table 6'!$H$3:$M$3</c:f>
              <c:numCache>
                <c:formatCode>General</c:formatCode>
                <c:ptCount val="6"/>
                <c:pt idx="0">
                  <c:v>2007.0</c:v>
                </c:pt>
                <c:pt idx="1">
                  <c:v>2008.0</c:v>
                </c:pt>
                <c:pt idx="2">
                  <c:v>2009.0</c:v>
                </c:pt>
                <c:pt idx="3">
                  <c:v>2010.0</c:v>
                </c:pt>
                <c:pt idx="4">
                  <c:v>2011.0</c:v>
                </c:pt>
                <c:pt idx="5">
                  <c:v>2012.0</c:v>
                </c:pt>
              </c:numCache>
            </c:numRef>
          </c:cat>
          <c:val>
            <c:numRef>
              <c:f>'Table 6'!$B$5:$M$5</c:f>
              <c:numCache>
                <c:formatCode>#,##0</c:formatCode>
                <c:ptCount val="6"/>
                <c:pt idx="0">
                  <c:v>3155.0</c:v>
                </c:pt>
                <c:pt idx="1">
                  <c:v>2632.0</c:v>
                </c:pt>
                <c:pt idx="2">
                  <c:v>2356.0</c:v>
                </c:pt>
                <c:pt idx="3">
                  <c:v>2519.0</c:v>
                </c:pt>
                <c:pt idx="4">
                  <c:v>1568.0</c:v>
                </c:pt>
                <c:pt idx="5">
                  <c:v>1545.0</c:v>
                </c:pt>
              </c:numCache>
            </c:numRef>
          </c:val>
        </c:ser>
        <c:ser>
          <c:idx val="3"/>
          <c:order val="2"/>
          <c:tx>
            <c:strRef>
              <c:f>'Table 6'!$A$6</c:f>
              <c:strCache>
                <c:ptCount val="1"/>
                <c:pt idx="0">
                  <c:v>Private</c:v>
                </c:pt>
              </c:strCache>
            </c:strRef>
          </c:tx>
          <c:invertIfNegative val="0"/>
          <c:dLbls>
            <c:txPr>
              <a:bodyPr/>
              <a:lstStyle/>
              <a:p>
                <a:pPr>
                  <a:defRPr b="1">
                    <a:latin typeface="Arial Narrow"/>
                    <a:cs typeface="Arial Narrow"/>
                  </a:defRPr>
                </a:pPr>
                <a:endParaRPr lang="en-US"/>
              </a:p>
            </c:txPr>
            <c:showLegendKey val="0"/>
            <c:showVal val="1"/>
            <c:showCatName val="0"/>
            <c:showSerName val="0"/>
            <c:showPercent val="0"/>
            <c:showBubbleSize val="0"/>
            <c:showLeaderLines val="0"/>
          </c:dLbls>
          <c:cat>
            <c:numRef>
              <c:f>'Table 6'!$H$3:$M$3</c:f>
              <c:numCache>
                <c:formatCode>General</c:formatCode>
                <c:ptCount val="6"/>
                <c:pt idx="0">
                  <c:v>2007.0</c:v>
                </c:pt>
                <c:pt idx="1">
                  <c:v>2008.0</c:v>
                </c:pt>
                <c:pt idx="2">
                  <c:v>2009.0</c:v>
                </c:pt>
                <c:pt idx="3">
                  <c:v>2010.0</c:v>
                </c:pt>
                <c:pt idx="4">
                  <c:v>2011.0</c:v>
                </c:pt>
                <c:pt idx="5">
                  <c:v>2012.0</c:v>
                </c:pt>
              </c:numCache>
            </c:numRef>
          </c:cat>
          <c:val>
            <c:numRef>
              <c:f>'Table 6'!$B$6:$M$6</c:f>
              <c:numCache>
                <c:formatCode>#,##0</c:formatCode>
                <c:ptCount val="6"/>
                <c:pt idx="0">
                  <c:v>13318.0</c:v>
                </c:pt>
                <c:pt idx="1">
                  <c:v>14552.0</c:v>
                </c:pt>
                <c:pt idx="2">
                  <c:v>16478.0</c:v>
                </c:pt>
                <c:pt idx="3">
                  <c:v>14557.0</c:v>
                </c:pt>
                <c:pt idx="4">
                  <c:v>13040.0</c:v>
                </c:pt>
                <c:pt idx="5">
                  <c:v>13710.0</c:v>
                </c:pt>
              </c:numCache>
            </c:numRef>
          </c:val>
        </c:ser>
        <c:dLbls>
          <c:showLegendKey val="0"/>
          <c:showVal val="1"/>
          <c:showCatName val="0"/>
          <c:showSerName val="0"/>
          <c:showPercent val="0"/>
          <c:showBubbleSize val="0"/>
        </c:dLbls>
        <c:gapWidth val="150"/>
        <c:overlap val="100"/>
        <c:serLines/>
        <c:axId val="2097411608"/>
        <c:axId val="2097319656"/>
      </c:barChart>
      <c:catAx>
        <c:axId val="2097411608"/>
        <c:scaling>
          <c:orientation val="minMax"/>
        </c:scaling>
        <c:delete val="0"/>
        <c:axPos val="b"/>
        <c:numFmt formatCode="General" sourceLinked="1"/>
        <c:majorTickMark val="out"/>
        <c:minorTickMark val="none"/>
        <c:tickLblPos val="nextTo"/>
        <c:txPr>
          <a:bodyPr/>
          <a:lstStyle/>
          <a:p>
            <a:pPr>
              <a:defRPr sz="1600">
                <a:latin typeface="Arial Narrow"/>
                <a:cs typeface="Arial Narrow"/>
              </a:defRPr>
            </a:pPr>
            <a:endParaRPr lang="en-US"/>
          </a:p>
        </c:txPr>
        <c:crossAx val="2097319656"/>
        <c:crosses val="autoZero"/>
        <c:auto val="1"/>
        <c:lblAlgn val="ctr"/>
        <c:lblOffset val="100"/>
        <c:noMultiLvlLbl val="0"/>
      </c:catAx>
      <c:valAx>
        <c:axId val="2097319656"/>
        <c:scaling>
          <c:orientation val="minMax"/>
        </c:scaling>
        <c:delete val="0"/>
        <c:axPos val="l"/>
        <c:majorGridlines/>
        <c:numFmt formatCode="#,##0" sourceLinked="1"/>
        <c:majorTickMark val="out"/>
        <c:minorTickMark val="none"/>
        <c:tickLblPos val="nextTo"/>
        <c:txPr>
          <a:bodyPr/>
          <a:lstStyle/>
          <a:p>
            <a:pPr>
              <a:defRPr sz="1400">
                <a:latin typeface="Arial Narrow"/>
                <a:cs typeface="Arial Narrow"/>
              </a:defRPr>
            </a:pPr>
            <a:endParaRPr lang="en-US"/>
          </a:p>
        </c:txPr>
        <c:crossAx val="2097411608"/>
        <c:crosses val="autoZero"/>
        <c:crossBetween val="between"/>
      </c:valAx>
    </c:plotArea>
    <c:legend>
      <c:legendPos val="r"/>
      <c:layout/>
      <c:overlay val="0"/>
      <c:txPr>
        <a:bodyPr/>
        <a:lstStyle/>
        <a:p>
          <a:pPr>
            <a:defRPr>
              <a:latin typeface="Arial Narrow"/>
              <a:cs typeface="Arial Narrow"/>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percentStacked"/>
        <c:varyColors val="0"/>
        <c:ser>
          <c:idx val="0"/>
          <c:order val="0"/>
          <c:tx>
            <c:strRef>
              <c:f>'Table 3'!$A$4</c:f>
              <c:strCache>
                <c:ptCount val="1"/>
                <c:pt idx="0">
                  <c:v>Home-ownership</c:v>
                </c:pt>
              </c:strCache>
            </c:strRef>
          </c:tx>
          <c:spPr>
            <a:solidFill>
              <a:schemeClr val="accent1"/>
            </a:solidFill>
          </c:spPr>
          <c:invertIfNegative val="0"/>
          <c:cat>
            <c:strRef>
              <c:f>'Table 3'!$B$3:$D$3</c:f>
              <c:strCache>
                <c:ptCount val="3"/>
                <c:pt idx="0">
                  <c:v>1991</c:v>
                </c:pt>
                <c:pt idx="1">
                  <c:v>2000</c:v>
                </c:pt>
                <c:pt idx="2">
                  <c:v>2011</c:v>
                </c:pt>
              </c:strCache>
            </c:strRef>
          </c:cat>
          <c:val>
            <c:numRef>
              <c:f>'Table 3'!$B$4:$D$4</c:f>
              <c:numCache>
                <c:formatCode>0.00%</c:formatCode>
                <c:ptCount val="3"/>
                <c:pt idx="0">
                  <c:v>0.502</c:v>
                </c:pt>
                <c:pt idx="1">
                  <c:v>0.766</c:v>
                </c:pt>
                <c:pt idx="2">
                  <c:v>0.849</c:v>
                </c:pt>
              </c:numCache>
            </c:numRef>
          </c:val>
        </c:ser>
        <c:ser>
          <c:idx val="1"/>
          <c:order val="1"/>
          <c:tx>
            <c:strRef>
              <c:f>'Table 3'!$A$5</c:f>
              <c:strCache>
                <c:ptCount val="1"/>
                <c:pt idx="0">
                  <c:v>Dwellings Owned by Housing Cooperatives</c:v>
                </c:pt>
              </c:strCache>
            </c:strRef>
          </c:tx>
          <c:spPr>
            <a:solidFill>
              <a:schemeClr val="accent5"/>
            </a:solidFill>
          </c:spPr>
          <c:invertIfNegative val="0"/>
          <c:cat>
            <c:strRef>
              <c:f>'Table 3'!$B$3:$D$3</c:f>
              <c:strCache>
                <c:ptCount val="3"/>
                <c:pt idx="0">
                  <c:v>1991</c:v>
                </c:pt>
                <c:pt idx="1">
                  <c:v>2000</c:v>
                </c:pt>
                <c:pt idx="2">
                  <c:v>2011</c:v>
                </c:pt>
              </c:strCache>
            </c:strRef>
          </c:cat>
          <c:val>
            <c:numRef>
              <c:f>'Table 3'!$B$5:$D$5</c:f>
              <c:numCache>
                <c:formatCode>0.00%</c:formatCode>
                <c:ptCount val="3"/>
                <c:pt idx="0">
                  <c:v>0.221</c:v>
                </c:pt>
                <c:pt idx="1">
                  <c:v>0.157</c:v>
                </c:pt>
                <c:pt idx="2">
                  <c:v>0.035</c:v>
                </c:pt>
              </c:numCache>
            </c:numRef>
          </c:val>
        </c:ser>
        <c:ser>
          <c:idx val="2"/>
          <c:order val="2"/>
          <c:tx>
            <c:strRef>
              <c:f>'Table 3'!$A$6</c:f>
              <c:strCache>
                <c:ptCount val="1"/>
                <c:pt idx="0">
                  <c:v>Dwellings Owned by Municipalities</c:v>
                </c:pt>
              </c:strCache>
            </c:strRef>
          </c:tx>
          <c:spPr>
            <a:solidFill>
              <a:schemeClr val="accent4"/>
            </a:solidFill>
          </c:spPr>
          <c:invertIfNegative val="0"/>
          <c:cat>
            <c:strRef>
              <c:f>'Table 3'!$B$3:$D$3</c:f>
              <c:strCache>
                <c:ptCount val="3"/>
                <c:pt idx="0">
                  <c:v>1991</c:v>
                </c:pt>
                <c:pt idx="1">
                  <c:v>2000</c:v>
                </c:pt>
                <c:pt idx="2">
                  <c:v>2011</c:v>
                </c:pt>
              </c:strCache>
            </c:strRef>
          </c:cat>
          <c:val>
            <c:numRef>
              <c:f>'Table 3'!$B$6:$D$6</c:f>
              <c:numCache>
                <c:formatCode>0.00%</c:formatCode>
                <c:ptCount val="3"/>
                <c:pt idx="0">
                  <c:v>0.212</c:v>
                </c:pt>
                <c:pt idx="1">
                  <c:v>0.062</c:v>
                </c:pt>
                <c:pt idx="2">
                  <c:v>0.018</c:v>
                </c:pt>
              </c:numCache>
            </c:numRef>
          </c:val>
        </c:ser>
        <c:ser>
          <c:idx val="3"/>
          <c:order val="3"/>
          <c:tx>
            <c:strRef>
              <c:f>'Table 3'!$A$7</c:f>
              <c:strCache>
                <c:ptCount val="1"/>
                <c:pt idx="0">
                  <c:v>State-owned</c:v>
                </c:pt>
              </c:strCache>
            </c:strRef>
          </c:tx>
          <c:spPr>
            <a:solidFill>
              <a:schemeClr val="accent3"/>
            </a:solidFill>
          </c:spPr>
          <c:invertIfNegative val="0"/>
          <c:cat>
            <c:strRef>
              <c:f>'Table 3'!$B$3:$D$3</c:f>
              <c:strCache>
                <c:ptCount val="3"/>
                <c:pt idx="0">
                  <c:v>1991</c:v>
                </c:pt>
                <c:pt idx="1">
                  <c:v>2000</c:v>
                </c:pt>
                <c:pt idx="2">
                  <c:v>2011</c:v>
                </c:pt>
              </c:strCache>
            </c:strRef>
          </c:cat>
          <c:val>
            <c:numRef>
              <c:f>'Table 3'!$B$7:$D$7</c:f>
              <c:numCache>
                <c:formatCode>0.00%</c:formatCode>
                <c:ptCount val="3"/>
                <c:pt idx="0">
                  <c:v>0.065</c:v>
                </c:pt>
                <c:pt idx="1">
                  <c:v>0.015</c:v>
                </c:pt>
                <c:pt idx="2" formatCode="0%">
                  <c:v>0.0</c:v>
                </c:pt>
              </c:numCache>
            </c:numRef>
          </c:val>
        </c:ser>
        <c:dLbls>
          <c:showLegendKey val="0"/>
          <c:showVal val="0"/>
          <c:showCatName val="0"/>
          <c:showSerName val="0"/>
          <c:showPercent val="0"/>
          <c:showBubbleSize val="0"/>
        </c:dLbls>
        <c:gapWidth val="150"/>
        <c:overlap val="100"/>
        <c:axId val="2089472120"/>
        <c:axId val="2089475240"/>
      </c:barChart>
      <c:catAx>
        <c:axId val="2089472120"/>
        <c:scaling>
          <c:orientation val="minMax"/>
        </c:scaling>
        <c:delete val="0"/>
        <c:axPos val="b"/>
        <c:majorTickMark val="out"/>
        <c:minorTickMark val="none"/>
        <c:tickLblPos val="nextTo"/>
        <c:txPr>
          <a:bodyPr/>
          <a:lstStyle/>
          <a:p>
            <a:pPr>
              <a:defRPr b="1"/>
            </a:pPr>
            <a:endParaRPr lang="en-US"/>
          </a:p>
        </c:txPr>
        <c:crossAx val="2089475240"/>
        <c:crosses val="autoZero"/>
        <c:auto val="1"/>
        <c:lblAlgn val="ctr"/>
        <c:lblOffset val="100"/>
        <c:noMultiLvlLbl val="0"/>
      </c:catAx>
      <c:valAx>
        <c:axId val="2089475240"/>
        <c:scaling>
          <c:orientation val="minMax"/>
        </c:scaling>
        <c:delete val="0"/>
        <c:axPos val="l"/>
        <c:majorGridlines/>
        <c:numFmt formatCode="0%" sourceLinked="1"/>
        <c:majorTickMark val="out"/>
        <c:minorTickMark val="none"/>
        <c:tickLblPos val="nextTo"/>
        <c:crossAx val="2089472120"/>
        <c:crosses val="autoZero"/>
        <c:crossBetween val="between"/>
      </c:valAx>
    </c:plotArea>
    <c:legend>
      <c:legendPos val="r"/>
      <c:layout/>
      <c:overlay val="0"/>
    </c:legend>
    <c:plotVisOnly val="1"/>
    <c:dispBlanksAs val="gap"/>
    <c:showDLblsOverMax val="0"/>
  </c:chart>
  <c:txPr>
    <a:bodyPr/>
    <a:lstStyle/>
    <a:p>
      <a:pPr>
        <a:defRPr sz="1800">
          <a:latin typeface="Arial Narrow"/>
          <a:cs typeface="Arial Narrow"/>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explosion val="25"/>
          <c:dLbls>
            <c:dLbl>
              <c:idx val="0"/>
              <c:layout>
                <c:manualLayout>
                  <c:x val="0.0697146827234831"/>
                  <c:y val="-0.0392387097303402"/>
                </c:manualLayout>
              </c:layout>
              <c:dLblPos val="bestFit"/>
              <c:showLegendKey val="0"/>
              <c:showVal val="0"/>
              <c:showCatName val="0"/>
              <c:showSerName val="0"/>
              <c:showPercent val="1"/>
              <c:showBubbleSize val="0"/>
            </c:dLbl>
            <c:dLbl>
              <c:idx val="1"/>
              <c:layout>
                <c:manualLayout>
                  <c:x val="-0.0687430688810957"/>
                  <c:y val="-0.0422211247724045"/>
                </c:manualLayout>
              </c:layout>
              <c:dLblPos val="bestFit"/>
              <c:showLegendKey val="0"/>
              <c:showVal val="0"/>
              <c:showCatName val="0"/>
              <c:showSerName val="0"/>
              <c:showPercent val="1"/>
              <c:showBubbleSize val="0"/>
            </c:dLbl>
            <c:dLbl>
              <c:idx val="2"/>
              <c:layout>
                <c:manualLayout>
                  <c:x val="-0.0257890557797922"/>
                  <c:y val="-0.0165813301590388"/>
                </c:manualLayout>
              </c:layout>
              <c:dLblPos val="bestFit"/>
              <c:showLegendKey val="0"/>
              <c:showVal val="0"/>
              <c:showCatName val="0"/>
              <c:showSerName val="0"/>
              <c:showPercent val="1"/>
              <c:showBubbleSize val="0"/>
            </c:dLbl>
            <c:dLbl>
              <c:idx val="3"/>
              <c:layout>
                <c:manualLayout>
                  <c:x val="0.107152451531794"/>
                  <c:y val="-0.0146314936948774"/>
                </c:manualLayout>
              </c:layout>
              <c:dLblPos val="bestFit"/>
              <c:showLegendKey val="0"/>
              <c:showVal val="0"/>
              <c:showCatName val="0"/>
              <c:showSerName val="0"/>
              <c:showPercent val="1"/>
              <c:showBubbleSize val="0"/>
            </c:dLbl>
            <c:numFmt formatCode="0.0%" sourceLinked="0"/>
            <c:txPr>
              <a:bodyPr/>
              <a:lstStyle/>
              <a:p>
                <a:pPr>
                  <a:defRPr sz="2000" b="1" kern="1200">
                    <a:latin typeface="Arial Narrow"/>
                  </a:defRPr>
                </a:pPr>
                <a:endParaRPr lang="en-US"/>
              </a:p>
            </c:txPr>
            <c:dLblPos val="bestFit"/>
            <c:showLegendKey val="0"/>
            <c:showVal val="0"/>
            <c:showCatName val="0"/>
            <c:showSerName val="0"/>
            <c:showPercent val="1"/>
            <c:showBubbleSize val="0"/>
            <c:showLeaderLines val="1"/>
          </c:dLbls>
          <c:cat>
            <c:strRef>
              <c:f>Sheet1!$A$2:$A$5</c:f>
              <c:strCache>
                <c:ptCount val="4"/>
                <c:pt idx="0">
                  <c:v>Owner occupied</c:v>
                </c:pt>
                <c:pt idx="1">
                  <c:v>Tenants (market price)</c:v>
                </c:pt>
                <c:pt idx="2">
                  <c:v>Tenants (reduced price)</c:v>
                </c:pt>
                <c:pt idx="3">
                  <c:v>Free</c:v>
                </c:pt>
              </c:strCache>
            </c:strRef>
          </c:cat>
          <c:val>
            <c:numRef>
              <c:f>Sheet1!$B$2:$B$5</c:f>
              <c:numCache>
                <c:formatCode>0.00%</c:formatCode>
                <c:ptCount val="4"/>
                <c:pt idx="0" formatCode="0%">
                  <c:v>0.9</c:v>
                </c:pt>
                <c:pt idx="1">
                  <c:v>0.078</c:v>
                </c:pt>
                <c:pt idx="2">
                  <c:v>0.006</c:v>
                </c:pt>
                <c:pt idx="3">
                  <c:v>0.014</c:v>
                </c:pt>
              </c:numCache>
            </c:numRef>
          </c:val>
        </c:ser>
        <c:dLbls>
          <c:dLblPos val="bestFit"/>
          <c:showLegendKey val="0"/>
          <c:showVal val="0"/>
          <c:showCatName val="0"/>
          <c:showSerName val="0"/>
          <c:showPercent val="1"/>
          <c:showBubbleSize val="0"/>
          <c:showLeaderLines val="1"/>
        </c:dLbls>
        <c:firstSliceAng val="0"/>
      </c:pieChart>
    </c:plotArea>
    <c:legend>
      <c:legendPos val="r"/>
      <c:layout/>
      <c:overlay val="0"/>
      <c:txPr>
        <a:bodyPr/>
        <a:lstStyle/>
        <a:p>
          <a:pPr>
            <a:defRPr sz="2400" b="1">
              <a:latin typeface="Arial Narrow"/>
              <a:cs typeface="Arial Narrow"/>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30EA98-9E52-1145-98A5-8A7D53E8FBE7}" type="doc">
      <dgm:prSet loTypeId="urn:microsoft.com/office/officeart/2005/8/layout/balance1" loCatId="" qsTypeId="urn:microsoft.com/office/officeart/2005/8/quickstyle/simple1" qsCatId="simple" csTypeId="urn:microsoft.com/office/officeart/2005/8/colors/accent1_2" csCatId="accent1" phldr="1"/>
      <dgm:spPr/>
      <dgm:t>
        <a:bodyPr/>
        <a:lstStyle/>
        <a:p>
          <a:endParaRPr lang="en-US"/>
        </a:p>
      </dgm:t>
    </dgm:pt>
    <dgm:pt modelId="{4787018E-F9EC-AB40-B65D-38252FE994A2}">
      <dgm:prSet phldrT="[Text]"/>
      <dgm:spPr>
        <a:solidFill>
          <a:srgbClr val="F7901E">
            <a:alpha val="90000"/>
          </a:srgbClr>
        </a:solidFill>
      </dgm:spPr>
      <dgm:t>
        <a:bodyPr/>
        <a:lstStyle/>
        <a:p>
          <a:r>
            <a:rPr lang="en-US" dirty="0" smtClean="0"/>
            <a:t>1991</a:t>
          </a:r>
          <a:endParaRPr lang="en-US" dirty="0"/>
        </a:p>
      </dgm:t>
    </dgm:pt>
    <dgm:pt modelId="{FB07AC72-5929-444F-9618-2EC1D3E56DA0}" type="parTrans" cxnId="{C70E5C69-5149-F840-8895-E7BC496E8F9E}">
      <dgm:prSet/>
      <dgm:spPr/>
      <dgm:t>
        <a:bodyPr/>
        <a:lstStyle/>
        <a:p>
          <a:endParaRPr lang="en-US"/>
        </a:p>
      </dgm:t>
    </dgm:pt>
    <dgm:pt modelId="{0BE1C39F-B25F-7A48-AF47-228808BC64A7}" type="sibTrans" cxnId="{C70E5C69-5149-F840-8895-E7BC496E8F9E}">
      <dgm:prSet/>
      <dgm:spPr/>
      <dgm:t>
        <a:bodyPr/>
        <a:lstStyle/>
        <a:p>
          <a:endParaRPr lang="en-US"/>
        </a:p>
      </dgm:t>
    </dgm:pt>
    <dgm:pt modelId="{0AB2354C-0242-C94D-B745-661702983081}">
      <dgm:prSet phldrT="[Text]"/>
      <dgm:spPr/>
      <dgm:t>
        <a:bodyPr/>
        <a:lstStyle/>
        <a:p>
          <a:r>
            <a:rPr lang="en-US" dirty="0" smtClean="0"/>
            <a:t>21%</a:t>
          </a:r>
          <a:endParaRPr lang="en-US" dirty="0"/>
        </a:p>
      </dgm:t>
    </dgm:pt>
    <dgm:pt modelId="{BBBA20E0-8EA5-B841-86BE-BAB33E5DA6CF}" type="parTrans" cxnId="{62EC22A3-2F5C-9445-9165-96A553DFC777}">
      <dgm:prSet/>
      <dgm:spPr/>
      <dgm:t>
        <a:bodyPr/>
        <a:lstStyle/>
        <a:p>
          <a:endParaRPr lang="en-US"/>
        </a:p>
      </dgm:t>
    </dgm:pt>
    <dgm:pt modelId="{F26DA602-C048-7B49-BB91-230214350502}" type="sibTrans" cxnId="{62EC22A3-2F5C-9445-9165-96A553DFC777}">
      <dgm:prSet/>
      <dgm:spPr/>
      <dgm:t>
        <a:bodyPr/>
        <a:lstStyle/>
        <a:p>
          <a:endParaRPr lang="en-US"/>
        </a:p>
      </dgm:t>
    </dgm:pt>
    <dgm:pt modelId="{42084D69-8DE1-D146-831E-EAB550C5BF77}">
      <dgm:prSet phldrT="[Text]"/>
      <dgm:spPr>
        <a:solidFill>
          <a:schemeClr val="accent5">
            <a:alpha val="90000"/>
          </a:schemeClr>
        </a:solidFill>
      </dgm:spPr>
      <dgm:t>
        <a:bodyPr/>
        <a:lstStyle/>
        <a:p>
          <a:r>
            <a:rPr lang="en-US" dirty="0" smtClean="0"/>
            <a:t>2011</a:t>
          </a:r>
          <a:endParaRPr lang="en-US" dirty="0"/>
        </a:p>
      </dgm:t>
    </dgm:pt>
    <dgm:pt modelId="{C44FB2B1-0B3F-3D4E-8259-7BC1076306EB}" type="parTrans" cxnId="{F21E3B7E-60D4-844F-AB4A-C956DC306DFC}">
      <dgm:prSet/>
      <dgm:spPr/>
      <dgm:t>
        <a:bodyPr/>
        <a:lstStyle/>
        <a:p>
          <a:endParaRPr lang="en-US"/>
        </a:p>
      </dgm:t>
    </dgm:pt>
    <dgm:pt modelId="{B06F2C87-A241-ED4F-8273-32CE65D77BA5}" type="sibTrans" cxnId="{F21E3B7E-60D4-844F-AB4A-C956DC306DFC}">
      <dgm:prSet/>
      <dgm:spPr/>
      <dgm:t>
        <a:bodyPr/>
        <a:lstStyle/>
        <a:p>
          <a:endParaRPr lang="en-US"/>
        </a:p>
      </dgm:t>
    </dgm:pt>
    <dgm:pt modelId="{DAAA1D16-1D4D-5F49-828E-985846DBFAEF}">
      <dgm:prSet phldrT="[Text]"/>
      <dgm:spPr/>
      <dgm:t>
        <a:bodyPr/>
        <a:lstStyle/>
        <a:p>
          <a:r>
            <a:rPr lang="en-US" dirty="0" smtClean="0"/>
            <a:t>2%</a:t>
          </a:r>
          <a:endParaRPr lang="en-US" dirty="0"/>
        </a:p>
      </dgm:t>
    </dgm:pt>
    <dgm:pt modelId="{153CB3F0-0009-2D40-A686-334712D26E7F}" type="sibTrans" cxnId="{2A492247-B1C8-6641-912F-23D75097FF8D}">
      <dgm:prSet/>
      <dgm:spPr/>
      <dgm:t>
        <a:bodyPr/>
        <a:lstStyle/>
        <a:p>
          <a:endParaRPr lang="en-US"/>
        </a:p>
      </dgm:t>
    </dgm:pt>
    <dgm:pt modelId="{0DFED376-5155-7B4C-A6C8-031C3B2C8AA1}" type="parTrans" cxnId="{2A492247-B1C8-6641-912F-23D75097FF8D}">
      <dgm:prSet/>
      <dgm:spPr/>
      <dgm:t>
        <a:bodyPr/>
        <a:lstStyle/>
        <a:p>
          <a:endParaRPr lang="en-US"/>
        </a:p>
      </dgm:t>
    </dgm:pt>
    <dgm:pt modelId="{CC769A47-6429-BA43-AECF-1BF119DA4835}" type="pres">
      <dgm:prSet presAssocID="{0D30EA98-9E52-1145-98A5-8A7D53E8FBE7}" presName="outerComposite" presStyleCnt="0">
        <dgm:presLayoutVars>
          <dgm:chMax val="2"/>
          <dgm:animLvl val="lvl"/>
          <dgm:resizeHandles val="exact"/>
        </dgm:presLayoutVars>
      </dgm:prSet>
      <dgm:spPr/>
      <dgm:t>
        <a:bodyPr/>
        <a:lstStyle/>
        <a:p>
          <a:endParaRPr lang="en-US"/>
        </a:p>
      </dgm:t>
    </dgm:pt>
    <dgm:pt modelId="{7C1F3250-450B-C44D-998F-CD0F6CE83A79}" type="pres">
      <dgm:prSet presAssocID="{0D30EA98-9E52-1145-98A5-8A7D53E8FBE7}" presName="dummyMaxCanvas" presStyleCnt="0"/>
      <dgm:spPr/>
    </dgm:pt>
    <dgm:pt modelId="{D138E1B5-10A1-2341-B966-D841B3D6E515}" type="pres">
      <dgm:prSet presAssocID="{0D30EA98-9E52-1145-98A5-8A7D53E8FBE7}" presName="parentComposite" presStyleCnt="0"/>
      <dgm:spPr/>
    </dgm:pt>
    <dgm:pt modelId="{14888914-B618-134E-9E6F-7E0A911497A2}" type="pres">
      <dgm:prSet presAssocID="{0D30EA98-9E52-1145-98A5-8A7D53E8FBE7}" presName="parent1" presStyleLbl="alignAccFollowNode1" presStyleIdx="0" presStyleCnt="4" custLinFactY="100000" custLinFactNeighborX="-48467" custLinFactNeighborY="114930">
        <dgm:presLayoutVars>
          <dgm:chMax val="4"/>
        </dgm:presLayoutVars>
      </dgm:prSet>
      <dgm:spPr/>
      <dgm:t>
        <a:bodyPr/>
        <a:lstStyle/>
        <a:p>
          <a:endParaRPr lang="en-US"/>
        </a:p>
      </dgm:t>
    </dgm:pt>
    <dgm:pt modelId="{8B1C3A1E-DDB4-7D49-AB09-7628C6AE83D9}" type="pres">
      <dgm:prSet presAssocID="{0D30EA98-9E52-1145-98A5-8A7D53E8FBE7}" presName="parent2" presStyleLbl="alignAccFollowNode1" presStyleIdx="1" presStyleCnt="4" custLinFactY="17" custLinFactNeighborX="39010" custLinFactNeighborY="100000">
        <dgm:presLayoutVars>
          <dgm:chMax val="4"/>
        </dgm:presLayoutVars>
      </dgm:prSet>
      <dgm:spPr/>
      <dgm:t>
        <a:bodyPr/>
        <a:lstStyle/>
        <a:p>
          <a:endParaRPr lang="en-US"/>
        </a:p>
      </dgm:t>
    </dgm:pt>
    <dgm:pt modelId="{79CD6E3D-89CC-4749-8691-CF378A36E08C}" type="pres">
      <dgm:prSet presAssocID="{0D30EA98-9E52-1145-98A5-8A7D53E8FBE7}" presName="childrenComposite" presStyleCnt="0"/>
      <dgm:spPr/>
    </dgm:pt>
    <dgm:pt modelId="{D1C03447-09F8-F548-AF33-0B1DB60E5739}" type="pres">
      <dgm:prSet presAssocID="{0D30EA98-9E52-1145-98A5-8A7D53E8FBE7}" presName="dummyMaxCanvas_ChildArea" presStyleCnt="0"/>
      <dgm:spPr/>
    </dgm:pt>
    <dgm:pt modelId="{A3E51275-386F-5142-B603-C0F16F2B00C0}" type="pres">
      <dgm:prSet presAssocID="{0D30EA98-9E52-1145-98A5-8A7D53E8FBE7}" presName="fulcrum" presStyleLbl="alignAccFollowNode1" presStyleIdx="2" presStyleCnt="4" custLinFactNeighborY="-25536"/>
      <dgm:spPr/>
    </dgm:pt>
    <dgm:pt modelId="{3A906E2C-016D-E94C-B13A-AF06A954E666}" type="pres">
      <dgm:prSet presAssocID="{0D30EA98-9E52-1145-98A5-8A7D53E8FBE7}" presName="balance_11" presStyleLbl="alignAccFollowNode1" presStyleIdx="3" presStyleCnt="4" custAng="20425575" custLinFactNeighborX="0" custLinFactNeighborY="-70000">
        <dgm:presLayoutVars>
          <dgm:bulletEnabled val="1"/>
        </dgm:presLayoutVars>
      </dgm:prSet>
      <dgm:spPr/>
    </dgm:pt>
    <dgm:pt modelId="{67E0C9FB-0C26-A04C-832C-91D4018E5488}" type="pres">
      <dgm:prSet presAssocID="{0D30EA98-9E52-1145-98A5-8A7D53E8FBE7}" presName="left_11_1" presStyleLbl="node1" presStyleIdx="0" presStyleCnt="2" custScaleY="37486" custLinFactNeighborX="-48468" custLinFactNeighborY="41290">
        <dgm:presLayoutVars>
          <dgm:bulletEnabled val="1"/>
        </dgm:presLayoutVars>
      </dgm:prSet>
      <dgm:spPr/>
      <dgm:t>
        <a:bodyPr/>
        <a:lstStyle/>
        <a:p>
          <a:endParaRPr lang="en-US"/>
        </a:p>
      </dgm:t>
    </dgm:pt>
    <dgm:pt modelId="{891EDBA1-48D3-7349-A92F-491B00A02C67}" type="pres">
      <dgm:prSet presAssocID="{0D30EA98-9E52-1145-98A5-8A7D53E8FBE7}" presName="right_11_1" presStyleLbl="node1" presStyleIdx="1" presStyleCnt="2" custScaleY="34310" custLinFactNeighborX="37828" custLinFactNeighborY="-3176">
        <dgm:presLayoutVars>
          <dgm:bulletEnabled val="1"/>
        </dgm:presLayoutVars>
      </dgm:prSet>
      <dgm:spPr/>
      <dgm:t>
        <a:bodyPr/>
        <a:lstStyle/>
        <a:p>
          <a:endParaRPr lang="en-US"/>
        </a:p>
      </dgm:t>
    </dgm:pt>
  </dgm:ptLst>
  <dgm:cxnLst>
    <dgm:cxn modelId="{2A492247-B1C8-6641-912F-23D75097FF8D}" srcId="{42084D69-8DE1-D146-831E-EAB550C5BF77}" destId="{DAAA1D16-1D4D-5F49-828E-985846DBFAEF}" srcOrd="0" destOrd="0" parTransId="{0DFED376-5155-7B4C-A6C8-031C3B2C8AA1}" sibTransId="{153CB3F0-0009-2D40-A686-334712D26E7F}"/>
    <dgm:cxn modelId="{C5FB1F50-989E-2C40-99BF-CDE39620364D}" type="presOf" srcId="{42084D69-8DE1-D146-831E-EAB550C5BF77}" destId="{8B1C3A1E-DDB4-7D49-AB09-7628C6AE83D9}" srcOrd="0" destOrd="0" presId="urn:microsoft.com/office/officeart/2005/8/layout/balance1"/>
    <dgm:cxn modelId="{ED7FFBDB-5798-3A4B-B06D-54498C8B8020}" type="presOf" srcId="{4787018E-F9EC-AB40-B65D-38252FE994A2}" destId="{14888914-B618-134E-9E6F-7E0A911497A2}" srcOrd="0" destOrd="0" presId="urn:microsoft.com/office/officeart/2005/8/layout/balance1"/>
    <dgm:cxn modelId="{C5BEC691-7476-F44B-B467-5E131269F8F3}" type="presOf" srcId="{0D30EA98-9E52-1145-98A5-8A7D53E8FBE7}" destId="{CC769A47-6429-BA43-AECF-1BF119DA4835}" srcOrd="0" destOrd="0" presId="urn:microsoft.com/office/officeart/2005/8/layout/balance1"/>
    <dgm:cxn modelId="{C70E5C69-5149-F840-8895-E7BC496E8F9E}" srcId="{0D30EA98-9E52-1145-98A5-8A7D53E8FBE7}" destId="{4787018E-F9EC-AB40-B65D-38252FE994A2}" srcOrd="0" destOrd="0" parTransId="{FB07AC72-5929-444F-9618-2EC1D3E56DA0}" sibTransId="{0BE1C39F-B25F-7A48-AF47-228808BC64A7}"/>
    <dgm:cxn modelId="{14D13287-9672-1F4C-B0D9-B318B9B6C6C9}" type="presOf" srcId="{DAAA1D16-1D4D-5F49-828E-985846DBFAEF}" destId="{891EDBA1-48D3-7349-A92F-491B00A02C67}" srcOrd="0" destOrd="0" presId="urn:microsoft.com/office/officeart/2005/8/layout/balance1"/>
    <dgm:cxn modelId="{3F18B372-B14B-384E-862B-4FE67771699C}" type="presOf" srcId="{0AB2354C-0242-C94D-B745-661702983081}" destId="{67E0C9FB-0C26-A04C-832C-91D4018E5488}" srcOrd="0" destOrd="0" presId="urn:microsoft.com/office/officeart/2005/8/layout/balance1"/>
    <dgm:cxn modelId="{62EC22A3-2F5C-9445-9165-96A553DFC777}" srcId="{4787018E-F9EC-AB40-B65D-38252FE994A2}" destId="{0AB2354C-0242-C94D-B745-661702983081}" srcOrd="0" destOrd="0" parTransId="{BBBA20E0-8EA5-B841-86BE-BAB33E5DA6CF}" sibTransId="{F26DA602-C048-7B49-BB91-230214350502}"/>
    <dgm:cxn modelId="{F21E3B7E-60D4-844F-AB4A-C956DC306DFC}" srcId="{0D30EA98-9E52-1145-98A5-8A7D53E8FBE7}" destId="{42084D69-8DE1-D146-831E-EAB550C5BF77}" srcOrd="1" destOrd="0" parTransId="{C44FB2B1-0B3F-3D4E-8259-7BC1076306EB}" sibTransId="{B06F2C87-A241-ED4F-8273-32CE65D77BA5}"/>
    <dgm:cxn modelId="{15F114A4-22CC-EA4D-A220-972EE796B000}" type="presParOf" srcId="{CC769A47-6429-BA43-AECF-1BF119DA4835}" destId="{7C1F3250-450B-C44D-998F-CD0F6CE83A79}" srcOrd="0" destOrd="0" presId="urn:microsoft.com/office/officeart/2005/8/layout/balance1"/>
    <dgm:cxn modelId="{DAEBF6EB-48FD-9E44-A86F-5AD1967666E6}" type="presParOf" srcId="{CC769A47-6429-BA43-AECF-1BF119DA4835}" destId="{D138E1B5-10A1-2341-B966-D841B3D6E515}" srcOrd="1" destOrd="0" presId="urn:microsoft.com/office/officeart/2005/8/layout/balance1"/>
    <dgm:cxn modelId="{BD416301-A266-8843-839A-8D080626E23A}" type="presParOf" srcId="{D138E1B5-10A1-2341-B966-D841B3D6E515}" destId="{14888914-B618-134E-9E6F-7E0A911497A2}" srcOrd="0" destOrd="0" presId="urn:microsoft.com/office/officeart/2005/8/layout/balance1"/>
    <dgm:cxn modelId="{D3871ECF-1624-EA4A-AACB-44E6E397BE1F}" type="presParOf" srcId="{D138E1B5-10A1-2341-B966-D841B3D6E515}" destId="{8B1C3A1E-DDB4-7D49-AB09-7628C6AE83D9}" srcOrd="1" destOrd="0" presId="urn:microsoft.com/office/officeart/2005/8/layout/balance1"/>
    <dgm:cxn modelId="{E76686AB-9F0A-C243-954B-BB9398DECF5E}" type="presParOf" srcId="{CC769A47-6429-BA43-AECF-1BF119DA4835}" destId="{79CD6E3D-89CC-4749-8691-CF378A36E08C}" srcOrd="2" destOrd="0" presId="urn:microsoft.com/office/officeart/2005/8/layout/balance1"/>
    <dgm:cxn modelId="{EE64FF20-2704-8548-9EFD-CD0C3AE216E6}" type="presParOf" srcId="{79CD6E3D-89CC-4749-8691-CF378A36E08C}" destId="{D1C03447-09F8-F548-AF33-0B1DB60E5739}" srcOrd="0" destOrd="0" presId="urn:microsoft.com/office/officeart/2005/8/layout/balance1"/>
    <dgm:cxn modelId="{08BEDB48-D4D9-7A48-ABD0-BE8A120E440A}" type="presParOf" srcId="{79CD6E3D-89CC-4749-8691-CF378A36E08C}" destId="{A3E51275-386F-5142-B603-C0F16F2B00C0}" srcOrd="1" destOrd="0" presId="urn:microsoft.com/office/officeart/2005/8/layout/balance1"/>
    <dgm:cxn modelId="{88C33410-462A-EB41-B23F-BEB7F91B3071}" type="presParOf" srcId="{79CD6E3D-89CC-4749-8691-CF378A36E08C}" destId="{3A906E2C-016D-E94C-B13A-AF06A954E666}" srcOrd="2" destOrd="0" presId="urn:microsoft.com/office/officeart/2005/8/layout/balance1"/>
    <dgm:cxn modelId="{E51BDFC5-03C7-D348-8881-8F112FF75615}" type="presParOf" srcId="{79CD6E3D-89CC-4749-8691-CF378A36E08C}" destId="{67E0C9FB-0C26-A04C-832C-91D4018E5488}" srcOrd="3" destOrd="0" presId="urn:microsoft.com/office/officeart/2005/8/layout/balance1"/>
    <dgm:cxn modelId="{B8CBA8CF-EA9F-1B40-8D1F-46BB59FA2570}" type="presParOf" srcId="{79CD6E3D-89CC-4749-8691-CF378A36E08C}" destId="{891EDBA1-48D3-7349-A92F-491B00A02C67}" srcOrd="4"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888914-B618-134E-9E6F-7E0A911497A2}">
      <dsp:nvSpPr>
        <dsp:cNvPr id="0" name=""/>
        <dsp:cNvSpPr/>
      </dsp:nvSpPr>
      <dsp:spPr>
        <a:xfrm>
          <a:off x="1231154" y="1781753"/>
          <a:ext cx="1492186" cy="828992"/>
        </a:xfrm>
        <a:prstGeom prst="roundRect">
          <a:avLst>
            <a:gd name="adj" fmla="val 10000"/>
          </a:avLst>
        </a:prstGeom>
        <a:solidFill>
          <a:srgbClr val="F7901E">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t>1991</a:t>
          </a:r>
          <a:endParaRPr lang="en-US" sz="3600" kern="1200" dirty="0"/>
        </a:p>
      </dsp:txBody>
      <dsp:txXfrm>
        <a:off x="1255434" y="1806033"/>
        <a:ext cx="1443626" cy="780432"/>
      </dsp:txXfrm>
    </dsp:sp>
    <dsp:sp modelId="{8B1C3A1E-DDB4-7D49-AB09-7628C6AE83D9}">
      <dsp:nvSpPr>
        <dsp:cNvPr id="0" name=""/>
        <dsp:cNvSpPr/>
      </dsp:nvSpPr>
      <dsp:spPr>
        <a:xfrm>
          <a:off x="4691855" y="829133"/>
          <a:ext cx="1492186" cy="828992"/>
        </a:xfrm>
        <a:prstGeom prst="roundRect">
          <a:avLst>
            <a:gd name="adj" fmla="val 10000"/>
          </a:avLst>
        </a:prstGeom>
        <a:solidFill>
          <a:schemeClr val="accent5">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t>2011</a:t>
          </a:r>
          <a:endParaRPr lang="en-US" sz="3600" kern="1200" dirty="0"/>
        </a:p>
      </dsp:txBody>
      <dsp:txXfrm>
        <a:off x="4716135" y="853413"/>
        <a:ext cx="1443626" cy="780432"/>
      </dsp:txXfrm>
    </dsp:sp>
    <dsp:sp modelId="{A3E51275-386F-5142-B603-C0F16F2B00C0}">
      <dsp:nvSpPr>
        <dsp:cNvPr id="0" name=""/>
        <dsp:cNvSpPr/>
      </dsp:nvSpPr>
      <dsp:spPr>
        <a:xfrm>
          <a:off x="3467284" y="3364449"/>
          <a:ext cx="621744" cy="621744"/>
        </a:xfrm>
        <a:prstGeom prst="triangle">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A906E2C-016D-E94C-B13A-AF06A954E666}">
      <dsp:nvSpPr>
        <dsp:cNvPr id="0" name=""/>
        <dsp:cNvSpPr/>
      </dsp:nvSpPr>
      <dsp:spPr>
        <a:xfrm rot="20425575">
          <a:off x="1912923" y="3086505"/>
          <a:ext cx="3730466" cy="25201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7E0C9FB-0C26-A04C-832C-91D4018E5488}">
      <dsp:nvSpPr>
        <dsp:cNvPr id="0" name=""/>
        <dsp:cNvSpPr/>
      </dsp:nvSpPr>
      <dsp:spPr>
        <a:xfrm>
          <a:off x="1231139" y="2623147"/>
          <a:ext cx="1492186" cy="8328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21%</a:t>
          </a:r>
          <a:endParaRPr lang="en-US" sz="3100" kern="1200" dirty="0"/>
        </a:p>
      </dsp:txBody>
      <dsp:txXfrm>
        <a:off x="1271794" y="2663802"/>
        <a:ext cx="1410876" cy="751516"/>
      </dsp:txXfrm>
    </dsp:sp>
    <dsp:sp modelId="{891EDBA1-48D3-7349-A92F-491B00A02C67}">
      <dsp:nvSpPr>
        <dsp:cNvPr id="0" name=""/>
        <dsp:cNvSpPr/>
      </dsp:nvSpPr>
      <dsp:spPr>
        <a:xfrm>
          <a:off x="4674217" y="1670527"/>
          <a:ext cx="1492186" cy="76226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2%</a:t>
          </a:r>
          <a:endParaRPr lang="en-US" sz="3100" kern="1200" dirty="0"/>
        </a:p>
      </dsp:txBody>
      <dsp:txXfrm>
        <a:off x="4711428" y="1707738"/>
        <a:ext cx="1417764" cy="687843"/>
      </dsp:txXfrm>
    </dsp:sp>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48F183-E3AB-9344-A63F-3ECBA45E9475}" type="datetimeFigureOut">
              <a:rPr lang="en-US" smtClean="0"/>
              <a:t>12.9.2013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E29289-9ECC-C14F-958D-33F53B429055}" type="slidenum">
              <a:rPr lang="en-US" smtClean="0"/>
              <a:t>‹#›</a:t>
            </a:fld>
            <a:endParaRPr lang="en-US"/>
          </a:p>
        </p:txBody>
      </p:sp>
    </p:spTree>
    <p:extLst>
      <p:ext uri="{BB962C8B-B14F-4D97-AF65-F5344CB8AC3E}">
        <p14:creationId xmlns:p14="http://schemas.microsoft.com/office/powerpoint/2010/main" val="242143428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between 1981 and 1990 some 336,465 new housing units were built, between 1991 and 2000 there were only 78,319 new dwellings completed. During the last decade 2001-2010, the construction of new housing increased again, but with 164,558 new dwellings represents only less than a half of the last communist decade’s production. The recent increase in construction was substantially driven by private construction: almost 85 per cent of the completed new housing between 2001 and 2010 was private, while between 1991 and 2000 the private flats represented 50 per cent and between 1948 and 1990 only 39 per cent of the new housing production</a:t>
            </a:r>
            <a:endParaRPr lang="en-US" dirty="0"/>
          </a:p>
        </p:txBody>
      </p:sp>
      <p:sp>
        <p:nvSpPr>
          <p:cNvPr id="4" name="Slide Number Placeholder 3"/>
          <p:cNvSpPr>
            <a:spLocks noGrp="1"/>
          </p:cNvSpPr>
          <p:nvPr>
            <p:ph type="sldNum" sz="quarter" idx="10"/>
          </p:nvPr>
        </p:nvSpPr>
        <p:spPr/>
        <p:txBody>
          <a:bodyPr/>
          <a:lstStyle/>
          <a:p>
            <a:fld id="{60E29289-9ECC-C14F-958D-33F53B429055}" type="slidenum">
              <a:rPr lang="en-US" smtClean="0"/>
              <a:t>3</a:t>
            </a:fld>
            <a:endParaRPr lang="en-US"/>
          </a:p>
        </p:txBody>
      </p:sp>
    </p:spTree>
    <p:extLst>
      <p:ext uri="{BB962C8B-B14F-4D97-AF65-F5344CB8AC3E}">
        <p14:creationId xmlns:p14="http://schemas.microsoft.com/office/powerpoint/2010/main" val="18003358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E29289-9ECC-C14F-958D-33F53B429055}" type="slidenum">
              <a:rPr lang="en-US" smtClean="0"/>
              <a:t>4</a:t>
            </a:fld>
            <a:endParaRPr lang="en-US"/>
          </a:p>
        </p:txBody>
      </p:sp>
    </p:spTree>
    <p:extLst>
      <p:ext uri="{BB962C8B-B14F-4D97-AF65-F5344CB8AC3E}">
        <p14:creationId xmlns:p14="http://schemas.microsoft.com/office/powerpoint/2010/main" val="26791019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In 1991 the State, which was lacking funds for its necessary maintenance, transferred the public housing stock to newly created municipal self-governments, and established legal framework for privatization of the housing by tenants. The tenants of flats owned by the municipalities, the State and State-owned companies (including companies to be privatized) were granted with time-unlimited right to buy with prices set up by the law at level of approximately 5 per cent of the market price. The right to buy applied also to tenants of cooperative housing, however under less favourable financial conditions</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The flats, which have not been privatized, could not be sold or transferred to other persons than tenants (with exception of flats occupied by rent dodgers), who enjoy regulated rent and strong legal protection and their right to buy is pending. </a:t>
            </a:r>
          </a:p>
          <a:p>
            <a:r>
              <a:rPr lang="en-GB" sz="1200" kern="1200" dirty="0" smtClean="0">
                <a:solidFill>
                  <a:schemeClr val="tx1"/>
                </a:solidFill>
                <a:effectLst/>
                <a:latin typeface="+mn-lt"/>
                <a:ea typeface="+mn-ea"/>
                <a:cs typeface="+mn-cs"/>
              </a:rPr>
              <a:t>Estimates: public rental:</a:t>
            </a:r>
            <a:r>
              <a:rPr lang="en-GB" sz="1200" kern="1200" baseline="0" dirty="0" smtClean="0">
                <a:solidFill>
                  <a:schemeClr val="tx1"/>
                </a:solidFill>
                <a:effectLst/>
                <a:latin typeface="+mn-lt"/>
                <a:ea typeface="+mn-ea"/>
                <a:cs typeface="+mn-cs"/>
              </a:rPr>
              <a:t> 2%</a:t>
            </a:r>
          </a:p>
          <a:p>
            <a:r>
              <a:rPr lang="en-GB" sz="1200" kern="1200" baseline="0" dirty="0" smtClean="0">
                <a:solidFill>
                  <a:schemeClr val="tx1"/>
                </a:solidFill>
                <a:effectLst/>
                <a:latin typeface="+mn-lt"/>
                <a:ea typeface="+mn-ea"/>
                <a:cs typeface="+mn-cs"/>
              </a:rPr>
              <a:t>Private rental: 2,6%</a:t>
            </a:r>
          </a:p>
          <a:p>
            <a:r>
              <a:rPr lang="en-GB" sz="1200" kern="1200" baseline="0" dirty="0" smtClean="0">
                <a:solidFill>
                  <a:schemeClr val="tx1"/>
                </a:solidFill>
                <a:effectLst/>
                <a:latin typeface="+mn-lt"/>
                <a:ea typeface="+mn-ea"/>
                <a:cs typeface="+mn-cs"/>
              </a:rPr>
              <a:t>Owner-occupied and coop: 91%</a:t>
            </a:r>
          </a:p>
          <a:p>
            <a:r>
              <a:rPr lang="en-GB" sz="1200" kern="1200" baseline="0" dirty="0" smtClean="0">
                <a:solidFill>
                  <a:schemeClr val="tx1"/>
                </a:solidFill>
                <a:effectLst/>
                <a:latin typeface="+mn-lt"/>
                <a:ea typeface="+mn-ea"/>
                <a:cs typeface="+mn-cs"/>
              </a:rPr>
              <a:t>Other: 3%</a:t>
            </a:r>
            <a:endParaRPr lang="en-US" dirty="0"/>
          </a:p>
        </p:txBody>
      </p:sp>
      <p:sp>
        <p:nvSpPr>
          <p:cNvPr id="4" name="Slide Number Placeholder 3"/>
          <p:cNvSpPr>
            <a:spLocks noGrp="1"/>
          </p:cNvSpPr>
          <p:nvPr>
            <p:ph type="sldNum" sz="quarter" idx="10"/>
          </p:nvPr>
        </p:nvSpPr>
        <p:spPr/>
        <p:txBody>
          <a:bodyPr/>
          <a:lstStyle/>
          <a:p>
            <a:fld id="{60E29289-9ECC-C14F-958D-33F53B429055}" type="slidenum">
              <a:rPr lang="en-US" smtClean="0"/>
              <a:t>5</a:t>
            </a:fld>
            <a:endParaRPr lang="en-US"/>
          </a:p>
        </p:txBody>
      </p:sp>
    </p:spTree>
    <p:extLst>
      <p:ext uri="{BB962C8B-B14F-4D97-AF65-F5344CB8AC3E}">
        <p14:creationId xmlns:p14="http://schemas.microsoft.com/office/powerpoint/2010/main" val="263681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investmene</a:t>
            </a:r>
            <a:r>
              <a:rPr lang="en-US" dirty="0" smtClean="0"/>
              <a:t> – buy to rent, </a:t>
            </a:r>
            <a:r>
              <a:rPr lang="en-US" dirty="0" err="1" smtClean="0"/>
              <a:t>ld</a:t>
            </a:r>
            <a:r>
              <a:rPr lang="en-US" dirty="0" smtClean="0"/>
              <a:t> age (low pensions)</a:t>
            </a:r>
            <a:endParaRPr lang="en-US" dirty="0"/>
          </a:p>
        </p:txBody>
      </p:sp>
      <p:sp>
        <p:nvSpPr>
          <p:cNvPr id="4" name="Slide Number Placeholder 3"/>
          <p:cNvSpPr>
            <a:spLocks noGrp="1"/>
          </p:cNvSpPr>
          <p:nvPr>
            <p:ph type="sldNum" sz="quarter" idx="10"/>
          </p:nvPr>
        </p:nvSpPr>
        <p:spPr/>
        <p:txBody>
          <a:bodyPr/>
          <a:lstStyle/>
          <a:p>
            <a:fld id="{60E29289-9ECC-C14F-958D-33F53B429055}" type="slidenum">
              <a:rPr lang="en-US" smtClean="0"/>
              <a:t>8</a:t>
            </a:fld>
            <a:endParaRPr lang="en-US"/>
          </a:p>
        </p:txBody>
      </p:sp>
    </p:spTree>
    <p:extLst>
      <p:ext uri="{BB962C8B-B14F-4D97-AF65-F5344CB8AC3E}">
        <p14:creationId xmlns:p14="http://schemas.microsoft.com/office/powerpoint/2010/main" val="1724522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Bratislava and developed regions: investments into housing (buy to rent) during the economic boom</a:t>
            </a:r>
          </a:p>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law provides tenants, who do not own other housing in the same municipality or do not have financial resources to buy adequate flat (“housing need”), with right to substitute municipal housing with regulated rent. Due to massive privatization of municipal housing after 1991 the most local governments do not possess suitable substitute housing; in this case the law stipulates municipalities’ obligation to pay the households in “housing need” monthly contributions to cover the difference between regulated rent and commercial rent usual at the local market.</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E29289-9ECC-C14F-958D-33F53B429055}" type="slidenum">
              <a:rPr lang="en-US" smtClean="0"/>
              <a:t>9</a:t>
            </a:fld>
            <a:endParaRPr lang="en-US"/>
          </a:p>
        </p:txBody>
      </p:sp>
    </p:spTree>
    <p:extLst>
      <p:ext uri="{BB962C8B-B14F-4D97-AF65-F5344CB8AC3E}">
        <p14:creationId xmlns:p14="http://schemas.microsoft.com/office/powerpoint/2010/main" val="1888467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students, young persons at the beginning of their carriers and, in centres with available employment opportunities, migrant workers; these groups often share rented apartments to be able to pay high market rents and minimize expenses for such temporary housing</a:t>
            </a:r>
            <a:r>
              <a:rPr lang="en-US" dirty="0" smtClean="0">
                <a:effectLst/>
              </a:rPr>
              <a:t> </a:t>
            </a:r>
            <a:endParaRPr lang="en-US" dirty="0"/>
          </a:p>
        </p:txBody>
      </p:sp>
      <p:sp>
        <p:nvSpPr>
          <p:cNvPr id="4" name="Slide Number Placeholder 3"/>
          <p:cNvSpPr>
            <a:spLocks noGrp="1"/>
          </p:cNvSpPr>
          <p:nvPr>
            <p:ph type="sldNum" sz="quarter" idx="10"/>
          </p:nvPr>
        </p:nvSpPr>
        <p:spPr/>
        <p:txBody>
          <a:bodyPr/>
          <a:lstStyle/>
          <a:p>
            <a:fld id="{60E29289-9ECC-C14F-958D-33F53B429055}" type="slidenum">
              <a:rPr lang="en-US" smtClean="0"/>
              <a:t>10</a:t>
            </a:fld>
            <a:endParaRPr lang="en-US"/>
          </a:p>
        </p:txBody>
      </p:sp>
    </p:spTree>
    <p:extLst>
      <p:ext uri="{BB962C8B-B14F-4D97-AF65-F5344CB8AC3E}">
        <p14:creationId xmlns:p14="http://schemas.microsoft.com/office/powerpoint/2010/main" val="24214775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very good in targeting accuracy (82 per cent of benefit in material need are in the poorest 20 per cent of the population), but poor in coverage of the target population (only 41 per cent of the bottom 5 per cent of the population)</a:t>
            </a:r>
            <a:r>
              <a:rPr lang="en-US" dirty="0" smtClean="0">
                <a:effectLst/>
              </a:rPr>
              <a:t> </a:t>
            </a:r>
          </a:p>
          <a:p>
            <a:endParaRPr lang="en-US" dirty="0" smtClean="0">
              <a:effectLst/>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amount of the allowance does not reflect beneficiary’s actual housing costs, regional differences or other variables. Additionally, ability to pay housing costs is not tested, and access to housing benefit depends on eligibility for material need assistance. It means, that low-income households, which have problems to pay for housing do not receive housing assistance if they are not eligible for material need assistance. The amount of the housing allowance barely reaches the level of maximal regulated rent in lower standard public social housing (excluding other payments related with housing such as utilities), or even actual costs of ownership housing in apartment blocks in towns (which typically include maintenance, repairs, housing administration waste disposal, and utilities – heating, electricity, cold and hot water supplies).</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0E29289-9ECC-C14F-958D-33F53B429055}" type="slidenum">
              <a:rPr lang="en-US" smtClean="0"/>
              <a:t>14</a:t>
            </a:fld>
            <a:endParaRPr lang="en-US"/>
          </a:p>
        </p:txBody>
      </p:sp>
    </p:spTree>
    <p:extLst>
      <p:ext uri="{BB962C8B-B14F-4D97-AF65-F5344CB8AC3E}">
        <p14:creationId xmlns:p14="http://schemas.microsoft.com/office/powerpoint/2010/main" val="3530431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investment</a:t>
            </a:r>
            <a:r>
              <a:rPr lang="en-US" baseline="0" dirty="0" smtClean="0"/>
              <a:t> into own housing = saving (low pensions)</a:t>
            </a:r>
            <a:endParaRPr lang="en-US" dirty="0"/>
          </a:p>
        </p:txBody>
      </p:sp>
      <p:sp>
        <p:nvSpPr>
          <p:cNvPr id="4" name="Slide Number Placeholder 3"/>
          <p:cNvSpPr>
            <a:spLocks noGrp="1"/>
          </p:cNvSpPr>
          <p:nvPr>
            <p:ph type="sldNum" sz="quarter" idx="10"/>
          </p:nvPr>
        </p:nvSpPr>
        <p:spPr/>
        <p:txBody>
          <a:bodyPr/>
          <a:lstStyle/>
          <a:p>
            <a:fld id="{60E29289-9ECC-C14F-958D-33F53B429055}" type="slidenum">
              <a:rPr lang="en-US" smtClean="0"/>
              <a:t>15</a:t>
            </a:fld>
            <a:endParaRPr lang="en-US"/>
          </a:p>
        </p:txBody>
      </p:sp>
    </p:spTree>
    <p:extLst>
      <p:ext uri="{BB962C8B-B14F-4D97-AF65-F5344CB8AC3E}">
        <p14:creationId xmlns:p14="http://schemas.microsoft.com/office/powerpoint/2010/main" val="3782976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sk-SK"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212DFF33-BF06-AB48-9534-415FE538D106}" type="datetimeFigureOut">
              <a:rPr lang="en-US" smtClean="0"/>
              <a:t>1.1.2001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sk-SK" smtClean="0"/>
              <a:t>Click to edit Master title style</a:t>
            </a:r>
            <a:endParaRPr/>
          </a:p>
        </p:txBody>
      </p:sp>
      <p:sp>
        <p:nvSpPr>
          <p:cNvPr id="5" name="Date Placeholder 4"/>
          <p:cNvSpPr>
            <a:spLocks noGrp="1"/>
          </p:cNvSpPr>
          <p:nvPr>
            <p:ph type="dt" sz="half" idx="10"/>
          </p:nvPr>
        </p:nvSpPr>
        <p:spPr/>
        <p:txBody>
          <a:bodyPr/>
          <a:lstStyle/>
          <a:p>
            <a:fld id="{212DFF33-BF06-AB48-9534-415FE538D106}" type="datetimeFigureOut">
              <a:rPr lang="en-US" smtClean="0"/>
              <a:t>1.1.2001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6DE88D-954B-3C43-9E7A-90050FFD1739}"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sk-SK" smtClean="0"/>
              <a:t>Click to edit Master title style</a:t>
            </a:r>
            <a:endParaRPr/>
          </a:p>
        </p:txBody>
      </p:sp>
      <p:sp>
        <p:nvSpPr>
          <p:cNvPr id="3" name="Date Placeholder 2"/>
          <p:cNvSpPr>
            <a:spLocks noGrp="1"/>
          </p:cNvSpPr>
          <p:nvPr>
            <p:ph type="dt" sz="half" idx="10"/>
          </p:nvPr>
        </p:nvSpPr>
        <p:spPr/>
        <p:txBody>
          <a:bodyPr/>
          <a:lstStyle/>
          <a:p>
            <a:fld id="{212DFF33-BF06-AB48-9534-415FE538D106}" type="datetimeFigureOut">
              <a:rPr lang="en-US" smtClean="0"/>
              <a:t>1.1.2001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6DE88D-954B-3C43-9E7A-90050FFD1739}"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212DFF33-BF06-AB48-9534-415FE538D106}" type="datetimeFigureOut">
              <a:rPr lang="en-US" smtClean="0"/>
              <a:t>1.1.2001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6DE88D-954B-3C43-9E7A-90050FFD1739}"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sk-SK"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212DFF33-BF06-AB48-9534-415FE538D106}" type="datetimeFigureOut">
              <a:rPr lang="en-US" smtClean="0"/>
              <a:t>1.1.2001</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sk-SK"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Drag picture to placeholder or click icon to add</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212DFF33-BF06-AB48-9534-415FE538D106}" type="datetimeFigureOut">
              <a:rPr lang="en-US" smtClean="0"/>
              <a:t>1.1.2001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896DE88D-954B-3C43-9E7A-90050FFD1739}"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sk-SK"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Drag picture to placeholder or click icon to add</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Click to edit Master text styles</a:t>
            </a:r>
          </a:p>
        </p:txBody>
      </p:sp>
      <p:sp>
        <p:nvSpPr>
          <p:cNvPr id="5" name="Date Placeholder 4"/>
          <p:cNvSpPr>
            <a:spLocks noGrp="1"/>
          </p:cNvSpPr>
          <p:nvPr>
            <p:ph type="dt" sz="half" idx="10"/>
          </p:nvPr>
        </p:nvSpPr>
        <p:spPr/>
        <p:txBody>
          <a:bodyPr/>
          <a:lstStyle/>
          <a:p>
            <a:fld id="{212DFF33-BF06-AB48-9534-415FE538D106}" type="datetimeFigureOut">
              <a:rPr lang="en-US" smtClean="0"/>
              <a:t>1.1.2001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6DE88D-954B-3C43-9E7A-90050FFD1739}"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sk-SK"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212DFF33-BF06-AB48-9534-415FE538D106}" type="datetimeFigureOut">
              <a:rPr lang="en-US" smtClean="0"/>
              <a:t>1.1.2001</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896DE88D-954B-3C43-9E7A-90050FFD1739}"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sk-SK" smtClean="0"/>
              <a:t>Drag picture to placeholder or click icon to add</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sk-SK" smtClean="0"/>
              <a:t>Drag picture to placeholder or click icon to add</a:t>
            </a:r>
            <a:endParaRPr/>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sk-SK"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212DFF33-BF06-AB48-9534-415FE538D106}" type="datetimeFigureOut">
              <a:rPr lang="en-US" smtClean="0"/>
              <a:t>1.1.2001</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896DE88D-954B-3C43-9E7A-90050FFD1739}"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sk-SK" smtClean="0"/>
              <a:t>Drag picture to placeholder or click icon to add</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sk-SK" smtClean="0"/>
              <a:t>Drag picture to placeholder or click icon to add</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sk-SK" smtClean="0"/>
              <a:t>Drag picture to placeholder or click icon to add</a:t>
            </a:r>
            <a:endParaRPr/>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sk-SK"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Drag picture to placeholder or click icon to add</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212DFF33-BF06-AB48-9534-415FE538D106}" type="datetimeFigureOut">
              <a:rPr lang="en-US" smtClean="0"/>
              <a:t>1.1.2001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896DE88D-954B-3C43-9E7A-90050FFD1739}"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sk-SK" smtClean="0"/>
              <a:t>Drag picture to placeholder or click icon to add</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sk-SK" smtClean="0"/>
              <a:t>Drag picture to placeholder or click icon to add</a:t>
            </a:r>
            <a:endParaRPr/>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sk-SK"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4" name="Date Placeholder 3"/>
          <p:cNvSpPr>
            <a:spLocks noGrp="1"/>
          </p:cNvSpPr>
          <p:nvPr>
            <p:ph type="dt" sz="half" idx="10"/>
          </p:nvPr>
        </p:nvSpPr>
        <p:spPr/>
        <p:txBody>
          <a:bodyPr/>
          <a:lstStyle/>
          <a:p>
            <a:fld id="{212DFF33-BF06-AB48-9534-415FE538D106}" type="datetimeFigureOut">
              <a:rPr lang="en-US" smtClean="0"/>
              <a:t>1.1.2001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6DE88D-954B-3C43-9E7A-90050FFD1739}"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sk-SK"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4" name="Date Placeholder 3"/>
          <p:cNvSpPr>
            <a:spLocks noGrp="1"/>
          </p:cNvSpPr>
          <p:nvPr>
            <p:ph type="dt" sz="half" idx="10"/>
          </p:nvPr>
        </p:nvSpPr>
        <p:spPr/>
        <p:txBody>
          <a:bodyPr/>
          <a:lstStyle/>
          <a:p>
            <a:fld id="{212DFF33-BF06-AB48-9534-415FE538D106}" type="datetimeFigureOut">
              <a:rPr lang="en-US" smtClean="0"/>
              <a:t>1.1.2001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6DE88D-954B-3C43-9E7A-90050FFD1739}"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sk-SK"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4" name="Date Placeholder 3"/>
          <p:cNvSpPr>
            <a:spLocks noGrp="1"/>
          </p:cNvSpPr>
          <p:nvPr>
            <p:ph type="dt" sz="half" idx="10"/>
          </p:nvPr>
        </p:nvSpPr>
        <p:spPr/>
        <p:txBody>
          <a:bodyPr/>
          <a:lstStyle/>
          <a:p>
            <a:fld id="{212DFF33-BF06-AB48-9534-415FE538D106}" type="datetimeFigureOut">
              <a:rPr lang="en-US" smtClean="0"/>
              <a:t>1.1.2001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6DE88D-954B-3C43-9E7A-90050FFD1739}"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sk-SK"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4" name="Date Placeholder 3"/>
          <p:cNvSpPr>
            <a:spLocks noGrp="1"/>
          </p:cNvSpPr>
          <p:nvPr>
            <p:ph type="dt" sz="half" idx="10"/>
          </p:nvPr>
        </p:nvSpPr>
        <p:spPr/>
        <p:txBody>
          <a:bodyPr/>
          <a:lstStyle/>
          <a:p>
            <a:fld id="{212DFF33-BF06-AB48-9534-415FE538D106}" type="datetimeFigureOut">
              <a:rPr lang="en-US" smtClean="0"/>
              <a:t>1.1.2001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6DE88D-954B-3C43-9E7A-90050FFD1739}"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sk-SK" smtClean="0"/>
              <a:t>Click to edit Master text styles</a:t>
            </a:r>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sk-SK"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212DFF33-BF06-AB48-9534-415FE538D106}" type="datetimeFigureOut">
              <a:rPr lang="en-US" smtClean="0"/>
              <a:t>1.1.2001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sk-SK" smtClean="0"/>
              <a:t>Drag picture to placeholder or click icon to add</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sk-SK" smtClean="0"/>
              <a:t>Drag picture to placeholder or click icon to add</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sk-SK"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sk-SK"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212DFF33-BF06-AB48-9534-415FE538D106}" type="datetimeFigureOut">
              <a:rPr lang="en-US" smtClean="0"/>
              <a:t>1.1.2001</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896DE88D-954B-3C43-9E7A-90050FFD1739}"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sk-SK"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5" name="Date Placeholder 4"/>
          <p:cNvSpPr>
            <a:spLocks noGrp="1"/>
          </p:cNvSpPr>
          <p:nvPr>
            <p:ph type="dt" sz="half" idx="10"/>
          </p:nvPr>
        </p:nvSpPr>
        <p:spPr/>
        <p:txBody>
          <a:bodyPr/>
          <a:lstStyle/>
          <a:p>
            <a:fld id="{212DFF33-BF06-AB48-9534-415FE538D106}" type="datetimeFigureOut">
              <a:rPr lang="en-US" smtClean="0"/>
              <a:t>1.1.2001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6DE88D-954B-3C43-9E7A-90050FFD1739}"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sk-SK"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7" name="Date Placeholder 6"/>
          <p:cNvSpPr>
            <a:spLocks noGrp="1"/>
          </p:cNvSpPr>
          <p:nvPr>
            <p:ph type="dt" sz="half" idx="10"/>
          </p:nvPr>
        </p:nvSpPr>
        <p:spPr/>
        <p:txBody>
          <a:bodyPr/>
          <a:lstStyle/>
          <a:p>
            <a:fld id="{212DFF33-BF06-AB48-9534-415FE538D106}" type="datetimeFigureOut">
              <a:rPr lang="en-US" smtClean="0"/>
              <a:t>1.1.2001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6DE88D-954B-3C43-9E7A-90050FFD1739}"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Click to edit Master text styles</a:t>
            </a:r>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sk-SK"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5" name="Date Placeholder 4"/>
          <p:cNvSpPr>
            <a:spLocks noGrp="1"/>
          </p:cNvSpPr>
          <p:nvPr>
            <p:ph type="dt" sz="half" idx="10"/>
          </p:nvPr>
        </p:nvSpPr>
        <p:spPr/>
        <p:txBody>
          <a:bodyPr/>
          <a:lstStyle/>
          <a:p>
            <a:fld id="{212DFF33-BF06-AB48-9534-415FE538D106}" type="datetimeFigureOut">
              <a:rPr lang="en-US" smtClean="0"/>
              <a:t>1.1.2001</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896DE88D-954B-3C43-9E7A-90050FFD1739}"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sk-SK"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5" name="Date Placeholder 4"/>
          <p:cNvSpPr>
            <a:spLocks noGrp="1"/>
          </p:cNvSpPr>
          <p:nvPr>
            <p:ph type="dt" sz="half" idx="10"/>
          </p:nvPr>
        </p:nvSpPr>
        <p:spPr/>
        <p:txBody>
          <a:bodyPr/>
          <a:lstStyle/>
          <a:p>
            <a:fld id="{212DFF33-BF06-AB48-9534-415FE538D106}" type="datetimeFigureOut">
              <a:rPr lang="en-US" smtClean="0"/>
              <a:t>1.1.2001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6DE88D-954B-3C43-9E7A-90050FFD1739}"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sk-SK"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212DFF33-BF06-AB48-9534-415FE538D106}" type="datetimeFigureOut">
              <a:rPr lang="en-US" smtClean="0"/>
              <a:t>1.1.2001</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896DE88D-954B-3C43-9E7A-90050FFD173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chart" Target="../charts/char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 Id="rId3"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hart" Target="../charts/char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b="1" dirty="0" smtClean="0"/>
              <a:t>Private Rental Sector</a:t>
            </a:r>
            <a:br>
              <a:rPr lang="en-US" b="1" dirty="0" smtClean="0"/>
            </a:br>
            <a:r>
              <a:rPr lang="en-US" b="1" dirty="0" smtClean="0"/>
              <a:t>in </a:t>
            </a:r>
            <a:r>
              <a:rPr lang="en-US" b="1" dirty="0" smtClean="0"/>
              <a:t>Slovakia</a:t>
            </a:r>
            <a:endParaRPr lang="en-US" b="1" dirty="0"/>
          </a:p>
        </p:txBody>
      </p:sp>
      <p:sp>
        <p:nvSpPr>
          <p:cNvPr id="3" name="Subtitle 2"/>
          <p:cNvSpPr>
            <a:spLocks noGrp="1"/>
          </p:cNvSpPr>
          <p:nvPr>
            <p:ph type="subTitle" idx="1"/>
          </p:nvPr>
        </p:nvSpPr>
        <p:spPr/>
        <p:txBody>
          <a:bodyPr>
            <a:noAutofit/>
          </a:bodyPr>
          <a:lstStyle/>
          <a:p>
            <a:r>
              <a:rPr lang="en-US" sz="2000" b="1" dirty="0" smtClean="0">
                <a:solidFill>
                  <a:schemeClr val="tx1"/>
                </a:solidFill>
              </a:rPr>
              <a:t>Marek Hojsík</a:t>
            </a:r>
          </a:p>
          <a:p>
            <a:r>
              <a:rPr lang="en-US" sz="2000" dirty="0" smtClean="0">
                <a:solidFill>
                  <a:schemeClr val="tx1"/>
                </a:solidFill>
              </a:rPr>
              <a:t>Roma Institute &amp;</a:t>
            </a:r>
          </a:p>
          <a:p>
            <a:r>
              <a:rPr lang="en-US" sz="2000" dirty="0" smtClean="0">
                <a:solidFill>
                  <a:schemeClr val="tx1"/>
                </a:solidFill>
              </a:rPr>
              <a:t>Slovak Academy of Sciences</a:t>
            </a:r>
            <a:endParaRPr lang="en-US" sz="2000" dirty="0">
              <a:solidFill>
                <a:schemeClr val="tx1"/>
              </a:solidFill>
            </a:endParaRPr>
          </a:p>
        </p:txBody>
      </p:sp>
    </p:spTree>
    <p:extLst>
      <p:ext uri="{BB962C8B-B14F-4D97-AF65-F5344CB8AC3E}">
        <p14:creationId xmlns:p14="http://schemas.microsoft.com/office/powerpoint/2010/main" val="3351648122"/>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Tenants</a:t>
            </a:r>
            <a:endParaRPr lang="en-US" dirty="0"/>
          </a:p>
        </p:txBody>
      </p:sp>
      <p:sp>
        <p:nvSpPr>
          <p:cNvPr id="3" name="Content Placeholder 2"/>
          <p:cNvSpPr>
            <a:spLocks noGrp="1"/>
          </p:cNvSpPr>
          <p:nvPr>
            <p:ph idx="1"/>
          </p:nvPr>
        </p:nvSpPr>
        <p:spPr/>
        <p:txBody>
          <a:bodyPr>
            <a:normAutofit/>
          </a:bodyPr>
          <a:lstStyle/>
          <a:p>
            <a:r>
              <a:rPr lang="en-US" sz="2800" dirty="0" smtClean="0">
                <a:solidFill>
                  <a:srgbClr val="000000"/>
                </a:solidFill>
              </a:rPr>
              <a:t>restitutions</a:t>
            </a:r>
          </a:p>
          <a:p>
            <a:r>
              <a:rPr lang="en-US" sz="2800" dirty="0" smtClean="0">
                <a:solidFill>
                  <a:srgbClr val="000000"/>
                </a:solidFill>
              </a:rPr>
              <a:t>work migration</a:t>
            </a:r>
          </a:p>
          <a:p>
            <a:r>
              <a:rPr lang="en-US" sz="2800" dirty="0">
                <a:solidFill>
                  <a:srgbClr val="000000"/>
                </a:solidFill>
              </a:rPr>
              <a:t>poor households </a:t>
            </a:r>
            <a:endParaRPr lang="en-US" sz="2800" dirty="0" smtClean="0">
              <a:solidFill>
                <a:srgbClr val="000000"/>
              </a:solidFill>
            </a:endParaRPr>
          </a:p>
          <a:p>
            <a:pPr lvl="1"/>
            <a:r>
              <a:rPr lang="en-US" sz="2400" dirty="0" smtClean="0">
                <a:solidFill>
                  <a:srgbClr val="000000"/>
                </a:solidFill>
              </a:rPr>
              <a:t>lifecycle (social) renters</a:t>
            </a:r>
          </a:p>
          <a:p>
            <a:r>
              <a:rPr lang="en-US" sz="2800" dirty="0" smtClean="0">
                <a:solidFill>
                  <a:srgbClr val="000000"/>
                </a:solidFill>
              </a:rPr>
              <a:t>certain life periods</a:t>
            </a:r>
          </a:p>
          <a:p>
            <a:pPr lvl="1"/>
            <a:r>
              <a:rPr lang="en-US" sz="2400" dirty="0" smtClean="0">
                <a:solidFill>
                  <a:srgbClr val="000000"/>
                </a:solidFill>
              </a:rPr>
              <a:t>strategy to acquire ownership housing</a:t>
            </a:r>
          </a:p>
          <a:p>
            <a:pPr lvl="1"/>
            <a:r>
              <a:rPr lang="en-US" sz="2400" dirty="0" smtClean="0">
                <a:solidFill>
                  <a:srgbClr val="000000"/>
                </a:solidFill>
              </a:rPr>
              <a:t>rent versus mortgage</a:t>
            </a:r>
            <a:endParaRPr lang="en-US" sz="2400" dirty="0">
              <a:solidFill>
                <a:srgbClr val="000000"/>
              </a:solidFill>
            </a:endParaRPr>
          </a:p>
        </p:txBody>
      </p:sp>
    </p:spTree>
    <p:extLst>
      <p:ext uri="{BB962C8B-B14F-4D97-AF65-F5344CB8AC3E}">
        <p14:creationId xmlns:p14="http://schemas.microsoft.com/office/powerpoint/2010/main" val="3434415767"/>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 of supply: grants</a:t>
            </a:r>
            <a:endParaRPr lang="en-US" dirty="0"/>
          </a:p>
        </p:txBody>
      </p:sp>
      <p:sp>
        <p:nvSpPr>
          <p:cNvPr id="3" name="Content Placeholder 2"/>
          <p:cNvSpPr>
            <a:spLocks noGrp="1"/>
          </p:cNvSpPr>
          <p:nvPr>
            <p:ph idx="1"/>
          </p:nvPr>
        </p:nvSpPr>
        <p:spPr/>
        <p:txBody>
          <a:bodyPr>
            <a:normAutofit/>
          </a:bodyPr>
          <a:lstStyle/>
          <a:p>
            <a:r>
              <a:rPr lang="en-US" sz="2800" dirty="0" smtClean="0">
                <a:solidFill>
                  <a:srgbClr val="000000"/>
                </a:solidFill>
              </a:rPr>
              <a:t>Ministry of Transport, Construction &amp; Regional Development</a:t>
            </a:r>
          </a:p>
          <a:p>
            <a:r>
              <a:rPr lang="en-US" sz="2800" dirty="0" smtClean="0">
                <a:solidFill>
                  <a:srgbClr val="000000"/>
                </a:solidFill>
              </a:rPr>
              <a:t>Rental housing</a:t>
            </a:r>
          </a:p>
          <a:p>
            <a:pPr lvl="1"/>
            <a:r>
              <a:rPr lang="en-US" sz="2400" dirty="0">
                <a:solidFill>
                  <a:srgbClr val="000000"/>
                </a:solidFill>
              </a:rPr>
              <a:t>h</a:t>
            </a:r>
            <a:r>
              <a:rPr lang="en-US" sz="2400" dirty="0" smtClean="0">
                <a:solidFill>
                  <a:srgbClr val="000000"/>
                </a:solidFill>
              </a:rPr>
              <a:t>ousing </a:t>
            </a:r>
            <a:r>
              <a:rPr lang="en-US" sz="2400" dirty="0" smtClean="0">
                <a:solidFill>
                  <a:srgbClr val="000000"/>
                </a:solidFill>
              </a:rPr>
              <a:t>for households in “housing need” (restitutions) – 100%</a:t>
            </a:r>
          </a:p>
          <a:p>
            <a:pPr lvl="1"/>
            <a:r>
              <a:rPr lang="en-US" sz="2400" dirty="0">
                <a:solidFill>
                  <a:srgbClr val="000000"/>
                </a:solidFill>
              </a:rPr>
              <a:t>s</a:t>
            </a:r>
            <a:r>
              <a:rPr lang="en-US" sz="2400" dirty="0" smtClean="0">
                <a:solidFill>
                  <a:srgbClr val="000000"/>
                </a:solidFill>
              </a:rPr>
              <a:t>ocial </a:t>
            </a:r>
            <a:r>
              <a:rPr lang="en-US" sz="2400" dirty="0" smtClean="0">
                <a:solidFill>
                  <a:srgbClr val="000000"/>
                </a:solidFill>
              </a:rPr>
              <a:t>housing – 30 to 75%</a:t>
            </a:r>
          </a:p>
          <a:p>
            <a:r>
              <a:rPr lang="en-US" sz="2600" dirty="0" smtClean="0">
                <a:solidFill>
                  <a:srgbClr val="000000"/>
                </a:solidFill>
              </a:rPr>
              <a:t>Municipalities</a:t>
            </a:r>
          </a:p>
          <a:p>
            <a:pPr lvl="1"/>
            <a:endParaRPr lang="en-US" sz="2400" dirty="0" smtClean="0">
              <a:solidFill>
                <a:srgbClr val="000000"/>
              </a:solidFill>
            </a:endParaRPr>
          </a:p>
        </p:txBody>
      </p:sp>
    </p:spTree>
    <p:extLst>
      <p:ext uri="{BB962C8B-B14F-4D97-AF65-F5344CB8AC3E}">
        <p14:creationId xmlns:p14="http://schemas.microsoft.com/office/powerpoint/2010/main" val="4067787984"/>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 of supply: soft loans</a:t>
            </a:r>
            <a:endParaRPr lang="en-US" dirty="0"/>
          </a:p>
        </p:txBody>
      </p:sp>
      <p:sp>
        <p:nvSpPr>
          <p:cNvPr id="3" name="Content Placeholder 2"/>
          <p:cNvSpPr>
            <a:spLocks noGrp="1"/>
          </p:cNvSpPr>
          <p:nvPr>
            <p:ph idx="1"/>
          </p:nvPr>
        </p:nvSpPr>
        <p:spPr>
          <a:xfrm>
            <a:off x="498474" y="1270164"/>
            <a:ext cx="7556313" cy="4856000"/>
          </a:xfrm>
        </p:spPr>
        <p:txBody>
          <a:bodyPr>
            <a:normAutofit lnSpcReduction="10000"/>
          </a:bodyPr>
          <a:lstStyle/>
          <a:p>
            <a:r>
              <a:rPr lang="en-US" sz="2800" dirty="0" smtClean="0">
                <a:solidFill>
                  <a:srgbClr val="000000"/>
                </a:solidFill>
              </a:rPr>
              <a:t>State </a:t>
            </a:r>
            <a:r>
              <a:rPr lang="en-US" sz="2800" dirty="0">
                <a:solidFill>
                  <a:srgbClr val="000000"/>
                </a:solidFill>
              </a:rPr>
              <a:t>Housing Development </a:t>
            </a:r>
            <a:r>
              <a:rPr lang="en-US" sz="2800" dirty="0" smtClean="0">
                <a:solidFill>
                  <a:srgbClr val="000000"/>
                </a:solidFill>
              </a:rPr>
              <a:t>Fund</a:t>
            </a:r>
          </a:p>
          <a:p>
            <a:pPr lvl="1"/>
            <a:r>
              <a:rPr lang="en-US" sz="2400" dirty="0" smtClean="0">
                <a:solidFill>
                  <a:srgbClr val="000000"/>
                </a:solidFill>
              </a:rPr>
              <a:t>ERDF (JESICA)</a:t>
            </a:r>
          </a:p>
          <a:p>
            <a:r>
              <a:rPr lang="en-US" sz="2800" dirty="0" smtClean="0">
                <a:solidFill>
                  <a:srgbClr val="000000"/>
                </a:solidFill>
              </a:rPr>
              <a:t>Rental (social) housing </a:t>
            </a:r>
            <a:r>
              <a:rPr lang="en-US" sz="2800" dirty="0" smtClean="0">
                <a:solidFill>
                  <a:srgbClr val="000000"/>
                </a:solidFill>
              </a:rPr>
              <a:t>– 80</a:t>
            </a:r>
            <a:r>
              <a:rPr lang="en-US" sz="2800" dirty="0" smtClean="0">
                <a:solidFill>
                  <a:srgbClr val="000000"/>
                </a:solidFill>
              </a:rPr>
              <a:t>%</a:t>
            </a:r>
          </a:p>
          <a:p>
            <a:pPr lvl="1"/>
            <a:r>
              <a:rPr lang="en-US" sz="2600" dirty="0" smtClean="0">
                <a:solidFill>
                  <a:srgbClr val="000000"/>
                </a:solidFill>
              </a:rPr>
              <a:t>up </a:t>
            </a:r>
            <a:r>
              <a:rPr lang="en-US" sz="2600" dirty="0" smtClean="0">
                <a:solidFill>
                  <a:srgbClr val="000000"/>
                </a:solidFill>
              </a:rPr>
              <a:t>to 60 000 </a:t>
            </a:r>
            <a:r>
              <a:rPr lang="en-US" sz="2600" dirty="0" smtClean="0">
                <a:solidFill>
                  <a:srgbClr val="000000"/>
                </a:solidFill>
              </a:rPr>
              <a:t>EUR/flat</a:t>
            </a:r>
            <a:endParaRPr lang="en-US" sz="2600" dirty="0" smtClean="0">
              <a:solidFill>
                <a:srgbClr val="000000"/>
              </a:solidFill>
            </a:endParaRPr>
          </a:p>
          <a:p>
            <a:r>
              <a:rPr lang="en-US" sz="2800" dirty="0" smtClean="0">
                <a:solidFill>
                  <a:srgbClr val="000000"/>
                </a:solidFill>
              </a:rPr>
              <a:t>Municipality or </a:t>
            </a:r>
            <a:r>
              <a:rPr lang="en-US" sz="2800" b="1" dirty="0" smtClean="0">
                <a:solidFill>
                  <a:srgbClr val="000000"/>
                </a:solidFill>
              </a:rPr>
              <a:t>any legal </a:t>
            </a:r>
            <a:r>
              <a:rPr lang="en-US" sz="2800" b="1" dirty="0" smtClean="0">
                <a:solidFill>
                  <a:srgbClr val="000000"/>
                </a:solidFill>
              </a:rPr>
              <a:t>person</a:t>
            </a:r>
            <a:r>
              <a:rPr lang="en-US" sz="2600" dirty="0" smtClean="0">
                <a:solidFill>
                  <a:srgbClr val="000000"/>
                </a:solidFill>
              </a:rPr>
              <a:t> (2014)</a:t>
            </a:r>
            <a:endParaRPr lang="en-US" sz="2600" dirty="0" smtClean="0">
              <a:solidFill>
                <a:srgbClr val="000000"/>
              </a:solidFill>
            </a:endParaRPr>
          </a:p>
          <a:p>
            <a:r>
              <a:rPr lang="en-US" sz="2800" dirty="0" smtClean="0">
                <a:solidFill>
                  <a:srgbClr val="000000"/>
                </a:solidFill>
              </a:rPr>
              <a:t>Repayment: 40 years (public) or 30 years (private)</a:t>
            </a:r>
          </a:p>
          <a:p>
            <a:r>
              <a:rPr lang="en-US" sz="2800" dirty="0" smtClean="0">
                <a:solidFill>
                  <a:srgbClr val="000000"/>
                </a:solidFill>
              </a:rPr>
              <a:t>Interest rate: 1% p. a.</a:t>
            </a:r>
          </a:p>
          <a:p>
            <a:pPr lvl="1"/>
            <a:r>
              <a:rPr lang="en-US" sz="2600" dirty="0" smtClean="0">
                <a:solidFill>
                  <a:srgbClr val="000000"/>
                </a:solidFill>
              </a:rPr>
              <a:t>max. 192,98 EUR monthly</a:t>
            </a:r>
          </a:p>
          <a:p>
            <a:endParaRPr lang="en-US" sz="2800" dirty="0"/>
          </a:p>
        </p:txBody>
      </p:sp>
    </p:spTree>
    <p:extLst>
      <p:ext uri="{BB962C8B-B14F-4D97-AF65-F5344CB8AC3E}">
        <p14:creationId xmlns:p14="http://schemas.microsoft.com/office/powerpoint/2010/main" val="4003999130"/>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Supported social housing</a:t>
            </a:r>
            <a:endParaRPr lang="en-US" dirty="0"/>
          </a:p>
        </p:txBody>
      </p:sp>
      <p:sp>
        <p:nvSpPr>
          <p:cNvPr id="3" name="Content Placeholder 2"/>
          <p:cNvSpPr>
            <a:spLocks noGrp="1"/>
          </p:cNvSpPr>
          <p:nvPr>
            <p:ph idx="1"/>
          </p:nvPr>
        </p:nvSpPr>
        <p:spPr>
          <a:xfrm>
            <a:off x="498474" y="1340728"/>
            <a:ext cx="7556313" cy="4785435"/>
          </a:xfrm>
        </p:spPr>
        <p:txBody>
          <a:bodyPr>
            <a:noAutofit/>
          </a:bodyPr>
          <a:lstStyle/>
          <a:p>
            <a:pPr lvl="1"/>
            <a:r>
              <a:rPr lang="en-US" sz="2600" dirty="0" smtClean="0">
                <a:solidFill>
                  <a:srgbClr val="000000"/>
                </a:solidFill>
              </a:rPr>
              <a:t>Public (municipalities – grants and soft loans)</a:t>
            </a:r>
          </a:p>
          <a:p>
            <a:pPr lvl="1"/>
            <a:r>
              <a:rPr lang="en-US" sz="2600" dirty="0" smtClean="0">
                <a:solidFill>
                  <a:srgbClr val="000000"/>
                </a:solidFill>
              </a:rPr>
              <a:t>Private (soft loans)</a:t>
            </a:r>
          </a:p>
          <a:p>
            <a:r>
              <a:rPr lang="en-US" sz="2800" dirty="0" smtClean="0">
                <a:solidFill>
                  <a:srgbClr val="000000"/>
                </a:solidFill>
              </a:rPr>
              <a:t>30 years after support</a:t>
            </a:r>
          </a:p>
          <a:p>
            <a:r>
              <a:rPr lang="en-US" sz="2800" dirty="0" smtClean="0">
                <a:solidFill>
                  <a:srgbClr val="000000"/>
                </a:solidFill>
              </a:rPr>
              <a:t>Rent &lt; 5% p. a.</a:t>
            </a:r>
          </a:p>
          <a:p>
            <a:r>
              <a:rPr lang="en-US" sz="2800" dirty="0" smtClean="0">
                <a:solidFill>
                  <a:srgbClr val="000000"/>
                </a:solidFill>
              </a:rPr>
              <a:t>Target groups</a:t>
            </a:r>
          </a:p>
          <a:p>
            <a:pPr lvl="1"/>
            <a:r>
              <a:rPr lang="en-US" sz="2400" dirty="0" smtClean="0">
                <a:solidFill>
                  <a:srgbClr val="000000"/>
                </a:solidFill>
              </a:rPr>
              <a:t>Lone parents</a:t>
            </a:r>
          </a:p>
          <a:p>
            <a:pPr lvl="1"/>
            <a:r>
              <a:rPr lang="en-US" sz="2400" dirty="0" smtClean="0">
                <a:solidFill>
                  <a:srgbClr val="000000"/>
                </a:solidFill>
              </a:rPr>
              <a:t>Handicapped</a:t>
            </a:r>
          </a:p>
          <a:p>
            <a:pPr lvl="1"/>
            <a:r>
              <a:rPr lang="en-US" sz="2400" dirty="0" smtClean="0">
                <a:solidFill>
                  <a:srgbClr val="000000"/>
                </a:solidFill>
              </a:rPr>
              <a:t>Income &lt; 3x subsistence minimum</a:t>
            </a:r>
            <a:endParaRPr lang="en-US" sz="2400" dirty="0">
              <a:solidFill>
                <a:srgbClr val="000000"/>
              </a:solidFill>
            </a:endParaRPr>
          </a:p>
        </p:txBody>
      </p:sp>
    </p:spTree>
    <p:extLst>
      <p:ext uri="{BB962C8B-B14F-4D97-AF65-F5344CB8AC3E}">
        <p14:creationId xmlns:p14="http://schemas.microsoft.com/office/powerpoint/2010/main" val="4216850500"/>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 of demand</a:t>
            </a:r>
            <a:endParaRPr lang="en-US" dirty="0"/>
          </a:p>
        </p:txBody>
      </p:sp>
      <p:sp>
        <p:nvSpPr>
          <p:cNvPr id="3" name="Content Placeholder 2"/>
          <p:cNvSpPr>
            <a:spLocks noGrp="1"/>
          </p:cNvSpPr>
          <p:nvPr>
            <p:ph idx="1"/>
          </p:nvPr>
        </p:nvSpPr>
        <p:spPr/>
        <p:txBody>
          <a:bodyPr>
            <a:normAutofit/>
          </a:bodyPr>
          <a:lstStyle/>
          <a:p>
            <a:r>
              <a:rPr lang="en-US" sz="2800" dirty="0" smtClean="0">
                <a:solidFill>
                  <a:srgbClr val="000000"/>
                </a:solidFill>
              </a:rPr>
              <a:t>Housing benefit</a:t>
            </a:r>
          </a:p>
          <a:p>
            <a:pPr lvl="1"/>
            <a:r>
              <a:rPr lang="en-US" sz="2400" dirty="0" smtClean="0">
                <a:solidFill>
                  <a:srgbClr val="000000"/>
                </a:solidFill>
              </a:rPr>
              <a:t>55,80 EUR (individual)</a:t>
            </a:r>
          </a:p>
          <a:p>
            <a:pPr lvl="1"/>
            <a:r>
              <a:rPr lang="en-US" sz="2400" dirty="0" smtClean="0">
                <a:solidFill>
                  <a:srgbClr val="000000"/>
                </a:solidFill>
              </a:rPr>
              <a:t>89,20 EUR (family)</a:t>
            </a:r>
          </a:p>
          <a:p>
            <a:pPr lvl="1"/>
            <a:r>
              <a:rPr lang="en-US" sz="2400" dirty="0" smtClean="0">
                <a:solidFill>
                  <a:srgbClr val="000000"/>
                </a:solidFill>
              </a:rPr>
              <a:t>average wage 769 EUR (2010)</a:t>
            </a:r>
          </a:p>
          <a:p>
            <a:r>
              <a:rPr lang="en-US" sz="2800" dirty="0" smtClean="0">
                <a:solidFill>
                  <a:srgbClr val="000000"/>
                </a:solidFill>
              </a:rPr>
              <a:t>Few eligible receivers</a:t>
            </a:r>
          </a:p>
          <a:p>
            <a:pPr lvl="1"/>
            <a:r>
              <a:rPr lang="en-US" sz="2400" dirty="0" smtClean="0">
                <a:solidFill>
                  <a:srgbClr val="000000"/>
                </a:solidFill>
              </a:rPr>
              <a:t>part of help in material need</a:t>
            </a:r>
          </a:p>
          <a:p>
            <a:pPr lvl="1"/>
            <a:r>
              <a:rPr lang="en-US" sz="2400" dirty="0" smtClean="0">
                <a:solidFill>
                  <a:srgbClr val="000000"/>
                </a:solidFill>
              </a:rPr>
              <a:t>good targeting</a:t>
            </a:r>
          </a:p>
          <a:p>
            <a:pPr lvl="1"/>
            <a:r>
              <a:rPr lang="en-US" sz="2400" dirty="0" smtClean="0">
                <a:solidFill>
                  <a:srgbClr val="000000"/>
                </a:solidFill>
              </a:rPr>
              <a:t>weak coverage</a:t>
            </a:r>
            <a:endParaRPr lang="en-US" sz="2400" dirty="0">
              <a:solidFill>
                <a:srgbClr val="000000"/>
              </a:solidFill>
            </a:endParaRPr>
          </a:p>
        </p:txBody>
      </p:sp>
    </p:spTree>
    <p:extLst>
      <p:ext uri="{BB962C8B-B14F-4D97-AF65-F5344CB8AC3E}">
        <p14:creationId xmlns:p14="http://schemas.microsoft.com/office/powerpoint/2010/main" val="2655632102"/>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smtClean="0">
                <a:solidFill>
                  <a:srgbClr val="000000"/>
                </a:solidFill>
              </a:rPr>
              <a:t>accidental landlords</a:t>
            </a:r>
          </a:p>
          <a:p>
            <a:pPr lvl="1"/>
            <a:r>
              <a:rPr lang="en-US" sz="2400" dirty="0" smtClean="0">
                <a:solidFill>
                  <a:srgbClr val="000000"/>
                </a:solidFill>
              </a:rPr>
              <a:t>taxing burden</a:t>
            </a:r>
          </a:p>
          <a:p>
            <a:pPr lvl="1"/>
            <a:r>
              <a:rPr lang="en-US" sz="2400" dirty="0" smtClean="0">
                <a:solidFill>
                  <a:srgbClr val="000000"/>
                </a:solidFill>
              </a:rPr>
              <a:t>missing financial or fiscal incentives</a:t>
            </a:r>
          </a:p>
          <a:p>
            <a:r>
              <a:rPr lang="en-US" sz="2800" dirty="0" smtClean="0">
                <a:solidFill>
                  <a:srgbClr val="000000"/>
                </a:solidFill>
              </a:rPr>
              <a:t>strong protection of tenants</a:t>
            </a:r>
            <a:endParaRPr lang="en-US" sz="2400" dirty="0" smtClean="0">
              <a:solidFill>
                <a:srgbClr val="000000"/>
              </a:solidFill>
            </a:endParaRPr>
          </a:p>
          <a:p>
            <a:pPr lvl="1"/>
            <a:r>
              <a:rPr lang="en-US" sz="2400" dirty="0" smtClean="0">
                <a:solidFill>
                  <a:srgbClr val="000000"/>
                </a:solidFill>
              </a:rPr>
              <a:t>missing law on tenancy (only Civic Code)</a:t>
            </a:r>
          </a:p>
          <a:p>
            <a:pPr lvl="1"/>
            <a:r>
              <a:rPr lang="en-US" sz="2400" dirty="0" smtClean="0">
                <a:solidFill>
                  <a:srgbClr val="000000"/>
                </a:solidFill>
              </a:rPr>
              <a:t>short-term contracts</a:t>
            </a:r>
          </a:p>
          <a:p>
            <a:r>
              <a:rPr lang="en-US" sz="2800" dirty="0">
                <a:solidFill>
                  <a:srgbClr val="000000"/>
                </a:solidFill>
              </a:rPr>
              <a:t>high market </a:t>
            </a:r>
            <a:r>
              <a:rPr lang="en-US" sz="2800" dirty="0" smtClean="0">
                <a:solidFill>
                  <a:srgbClr val="000000"/>
                </a:solidFill>
              </a:rPr>
              <a:t>prices</a:t>
            </a:r>
          </a:p>
          <a:p>
            <a:pPr lvl="1"/>
            <a:r>
              <a:rPr lang="en-US" sz="2400" dirty="0" smtClean="0">
                <a:solidFill>
                  <a:srgbClr val="000000"/>
                </a:solidFill>
              </a:rPr>
              <a:t>preference to purchase </a:t>
            </a:r>
          </a:p>
          <a:p>
            <a:r>
              <a:rPr lang="en-US" sz="2800" dirty="0" smtClean="0">
                <a:solidFill>
                  <a:srgbClr val="000000"/>
                </a:solidFill>
              </a:rPr>
              <a:t>discrimination</a:t>
            </a:r>
            <a:endParaRPr lang="en-US" sz="2400" dirty="0">
              <a:solidFill>
                <a:srgbClr val="000000"/>
              </a:solidFill>
            </a:endParaRPr>
          </a:p>
          <a:p>
            <a:endParaRPr lang="en-US" sz="2800" dirty="0" smtClean="0">
              <a:solidFill>
                <a:srgbClr val="000000"/>
              </a:solidFill>
            </a:endParaRPr>
          </a:p>
        </p:txBody>
      </p:sp>
    </p:spTree>
    <p:extLst>
      <p:ext uri="{BB962C8B-B14F-4D97-AF65-F5344CB8AC3E}">
        <p14:creationId xmlns:p14="http://schemas.microsoft.com/office/powerpoint/2010/main" val="3096846706"/>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53575878"/>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Transformations after 1989</a:t>
            </a:r>
            <a:endParaRPr lang="en-US" dirty="0"/>
          </a:p>
        </p:txBody>
      </p:sp>
      <p:sp>
        <p:nvSpPr>
          <p:cNvPr id="3" name="Content Placeholder 2"/>
          <p:cNvSpPr>
            <a:spLocks noGrp="1"/>
          </p:cNvSpPr>
          <p:nvPr>
            <p:ph idx="1"/>
          </p:nvPr>
        </p:nvSpPr>
        <p:spPr/>
        <p:txBody>
          <a:bodyPr>
            <a:normAutofit/>
          </a:bodyPr>
          <a:lstStyle/>
          <a:p>
            <a:pPr marL="0" indent="0">
              <a:buNone/>
            </a:pPr>
            <a:endParaRPr lang="en-US" sz="2800" dirty="0">
              <a:solidFill>
                <a:srgbClr val="000000"/>
              </a:solidFill>
            </a:endParaRPr>
          </a:p>
          <a:p>
            <a:r>
              <a:rPr lang="en-US" sz="2800" dirty="0" smtClean="0">
                <a:solidFill>
                  <a:srgbClr val="000000"/>
                </a:solidFill>
              </a:rPr>
              <a:t>Decrease in housing production</a:t>
            </a:r>
          </a:p>
          <a:p>
            <a:r>
              <a:rPr lang="en-US" sz="2800" dirty="0" smtClean="0">
                <a:solidFill>
                  <a:srgbClr val="000000"/>
                </a:solidFill>
              </a:rPr>
              <a:t>Privatization of public housing</a:t>
            </a:r>
          </a:p>
          <a:p>
            <a:r>
              <a:rPr lang="en-US" sz="2800" dirty="0" smtClean="0">
                <a:solidFill>
                  <a:srgbClr val="000000"/>
                </a:solidFill>
              </a:rPr>
              <a:t>Ownership housing</a:t>
            </a:r>
            <a:endParaRPr lang="en-US" sz="2800" dirty="0">
              <a:solidFill>
                <a:srgbClr val="000000"/>
              </a:solidFill>
            </a:endParaRPr>
          </a:p>
        </p:txBody>
      </p:sp>
    </p:spTree>
    <p:extLst>
      <p:ext uri="{BB962C8B-B14F-4D97-AF65-F5344CB8AC3E}">
        <p14:creationId xmlns:p14="http://schemas.microsoft.com/office/powerpoint/2010/main" val="159939389"/>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Housing production</a:t>
            </a:r>
            <a:endParaRPr lang="en-US" dirty="0"/>
          </a:p>
        </p:txBody>
      </p:sp>
      <p:graphicFrame>
        <p:nvGraphicFramePr>
          <p:cNvPr id="5" name="Chart 4"/>
          <p:cNvGraphicFramePr>
            <a:graphicFrameLocks/>
          </p:cNvGraphicFramePr>
          <p:nvPr>
            <p:extLst>
              <p:ext uri="{D42A27DB-BD31-4B8C-83A1-F6EECF244321}">
                <p14:modId xmlns:p14="http://schemas.microsoft.com/office/powerpoint/2010/main" val="1484766534"/>
              </p:ext>
            </p:extLst>
          </p:nvPr>
        </p:nvGraphicFramePr>
        <p:xfrm>
          <a:off x="498473" y="1681790"/>
          <a:ext cx="7556313" cy="43514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15937822"/>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Completed dwellings 2001-2012</a:t>
            </a:r>
            <a:endParaRPr lang="en-US" dirty="0"/>
          </a:p>
        </p:txBody>
      </p:sp>
      <p:sp>
        <p:nvSpPr>
          <p:cNvPr id="4" name="Content Placeholder 3"/>
          <p:cNvSpPr>
            <a:spLocks noGrp="1"/>
          </p:cNvSpPr>
          <p:nvPr>
            <p:ph sz="half" idx="1"/>
          </p:nvPr>
        </p:nvSpPr>
        <p:spPr>
          <a:xfrm>
            <a:off x="498517" y="1287805"/>
            <a:ext cx="7569157" cy="2664118"/>
          </a:xfrm>
        </p:spPr>
        <p:txBody>
          <a:bodyPr>
            <a:normAutofit/>
          </a:bodyPr>
          <a:lstStyle/>
          <a:p>
            <a:r>
              <a:rPr lang="en-US" sz="2800" dirty="0" smtClean="0">
                <a:solidFill>
                  <a:schemeClr val="tx1"/>
                </a:solidFill>
              </a:rPr>
              <a:t>179 843 new dwellings</a:t>
            </a:r>
          </a:p>
          <a:p>
            <a:pPr lvl="1"/>
            <a:r>
              <a:rPr lang="en-US" sz="2800" dirty="0" smtClean="0">
                <a:solidFill>
                  <a:schemeClr val="tx1"/>
                </a:solidFill>
              </a:rPr>
              <a:t>152 336 private</a:t>
            </a:r>
          </a:p>
          <a:p>
            <a:pPr lvl="1"/>
            <a:r>
              <a:rPr lang="en-US" sz="2800" dirty="0" smtClean="0">
                <a:solidFill>
                  <a:schemeClr val="tx1"/>
                </a:solidFill>
              </a:rPr>
              <a:t>  27 190 public (15%)</a:t>
            </a:r>
            <a:endParaRPr lang="en-US" sz="2800" dirty="0">
              <a:solidFill>
                <a:schemeClr val="tx1"/>
              </a:solidFill>
            </a:endParaRPr>
          </a:p>
        </p:txBody>
      </p:sp>
      <p:graphicFrame>
        <p:nvGraphicFramePr>
          <p:cNvPr id="6" name="Chart 5"/>
          <p:cNvGraphicFramePr>
            <a:graphicFrameLocks/>
          </p:cNvGraphicFramePr>
          <p:nvPr>
            <p:extLst>
              <p:ext uri="{D42A27DB-BD31-4B8C-83A1-F6EECF244321}">
                <p14:modId xmlns:p14="http://schemas.microsoft.com/office/powerpoint/2010/main" val="1528813711"/>
              </p:ext>
            </p:extLst>
          </p:nvPr>
        </p:nvGraphicFramePr>
        <p:xfrm>
          <a:off x="498475" y="2822585"/>
          <a:ext cx="8374314" cy="36693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86615137"/>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Tenure structure</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4196529472"/>
              </p:ext>
            </p:extLst>
          </p:nvPr>
        </p:nvGraphicFramePr>
        <p:xfrm>
          <a:off x="498473" y="1340728"/>
          <a:ext cx="8374316" cy="497480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71213789"/>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Reduction of public housing stock</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75639811"/>
              </p:ext>
            </p:extLst>
          </p:nvPr>
        </p:nvGraphicFramePr>
        <p:xfrm>
          <a:off x="498474" y="1676155"/>
          <a:ext cx="7556313" cy="4144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0776088"/>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Households (EU SILC 2011)</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24658652"/>
              </p:ext>
            </p:extLst>
          </p:nvPr>
        </p:nvGraphicFramePr>
        <p:xfrm>
          <a:off x="498475" y="1981200"/>
          <a:ext cx="7556500" cy="4144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98799298"/>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housing ownership</a:t>
            </a:r>
            <a:endParaRPr lang="en-US" dirty="0"/>
          </a:p>
        </p:txBody>
      </p:sp>
      <p:sp>
        <p:nvSpPr>
          <p:cNvPr id="3" name="Content Placeholder 2"/>
          <p:cNvSpPr>
            <a:spLocks noGrp="1"/>
          </p:cNvSpPr>
          <p:nvPr>
            <p:ph idx="1"/>
          </p:nvPr>
        </p:nvSpPr>
        <p:spPr/>
        <p:txBody>
          <a:bodyPr>
            <a:normAutofit/>
          </a:bodyPr>
          <a:lstStyle/>
          <a:p>
            <a:r>
              <a:rPr lang="en-US" sz="2400" dirty="0" smtClean="0">
                <a:solidFill>
                  <a:srgbClr val="000000"/>
                </a:solidFill>
              </a:rPr>
              <a:t>Highly individualized and fragmented</a:t>
            </a:r>
          </a:p>
          <a:p>
            <a:pPr lvl="1"/>
            <a:r>
              <a:rPr lang="en-US" sz="2000" dirty="0">
                <a:solidFill>
                  <a:srgbClr val="000000"/>
                </a:solidFill>
              </a:rPr>
              <a:t>s</a:t>
            </a:r>
            <a:r>
              <a:rPr lang="en-US" sz="2000" dirty="0" smtClean="0">
                <a:solidFill>
                  <a:srgbClr val="000000"/>
                </a:solidFill>
              </a:rPr>
              <a:t>ingle dwelling: own housing</a:t>
            </a:r>
          </a:p>
          <a:p>
            <a:pPr lvl="1"/>
            <a:r>
              <a:rPr lang="en-US" sz="2000" dirty="0">
                <a:solidFill>
                  <a:srgbClr val="000000"/>
                </a:solidFill>
              </a:rPr>
              <a:t>c</a:t>
            </a:r>
            <a:r>
              <a:rPr lang="en-US" sz="2000" dirty="0" smtClean="0">
                <a:solidFill>
                  <a:srgbClr val="000000"/>
                </a:solidFill>
              </a:rPr>
              <a:t>ultural norm</a:t>
            </a:r>
          </a:p>
          <a:p>
            <a:pPr lvl="1"/>
            <a:r>
              <a:rPr lang="en-US" sz="2000" dirty="0">
                <a:solidFill>
                  <a:srgbClr val="000000"/>
                </a:solidFill>
              </a:rPr>
              <a:t>f</a:t>
            </a:r>
            <a:r>
              <a:rPr lang="en-US" sz="2000" dirty="0" smtClean="0">
                <a:solidFill>
                  <a:srgbClr val="000000"/>
                </a:solidFill>
              </a:rPr>
              <a:t>amily strategy</a:t>
            </a:r>
          </a:p>
          <a:p>
            <a:pPr lvl="1"/>
            <a:r>
              <a:rPr lang="en-US" sz="2000" dirty="0">
                <a:solidFill>
                  <a:srgbClr val="000000"/>
                </a:solidFill>
              </a:rPr>
              <a:t>1 to 4 </a:t>
            </a:r>
            <a:r>
              <a:rPr lang="en-US" sz="2000" dirty="0" smtClean="0">
                <a:solidFill>
                  <a:srgbClr val="000000"/>
                </a:solidFill>
              </a:rPr>
              <a:t>dwellings</a:t>
            </a:r>
            <a:endParaRPr lang="en-US" sz="2000" dirty="0">
              <a:solidFill>
                <a:srgbClr val="000000"/>
              </a:solidFill>
            </a:endParaRPr>
          </a:p>
          <a:p>
            <a:r>
              <a:rPr lang="en-US" sz="2400" dirty="0" smtClean="0">
                <a:solidFill>
                  <a:srgbClr val="000000"/>
                </a:solidFill>
              </a:rPr>
              <a:t>Second housing</a:t>
            </a:r>
          </a:p>
          <a:p>
            <a:pPr lvl="1"/>
            <a:r>
              <a:rPr lang="en-US" sz="2000" dirty="0">
                <a:solidFill>
                  <a:srgbClr val="000000"/>
                </a:solidFill>
              </a:rPr>
              <a:t>h</a:t>
            </a:r>
            <a:r>
              <a:rPr lang="en-US" sz="2000" dirty="0" smtClean="0">
                <a:solidFill>
                  <a:srgbClr val="000000"/>
                </a:solidFill>
              </a:rPr>
              <a:t>eritage </a:t>
            </a:r>
          </a:p>
          <a:p>
            <a:pPr lvl="1"/>
            <a:r>
              <a:rPr lang="en-US" sz="2000" dirty="0">
                <a:solidFill>
                  <a:srgbClr val="000000"/>
                </a:solidFill>
              </a:rPr>
              <a:t>r</a:t>
            </a:r>
            <a:r>
              <a:rPr lang="en-US" sz="2000" dirty="0" smtClean="0">
                <a:solidFill>
                  <a:srgbClr val="000000"/>
                </a:solidFill>
              </a:rPr>
              <a:t>estitution</a:t>
            </a:r>
          </a:p>
          <a:p>
            <a:pPr lvl="1"/>
            <a:r>
              <a:rPr lang="en-US" sz="2000" dirty="0">
                <a:solidFill>
                  <a:srgbClr val="000000"/>
                </a:solidFill>
              </a:rPr>
              <a:t>h</a:t>
            </a:r>
            <a:r>
              <a:rPr lang="en-US" sz="2000" dirty="0" smtClean="0">
                <a:solidFill>
                  <a:srgbClr val="000000"/>
                </a:solidFill>
              </a:rPr>
              <a:t>ousing for children</a:t>
            </a:r>
          </a:p>
          <a:p>
            <a:pPr lvl="1"/>
            <a:r>
              <a:rPr lang="en-US" sz="2000" dirty="0">
                <a:solidFill>
                  <a:srgbClr val="000000"/>
                </a:solidFill>
              </a:rPr>
              <a:t>i</a:t>
            </a:r>
            <a:r>
              <a:rPr lang="en-US" sz="2000" dirty="0" smtClean="0">
                <a:solidFill>
                  <a:srgbClr val="000000"/>
                </a:solidFill>
              </a:rPr>
              <a:t>nvestment</a:t>
            </a:r>
            <a:endParaRPr lang="en-US" sz="2000" dirty="0">
              <a:solidFill>
                <a:srgbClr val="000000"/>
              </a:solidFill>
            </a:endParaRPr>
          </a:p>
        </p:txBody>
      </p:sp>
    </p:spTree>
    <p:extLst>
      <p:ext uri="{BB962C8B-B14F-4D97-AF65-F5344CB8AC3E}">
        <p14:creationId xmlns:p14="http://schemas.microsoft.com/office/powerpoint/2010/main" val="827340613"/>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rental housing</a:t>
            </a:r>
            <a:endParaRPr lang="en-US" dirty="0"/>
          </a:p>
        </p:txBody>
      </p:sp>
      <p:sp>
        <p:nvSpPr>
          <p:cNvPr id="3" name="Content Placeholder 2"/>
          <p:cNvSpPr>
            <a:spLocks noGrp="1"/>
          </p:cNvSpPr>
          <p:nvPr>
            <p:ph idx="1"/>
          </p:nvPr>
        </p:nvSpPr>
        <p:spPr>
          <a:xfrm>
            <a:off x="498474" y="1852322"/>
            <a:ext cx="7556313" cy="4273841"/>
          </a:xfrm>
        </p:spPr>
        <p:txBody>
          <a:bodyPr>
            <a:normAutofit/>
          </a:bodyPr>
          <a:lstStyle/>
          <a:p>
            <a:r>
              <a:rPr lang="en-US" sz="2800" dirty="0" smtClean="0">
                <a:solidFill>
                  <a:srgbClr val="000000"/>
                </a:solidFill>
              </a:rPr>
              <a:t>2011</a:t>
            </a:r>
            <a:r>
              <a:rPr lang="en-US" sz="2800" dirty="0" smtClean="0">
                <a:solidFill>
                  <a:srgbClr val="000000"/>
                </a:solidFill>
              </a:rPr>
              <a:t>: </a:t>
            </a:r>
            <a:r>
              <a:rPr lang="en-US" sz="2800" dirty="0" smtClean="0">
                <a:solidFill>
                  <a:srgbClr val="000000"/>
                </a:solidFill>
              </a:rPr>
              <a:t>2,5-4</a:t>
            </a:r>
            <a:r>
              <a:rPr lang="en-US" sz="2800" dirty="0" smtClean="0">
                <a:solidFill>
                  <a:srgbClr val="000000"/>
                </a:solidFill>
              </a:rPr>
              <a:t>% </a:t>
            </a:r>
          </a:p>
          <a:p>
            <a:r>
              <a:rPr lang="en-US" sz="2800" dirty="0" smtClean="0">
                <a:solidFill>
                  <a:srgbClr val="000000"/>
                </a:solidFill>
              </a:rPr>
              <a:t>50 000 to 70 000 dwellings</a:t>
            </a:r>
          </a:p>
          <a:p>
            <a:r>
              <a:rPr lang="en-US" sz="2800" dirty="0" smtClean="0">
                <a:solidFill>
                  <a:srgbClr val="000000"/>
                </a:solidFill>
              </a:rPr>
              <a:t>80% in Bratislava region</a:t>
            </a:r>
          </a:p>
          <a:p>
            <a:r>
              <a:rPr lang="en-US" sz="2800" dirty="0">
                <a:solidFill>
                  <a:srgbClr val="000000"/>
                </a:solidFill>
              </a:rPr>
              <a:t>i</a:t>
            </a:r>
            <a:r>
              <a:rPr lang="en-US" sz="2800" dirty="0" smtClean="0">
                <a:solidFill>
                  <a:srgbClr val="000000"/>
                </a:solidFill>
              </a:rPr>
              <a:t>ncludes restitutions</a:t>
            </a:r>
          </a:p>
          <a:p>
            <a:pPr lvl="1"/>
            <a:r>
              <a:rPr lang="en-US" sz="2600" dirty="0" smtClean="0">
                <a:solidFill>
                  <a:srgbClr val="000000"/>
                </a:solidFill>
              </a:rPr>
              <a:t>5 000 to 7 000 dwellings (0,4%)</a:t>
            </a:r>
          </a:p>
          <a:p>
            <a:pPr lvl="1"/>
            <a:r>
              <a:rPr lang="en-US" sz="2600" dirty="0" smtClean="0">
                <a:solidFill>
                  <a:srgbClr val="000000"/>
                </a:solidFill>
              </a:rPr>
              <a:t>regulated rent until 2017</a:t>
            </a:r>
          </a:p>
          <a:p>
            <a:pPr lvl="1"/>
            <a:r>
              <a:rPr lang="en-US" sz="2600" dirty="0" smtClean="0">
                <a:solidFill>
                  <a:srgbClr val="000000"/>
                </a:solidFill>
              </a:rPr>
              <a:t>households in “housing need”</a:t>
            </a:r>
          </a:p>
          <a:p>
            <a:endParaRPr lang="en-US" sz="2800" dirty="0">
              <a:solidFill>
                <a:srgbClr val="000000"/>
              </a:solidFill>
            </a:endParaRPr>
          </a:p>
        </p:txBody>
      </p:sp>
    </p:spTree>
    <p:extLst>
      <p:ext uri="{BB962C8B-B14F-4D97-AF65-F5344CB8AC3E}">
        <p14:creationId xmlns:p14="http://schemas.microsoft.com/office/powerpoint/2010/main" val="38056821"/>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xmlns:p14="http://schemas.microsoft.com/office/powerpoint/2010/main" spd="slow">
        <p:fade/>
      </p:transition>
    </mc:Fallback>
  </mc:AlternateContent>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6678043</TotalTime>
  <Words>1063</Words>
  <Application>Microsoft Macintosh PowerPoint</Application>
  <PresentationFormat>On-screen Show (4:3)</PresentationFormat>
  <Paragraphs>124</Paragraphs>
  <Slides>16</Slides>
  <Notes>8</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Advantage</vt:lpstr>
      <vt:lpstr>Private Rental Sector in Slovakia</vt:lpstr>
      <vt:lpstr>Transformations after 1989</vt:lpstr>
      <vt:lpstr>Housing production</vt:lpstr>
      <vt:lpstr>Completed dwellings 2001-2012</vt:lpstr>
      <vt:lpstr>Tenure structure</vt:lpstr>
      <vt:lpstr>Reduction of public housing stock</vt:lpstr>
      <vt:lpstr>Households (EU SILC 2011)</vt:lpstr>
      <vt:lpstr>Private housing ownership</vt:lpstr>
      <vt:lpstr>Private rental housing</vt:lpstr>
      <vt:lpstr>Tenants</vt:lpstr>
      <vt:lpstr>Support of supply: grants</vt:lpstr>
      <vt:lpstr>Support of supply: soft loans</vt:lpstr>
      <vt:lpstr>Supported social housing</vt:lpstr>
      <vt:lpstr>Support of demand</vt:lpstr>
      <vt:lpstr>Barriers</vt:lpstr>
      <vt:lpstr>Thank you!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Private Rental Sector in Slovaia</dc:title>
  <dc:creator>Marek Hojsík</dc:creator>
  <cp:lastModifiedBy>Marek Hojsík</cp:lastModifiedBy>
  <cp:revision>19</cp:revision>
  <dcterms:created xsi:type="dcterms:W3CDTF">2013-09-11T17:58:24Z</dcterms:created>
  <dcterms:modified xsi:type="dcterms:W3CDTF">2013-09-12T11:01:29Z</dcterms:modified>
</cp:coreProperties>
</file>