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87" r:id="rId3"/>
    <p:sldId id="278" r:id="rId4"/>
    <p:sldId id="282" r:id="rId5"/>
    <p:sldId id="279" r:id="rId6"/>
    <p:sldId id="277" r:id="rId7"/>
    <p:sldId id="289" r:id="rId8"/>
    <p:sldId id="280" r:id="rId9"/>
    <p:sldId id="283" r:id="rId10"/>
    <p:sldId id="284" r:id="rId11"/>
    <p:sldId id="275" r:id="rId12"/>
    <p:sldId id="267" r:id="rId13"/>
    <p:sldId id="264" r:id="rId14"/>
    <p:sldId id="265" r:id="rId15"/>
    <p:sldId id="286" r:id="rId16"/>
    <p:sldId id="276" r:id="rId17"/>
    <p:sldId id="258" r:id="rId18"/>
    <p:sldId id="272" r:id="rId19"/>
    <p:sldId id="274" r:id="rId20"/>
    <p:sldId id="261" r:id="rId21"/>
    <p:sldId id="269" r:id="rId22"/>
    <p:sldId id="288" r:id="rId23"/>
    <p:sldId id="285" r:id="rId24"/>
  </p:sldIdLst>
  <p:sldSz cx="9144000" cy="6858000" type="screen4x3"/>
  <p:notesSz cx="6858000" cy="9144000"/>
  <p:defaultTextStyle>
    <a:defPPr>
      <a:defRPr lang="bg-BG"/>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2" autoAdjust="0"/>
    <p:restoredTop sz="94660"/>
  </p:normalViewPr>
  <p:slideViewPr>
    <p:cSldViewPr>
      <p:cViewPr>
        <p:scale>
          <a:sx n="100" d="100"/>
          <a:sy n="100" d="100"/>
        </p:scale>
        <p:origin x="-1104" y="4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bg-BG"/>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stacked"/>
        <c:varyColors val="0"/>
        <c:ser>
          <c:idx val="0"/>
          <c:order val="0"/>
          <c:invertIfNegative val="0"/>
          <c:cat>
            <c:strRef>
              <c:f>Sheet1!$B$2:$B$7</c:f>
              <c:strCache>
                <c:ptCount val="6"/>
                <c:pt idx="0">
                  <c:v>Severozapaden</c:v>
                </c:pt>
                <c:pt idx="1">
                  <c:v>Severen tsentralen</c:v>
                </c:pt>
                <c:pt idx="2">
                  <c:v>Yuzhen tsentralen</c:v>
                </c:pt>
                <c:pt idx="3">
                  <c:v>Severoiztochen</c:v>
                </c:pt>
                <c:pt idx="4">
                  <c:v>Yugoiztochen</c:v>
                </c:pt>
                <c:pt idx="5">
                  <c:v>Yugozapaden</c:v>
                </c:pt>
              </c:strCache>
            </c:strRef>
          </c:cat>
          <c:val>
            <c:numRef>
              <c:f>Sheet1!$A$2:$A$7</c:f>
              <c:numCache>
                <c:formatCode>General</c:formatCode>
                <c:ptCount val="6"/>
                <c:pt idx="0">
                  <c:v>26</c:v>
                </c:pt>
                <c:pt idx="1">
                  <c:v>29</c:v>
                </c:pt>
                <c:pt idx="2">
                  <c:v>30</c:v>
                </c:pt>
                <c:pt idx="3">
                  <c:v>36</c:v>
                </c:pt>
                <c:pt idx="4">
                  <c:v>36</c:v>
                </c:pt>
                <c:pt idx="5">
                  <c:v>75</c:v>
                </c:pt>
              </c:numCache>
            </c:numRef>
          </c:val>
        </c:ser>
        <c:dLbls>
          <c:showLegendKey val="0"/>
          <c:showVal val="0"/>
          <c:showCatName val="0"/>
          <c:showSerName val="0"/>
          <c:showPercent val="0"/>
          <c:showBubbleSize val="0"/>
        </c:dLbls>
        <c:gapWidth val="150"/>
        <c:shape val="cone"/>
        <c:axId val="125599232"/>
        <c:axId val="80590464"/>
        <c:axId val="0"/>
      </c:bar3DChart>
      <c:catAx>
        <c:axId val="125599232"/>
        <c:scaling>
          <c:orientation val="minMax"/>
        </c:scaling>
        <c:delete val="0"/>
        <c:axPos val="b"/>
        <c:title>
          <c:tx>
            <c:rich>
              <a:bodyPr/>
              <a:lstStyle/>
              <a:p>
                <a:pPr>
                  <a:defRPr/>
                </a:pPr>
                <a:r>
                  <a:rPr lang="en-US"/>
                  <a:t>NUTS 2 regions</a:t>
                </a:r>
              </a:p>
            </c:rich>
          </c:tx>
          <c:layout/>
          <c:overlay val="0"/>
        </c:title>
        <c:majorTickMark val="out"/>
        <c:minorTickMark val="none"/>
        <c:tickLblPos val="nextTo"/>
        <c:txPr>
          <a:bodyPr/>
          <a:lstStyle/>
          <a:p>
            <a:pPr>
              <a:defRPr sz="1800"/>
            </a:pPr>
            <a:endParaRPr lang="bg-BG"/>
          </a:p>
        </c:txPr>
        <c:crossAx val="80590464"/>
        <c:crosses val="autoZero"/>
        <c:auto val="1"/>
        <c:lblAlgn val="ctr"/>
        <c:lblOffset val="100"/>
        <c:noMultiLvlLbl val="0"/>
      </c:catAx>
      <c:valAx>
        <c:axId val="80590464"/>
        <c:scaling>
          <c:orientation val="minMax"/>
        </c:scaling>
        <c:delete val="0"/>
        <c:axPos val="l"/>
        <c:majorGridlines/>
        <c:title>
          <c:tx>
            <c:rich>
              <a:bodyPr rot="0" vert="wordArtVert"/>
              <a:lstStyle/>
              <a:p>
                <a:pPr>
                  <a:defRPr sz="1500"/>
                </a:pPr>
                <a:r>
                  <a:rPr lang="en-US" sz="1500" dirty="0" smtClean="0"/>
                  <a:t>%of</a:t>
                </a:r>
                <a:r>
                  <a:rPr lang="en-US" sz="1500" baseline="0" dirty="0" smtClean="0"/>
                  <a:t> </a:t>
                </a:r>
                <a:r>
                  <a:rPr lang="en-US" sz="1500" dirty="0" smtClean="0"/>
                  <a:t>EU27</a:t>
                </a:r>
                <a:endParaRPr lang="en-US" sz="1500" dirty="0"/>
              </a:p>
            </c:rich>
          </c:tx>
          <c:layout/>
          <c:overlay val="0"/>
        </c:title>
        <c:numFmt formatCode="General" sourceLinked="1"/>
        <c:majorTickMark val="out"/>
        <c:minorTickMark val="none"/>
        <c:tickLblPos val="nextTo"/>
        <c:crossAx val="125599232"/>
        <c:crosses val="autoZero"/>
        <c:crossBetween val="between"/>
      </c:valAx>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bg-BG"/>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57A36893-56A0-42C1-8776-34B665635009}" type="datetimeFigureOut">
              <a:rPr lang="bg-BG"/>
              <a:pPr>
                <a:defRPr/>
              </a:pPr>
              <a:t>14.9.2013 г.</a:t>
            </a:fld>
            <a:endParaRPr lang="bg-B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bg-BG"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bg-BG"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bg-BG"/>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CCFDEB52-EC85-43B0-A827-3597D4D88B8D}" type="slidenum">
              <a:rPr lang="bg-BG"/>
              <a:pPr>
                <a:defRPr/>
              </a:pPr>
              <a:t>‹#›</a:t>
            </a:fld>
            <a:endParaRPr lang="bg-BG"/>
          </a:p>
        </p:txBody>
      </p:sp>
    </p:spTree>
    <p:extLst>
      <p:ext uri="{BB962C8B-B14F-4D97-AF65-F5344CB8AC3E}">
        <p14:creationId xmlns:p14="http://schemas.microsoft.com/office/powerpoint/2010/main" val="30011510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bg-BG" dirty="0" smtClean="0"/>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4497251-3EF3-4D30-AED0-790C160A19F0}" type="slidenum">
              <a:rPr lang="bg-BG">
                <a:cs typeface="Arial" charset="0"/>
              </a:rPr>
              <a:pPr fontAlgn="base">
                <a:spcBef>
                  <a:spcPct val="0"/>
                </a:spcBef>
                <a:spcAft>
                  <a:spcPct val="0"/>
                </a:spcAft>
              </a:pPr>
              <a:t>3</a:t>
            </a:fld>
            <a:endParaRPr lang="bg-BG">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bg-BG" dirty="0" smtClean="0"/>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A9B7856-74B0-4015-BE7F-DE11498C9E6D}" type="slidenum">
              <a:rPr lang="bg-BG">
                <a:cs typeface="Arial" charset="0"/>
              </a:rPr>
              <a:pPr fontAlgn="base">
                <a:spcBef>
                  <a:spcPct val="0"/>
                </a:spcBef>
                <a:spcAft>
                  <a:spcPct val="0"/>
                </a:spcAft>
              </a:pPr>
              <a:t>5</a:t>
            </a:fld>
            <a:endParaRPr lang="bg-BG">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bg-BG" dirty="0" smtClean="0"/>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C6CB2B0-FBB8-48F5-AD18-90C7C761EB56}" type="slidenum">
              <a:rPr lang="bg-BG">
                <a:cs typeface="Arial" charset="0"/>
              </a:rPr>
              <a:pPr fontAlgn="base">
                <a:spcBef>
                  <a:spcPct val="0"/>
                </a:spcBef>
                <a:spcAft>
                  <a:spcPct val="0"/>
                </a:spcAft>
              </a:pPr>
              <a:t>8</a:t>
            </a:fld>
            <a:endParaRPr lang="bg-BG">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bg-BG" dirty="0" smtClean="0"/>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9D29302-A97D-44CA-B57E-3FD8B3678258}" type="slidenum">
              <a:rPr lang="bg-BG">
                <a:cs typeface="Arial" charset="0"/>
              </a:rPr>
              <a:pPr fontAlgn="base">
                <a:spcBef>
                  <a:spcPct val="0"/>
                </a:spcBef>
                <a:spcAft>
                  <a:spcPct val="0"/>
                </a:spcAft>
              </a:pPr>
              <a:t>9</a:t>
            </a:fld>
            <a:endParaRPr lang="bg-BG">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CE6987A-209E-46B9-984D-941422EE2802}" type="slidenum">
              <a:rPr lang="bg-BG">
                <a:cs typeface="Arial" charset="0"/>
              </a:rPr>
              <a:pPr fontAlgn="base">
                <a:spcBef>
                  <a:spcPct val="0"/>
                </a:spcBef>
                <a:spcAft>
                  <a:spcPct val="0"/>
                </a:spcAft>
              </a:pPr>
              <a:t>19</a:t>
            </a:fld>
            <a:endParaRPr lang="bg-BG">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
          <p:cNvGrpSpPr>
            <a:grpSpLocks/>
          </p:cNvGrpSpPr>
          <p:nvPr/>
        </p:nvGrpSpPr>
        <p:grpSpPr bwMode="auto">
          <a:xfrm>
            <a:off x="-3175" y="4953000"/>
            <a:ext cx="9147175" cy="1911350"/>
            <a:chOff x="-3765" y="4832896"/>
            <a:chExt cx="9147765" cy="2032192"/>
          </a:xfrm>
        </p:grpSpPr>
        <p:sp>
          <p:nvSpPr>
            <p:cNvPr id="6" name="Freeform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eform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8"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DD2CDEB9-F352-474C-9D08-BB48C71A3973}" type="datetimeFigureOut">
              <a:rPr lang="bg-BG"/>
              <a:pPr>
                <a:defRPr/>
              </a:pPr>
              <a:t>14.9.2013 г.</a:t>
            </a:fld>
            <a:endParaRPr lang="bg-BG"/>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bg-BG"/>
          </a:p>
        </p:txBody>
      </p:sp>
      <p:sp>
        <p:nvSpPr>
          <p:cNvPr id="13" name="Slide Number Placeholder 26"/>
          <p:cNvSpPr>
            <a:spLocks noGrp="1"/>
          </p:cNvSpPr>
          <p:nvPr>
            <p:ph type="sldNum" sz="quarter" idx="12"/>
          </p:nvPr>
        </p:nvSpPr>
        <p:spPr/>
        <p:txBody>
          <a:bodyPr/>
          <a:lstStyle>
            <a:lvl1pPr>
              <a:defRPr smtClean="0">
                <a:solidFill>
                  <a:srgbClr val="FFFFFF"/>
                </a:solidFill>
              </a:defRPr>
            </a:lvl1pPr>
            <a:extLst/>
          </a:lstStyle>
          <a:p>
            <a:pPr>
              <a:defRPr/>
            </a:pPr>
            <a:fld id="{A1E42890-23FC-417A-B0A5-68CA3F3EBDFD}" type="slidenum">
              <a:rPr lang="bg-BG"/>
              <a:pPr>
                <a:defRPr/>
              </a:pPr>
              <a:t>‹#›</a:t>
            </a:fld>
            <a:endParaRPr lang="bg-B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E1A52384-1CFB-4619-83FE-C20A704141AC}" type="datetimeFigureOut">
              <a:rPr lang="bg-BG"/>
              <a:pPr>
                <a:defRPr/>
              </a:pPr>
              <a:t>14.9.2013 г.</a:t>
            </a:fld>
            <a:endParaRPr lang="bg-BG"/>
          </a:p>
        </p:txBody>
      </p:sp>
      <p:sp>
        <p:nvSpPr>
          <p:cNvPr id="5" name="Footer Placeholder 21"/>
          <p:cNvSpPr>
            <a:spLocks noGrp="1"/>
          </p:cNvSpPr>
          <p:nvPr>
            <p:ph type="ftr" sz="quarter" idx="11"/>
          </p:nvPr>
        </p:nvSpPr>
        <p:spPr/>
        <p:txBody>
          <a:bodyPr/>
          <a:lstStyle>
            <a:lvl1pPr>
              <a:defRPr/>
            </a:lvl1pPr>
          </a:lstStyle>
          <a:p>
            <a:pPr>
              <a:defRPr/>
            </a:pPr>
            <a:endParaRPr lang="bg-BG"/>
          </a:p>
        </p:txBody>
      </p:sp>
      <p:sp>
        <p:nvSpPr>
          <p:cNvPr id="6" name="Slide Number Placeholder 17"/>
          <p:cNvSpPr>
            <a:spLocks noGrp="1"/>
          </p:cNvSpPr>
          <p:nvPr>
            <p:ph type="sldNum" sz="quarter" idx="12"/>
          </p:nvPr>
        </p:nvSpPr>
        <p:spPr/>
        <p:txBody>
          <a:bodyPr/>
          <a:lstStyle>
            <a:lvl1pPr>
              <a:defRPr/>
            </a:lvl1pPr>
          </a:lstStyle>
          <a:p>
            <a:pPr>
              <a:defRPr/>
            </a:pPr>
            <a:fld id="{2998F8B5-83BC-4844-B3E1-490F2F44AB6C}" type="slidenum">
              <a:rPr lang="bg-BG"/>
              <a:pPr>
                <a:defRPr/>
              </a:pPr>
              <a:t>‹#›</a:t>
            </a:fld>
            <a:endParaRPr lang="bg-B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01ADA40-1035-4216-B5A1-B1EE085CEF44}" type="datetimeFigureOut">
              <a:rPr lang="bg-BG"/>
              <a:pPr>
                <a:defRPr/>
              </a:pPr>
              <a:t>14.9.2013 г.</a:t>
            </a:fld>
            <a:endParaRPr lang="bg-BG"/>
          </a:p>
        </p:txBody>
      </p:sp>
      <p:sp>
        <p:nvSpPr>
          <p:cNvPr id="5" name="Footer Placeholder 21"/>
          <p:cNvSpPr>
            <a:spLocks noGrp="1"/>
          </p:cNvSpPr>
          <p:nvPr>
            <p:ph type="ftr" sz="quarter" idx="11"/>
          </p:nvPr>
        </p:nvSpPr>
        <p:spPr/>
        <p:txBody>
          <a:bodyPr/>
          <a:lstStyle>
            <a:lvl1pPr>
              <a:defRPr/>
            </a:lvl1pPr>
          </a:lstStyle>
          <a:p>
            <a:pPr>
              <a:defRPr/>
            </a:pPr>
            <a:endParaRPr lang="bg-BG"/>
          </a:p>
        </p:txBody>
      </p:sp>
      <p:sp>
        <p:nvSpPr>
          <p:cNvPr id="6" name="Slide Number Placeholder 17"/>
          <p:cNvSpPr>
            <a:spLocks noGrp="1"/>
          </p:cNvSpPr>
          <p:nvPr>
            <p:ph type="sldNum" sz="quarter" idx="12"/>
          </p:nvPr>
        </p:nvSpPr>
        <p:spPr/>
        <p:txBody>
          <a:bodyPr/>
          <a:lstStyle>
            <a:lvl1pPr>
              <a:defRPr/>
            </a:lvl1pPr>
          </a:lstStyle>
          <a:p>
            <a:pPr>
              <a:defRPr/>
            </a:pPr>
            <a:fld id="{6BF9DE32-5868-436F-88E8-5F1A0F52919E}" type="slidenum">
              <a:rPr lang="bg-BG"/>
              <a:pPr>
                <a:defRPr/>
              </a:pPr>
              <a:t>‹#›</a:t>
            </a:fld>
            <a:endParaRPr lang="bg-B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16B4AEC1-9C3D-42A8-97A1-44431F77DFC0}" type="datetimeFigureOut">
              <a:rPr lang="bg-BG"/>
              <a:pPr>
                <a:defRPr/>
              </a:pPr>
              <a:t>14.9.2013 г.</a:t>
            </a:fld>
            <a:endParaRPr lang="bg-BG"/>
          </a:p>
        </p:txBody>
      </p:sp>
      <p:sp>
        <p:nvSpPr>
          <p:cNvPr id="5" name="Footer Placeholder 21"/>
          <p:cNvSpPr>
            <a:spLocks noGrp="1"/>
          </p:cNvSpPr>
          <p:nvPr>
            <p:ph type="ftr" sz="quarter" idx="11"/>
          </p:nvPr>
        </p:nvSpPr>
        <p:spPr/>
        <p:txBody>
          <a:bodyPr/>
          <a:lstStyle>
            <a:lvl1pPr>
              <a:defRPr/>
            </a:lvl1pPr>
          </a:lstStyle>
          <a:p>
            <a:pPr>
              <a:defRPr/>
            </a:pPr>
            <a:endParaRPr lang="bg-BG"/>
          </a:p>
        </p:txBody>
      </p:sp>
      <p:sp>
        <p:nvSpPr>
          <p:cNvPr id="6" name="Slide Number Placeholder 17"/>
          <p:cNvSpPr>
            <a:spLocks noGrp="1"/>
          </p:cNvSpPr>
          <p:nvPr>
            <p:ph type="sldNum" sz="quarter" idx="12"/>
          </p:nvPr>
        </p:nvSpPr>
        <p:spPr/>
        <p:txBody>
          <a:bodyPr/>
          <a:lstStyle>
            <a:lvl1pPr>
              <a:defRPr/>
            </a:lvl1pPr>
          </a:lstStyle>
          <a:p>
            <a:pPr>
              <a:defRPr/>
            </a:pPr>
            <a:fld id="{4C1A648D-8721-433E-B446-647EF28C95CF}" type="slidenum">
              <a:rPr lang="bg-BG"/>
              <a:pPr>
                <a:defRPr/>
              </a:pPr>
              <a:t>‹#›</a:t>
            </a:fld>
            <a:endParaRPr lang="bg-B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6"/>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7"/>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9CF22EA5-0053-4793-859F-C17181B0891B}" type="datetimeFigureOut">
              <a:rPr lang="bg-BG"/>
              <a:pPr>
                <a:defRPr/>
              </a:pPr>
              <a:t>14.9.2013 г.</a:t>
            </a:fld>
            <a:endParaRPr lang="bg-BG"/>
          </a:p>
        </p:txBody>
      </p:sp>
      <p:sp>
        <p:nvSpPr>
          <p:cNvPr id="7" name="Footer Placeholder 4"/>
          <p:cNvSpPr>
            <a:spLocks noGrp="1"/>
          </p:cNvSpPr>
          <p:nvPr>
            <p:ph type="ftr" sz="quarter" idx="11"/>
          </p:nvPr>
        </p:nvSpPr>
        <p:spPr/>
        <p:txBody>
          <a:bodyPr/>
          <a:lstStyle>
            <a:lvl1pPr>
              <a:defRPr/>
            </a:lvl1pPr>
            <a:extLst/>
          </a:lstStyle>
          <a:p>
            <a:pPr>
              <a:defRPr/>
            </a:pPr>
            <a:endParaRPr lang="bg-BG"/>
          </a:p>
        </p:txBody>
      </p:sp>
      <p:sp>
        <p:nvSpPr>
          <p:cNvPr id="8" name="Slide Number Placeholder 5"/>
          <p:cNvSpPr>
            <a:spLocks noGrp="1"/>
          </p:cNvSpPr>
          <p:nvPr>
            <p:ph type="sldNum" sz="quarter" idx="12"/>
          </p:nvPr>
        </p:nvSpPr>
        <p:spPr/>
        <p:txBody>
          <a:bodyPr/>
          <a:lstStyle>
            <a:lvl1pPr>
              <a:defRPr/>
            </a:lvl1pPr>
            <a:extLst/>
          </a:lstStyle>
          <a:p>
            <a:pPr>
              <a:defRPr/>
            </a:pPr>
            <a:fld id="{129DBDC5-FC8A-426A-AD07-727FC97A6E17}" type="slidenum">
              <a:rPr lang="bg-BG"/>
              <a:pPr>
                <a:defRPr/>
              </a:pPr>
              <a:t>‹#›</a:t>
            </a:fld>
            <a:endParaRPr lang="bg-B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921CD030-20F4-41AC-84BE-4A9677738216}" type="datetimeFigureOut">
              <a:rPr lang="bg-BG"/>
              <a:pPr>
                <a:defRPr/>
              </a:pPr>
              <a:t>14.9.2013 г.</a:t>
            </a:fld>
            <a:endParaRPr lang="bg-BG"/>
          </a:p>
        </p:txBody>
      </p:sp>
      <p:sp>
        <p:nvSpPr>
          <p:cNvPr id="6" name="Footer Placeholder 5"/>
          <p:cNvSpPr>
            <a:spLocks noGrp="1"/>
          </p:cNvSpPr>
          <p:nvPr>
            <p:ph type="ftr" sz="quarter" idx="11"/>
          </p:nvPr>
        </p:nvSpPr>
        <p:spPr/>
        <p:txBody>
          <a:bodyPr/>
          <a:lstStyle>
            <a:lvl1pPr>
              <a:defRPr/>
            </a:lvl1pPr>
            <a:extLst/>
          </a:lstStyle>
          <a:p>
            <a:pPr>
              <a:defRPr/>
            </a:pPr>
            <a:endParaRPr lang="bg-BG"/>
          </a:p>
        </p:txBody>
      </p:sp>
      <p:sp>
        <p:nvSpPr>
          <p:cNvPr id="7" name="Slide Number Placeholder 6"/>
          <p:cNvSpPr>
            <a:spLocks noGrp="1"/>
          </p:cNvSpPr>
          <p:nvPr>
            <p:ph type="sldNum" sz="quarter" idx="12"/>
          </p:nvPr>
        </p:nvSpPr>
        <p:spPr/>
        <p:txBody>
          <a:bodyPr/>
          <a:lstStyle>
            <a:lvl1pPr>
              <a:defRPr/>
            </a:lvl1pPr>
            <a:extLst/>
          </a:lstStyle>
          <a:p>
            <a:pPr>
              <a:defRPr/>
            </a:pPr>
            <a:fld id="{C420CC48-00FD-4A53-8773-A583C47E43A0}" type="slidenum">
              <a:rPr lang="bg-BG"/>
              <a:pPr>
                <a:defRPr/>
              </a:pPr>
              <a:t>‹#›</a:t>
            </a:fld>
            <a:endParaRPr lang="bg-BG"/>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67BA1EB2-4E2E-4BD8-9914-CFDBE279A587}" type="datetimeFigureOut">
              <a:rPr lang="bg-BG"/>
              <a:pPr>
                <a:defRPr/>
              </a:pPr>
              <a:t>14.9.2013 г.</a:t>
            </a:fld>
            <a:endParaRPr lang="bg-BG"/>
          </a:p>
        </p:txBody>
      </p:sp>
      <p:sp>
        <p:nvSpPr>
          <p:cNvPr id="8" name="Footer Placeholder 7"/>
          <p:cNvSpPr>
            <a:spLocks noGrp="1"/>
          </p:cNvSpPr>
          <p:nvPr>
            <p:ph type="ftr" sz="quarter" idx="11"/>
          </p:nvPr>
        </p:nvSpPr>
        <p:spPr/>
        <p:txBody>
          <a:bodyPr/>
          <a:lstStyle>
            <a:lvl1pPr>
              <a:defRPr/>
            </a:lvl1pPr>
            <a:extLst/>
          </a:lstStyle>
          <a:p>
            <a:pPr>
              <a:defRPr/>
            </a:pPr>
            <a:endParaRPr lang="bg-BG"/>
          </a:p>
        </p:txBody>
      </p:sp>
      <p:sp>
        <p:nvSpPr>
          <p:cNvPr id="9" name="Slide Number Placeholder 8"/>
          <p:cNvSpPr>
            <a:spLocks noGrp="1"/>
          </p:cNvSpPr>
          <p:nvPr>
            <p:ph type="sldNum" sz="quarter" idx="12"/>
          </p:nvPr>
        </p:nvSpPr>
        <p:spPr/>
        <p:txBody>
          <a:bodyPr/>
          <a:lstStyle>
            <a:lvl1pPr>
              <a:defRPr/>
            </a:lvl1pPr>
            <a:extLst/>
          </a:lstStyle>
          <a:p>
            <a:pPr>
              <a:defRPr/>
            </a:pPr>
            <a:fld id="{668097A9-6E81-4E67-AB5C-F12CC533F42B}" type="slidenum">
              <a:rPr lang="bg-BG"/>
              <a:pPr>
                <a:defRPr/>
              </a:pPr>
              <a:t>‹#›</a:t>
            </a:fld>
            <a:endParaRPr lang="bg-BG"/>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2BE970F8-A93C-4C88-9516-3071B71FBA0C}" type="datetimeFigureOut">
              <a:rPr lang="bg-BG"/>
              <a:pPr>
                <a:defRPr/>
              </a:pPr>
              <a:t>14.9.2013 г.</a:t>
            </a:fld>
            <a:endParaRPr lang="bg-BG"/>
          </a:p>
        </p:txBody>
      </p:sp>
      <p:sp>
        <p:nvSpPr>
          <p:cNvPr id="4" name="Footer Placeholder 3"/>
          <p:cNvSpPr>
            <a:spLocks noGrp="1"/>
          </p:cNvSpPr>
          <p:nvPr>
            <p:ph type="ftr" sz="quarter" idx="11"/>
          </p:nvPr>
        </p:nvSpPr>
        <p:spPr/>
        <p:txBody>
          <a:bodyPr/>
          <a:lstStyle>
            <a:lvl1pPr>
              <a:defRPr/>
            </a:lvl1pPr>
            <a:extLst/>
          </a:lstStyle>
          <a:p>
            <a:pPr>
              <a:defRPr/>
            </a:pPr>
            <a:endParaRPr lang="bg-BG"/>
          </a:p>
        </p:txBody>
      </p:sp>
      <p:sp>
        <p:nvSpPr>
          <p:cNvPr id="5" name="Slide Number Placeholder 4"/>
          <p:cNvSpPr>
            <a:spLocks noGrp="1"/>
          </p:cNvSpPr>
          <p:nvPr>
            <p:ph type="sldNum" sz="quarter" idx="12"/>
          </p:nvPr>
        </p:nvSpPr>
        <p:spPr/>
        <p:txBody>
          <a:bodyPr/>
          <a:lstStyle>
            <a:lvl1pPr>
              <a:defRPr/>
            </a:lvl1pPr>
            <a:extLst/>
          </a:lstStyle>
          <a:p>
            <a:pPr>
              <a:defRPr/>
            </a:pPr>
            <a:fld id="{00D083B4-C1BC-47C3-B2D9-35B0C3FD0E57}" type="slidenum">
              <a:rPr lang="bg-BG"/>
              <a:pPr>
                <a:defRPr/>
              </a:pPr>
              <a:t>‹#›</a:t>
            </a:fld>
            <a:endParaRPr lang="bg-BG"/>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5E2D460E-B585-407A-B2F0-3F4732BC0D86}" type="datetimeFigureOut">
              <a:rPr lang="bg-BG"/>
              <a:pPr>
                <a:defRPr/>
              </a:pPr>
              <a:t>14.9.2013 г.</a:t>
            </a:fld>
            <a:endParaRPr lang="bg-BG"/>
          </a:p>
        </p:txBody>
      </p:sp>
      <p:sp>
        <p:nvSpPr>
          <p:cNvPr id="3" name="Footer Placeholder 21"/>
          <p:cNvSpPr>
            <a:spLocks noGrp="1"/>
          </p:cNvSpPr>
          <p:nvPr>
            <p:ph type="ftr" sz="quarter" idx="11"/>
          </p:nvPr>
        </p:nvSpPr>
        <p:spPr/>
        <p:txBody>
          <a:bodyPr/>
          <a:lstStyle>
            <a:lvl1pPr>
              <a:defRPr/>
            </a:lvl1pPr>
          </a:lstStyle>
          <a:p>
            <a:pPr>
              <a:defRPr/>
            </a:pPr>
            <a:endParaRPr lang="bg-BG"/>
          </a:p>
        </p:txBody>
      </p:sp>
      <p:sp>
        <p:nvSpPr>
          <p:cNvPr id="4" name="Slide Number Placeholder 17"/>
          <p:cNvSpPr>
            <a:spLocks noGrp="1"/>
          </p:cNvSpPr>
          <p:nvPr>
            <p:ph type="sldNum" sz="quarter" idx="12"/>
          </p:nvPr>
        </p:nvSpPr>
        <p:spPr/>
        <p:txBody>
          <a:bodyPr/>
          <a:lstStyle>
            <a:lvl1pPr>
              <a:defRPr/>
            </a:lvl1pPr>
          </a:lstStyle>
          <a:p>
            <a:pPr>
              <a:defRPr/>
            </a:pPr>
            <a:fld id="{4A7E2A75-DB41-4190-894E-C348A62C2797}" type="slidenum">
              <a:rPr lang="bg-BG"/>
              <a:pPr>
                <a:defRPr/>
              </a:pPr>
              <a:t>‹#›</a:t>
            </a:fld>
            <a:endParaRPr lang="bg-B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F865FD69-2555-4F9F-B64F-14A7F05CABCD}" type="datetimeFigureOut">
              <a:rPr lang="bg-BG"/>
              <a:pPr>
                <a:defRPr/>
              </a:pPr>
              <a:t>14.9.2013 г.</a:t>
            </a:fld>
            <a:endParaRPr lang="bg-BG"/>
          </a:p>
        </p:txBody>
      </p:sp>
      <p:sp>
        <p:nvSpPr>
          <p:cNvPr id="6" name="Footer Placeholder 5"/>
          <p:cNvSpPr>
            <a:spLocks noGrp="1"/>
          </p:cNvSpPr>
          <p:nvPr>
            <p:ph type="ftr" sz="quarter" idx="11"/>
          </p:nvPr>
        </p:nvSpPr>
        <p:spPr/>
        <p:txBody>
          <a:bodyPr/>
          <a:lstStyle>
            <a:lvl1pPr>
              <a:defRPr/>
            </a:lvl1pPr>
            <a:extLst/>
          </a:lstStyle>
          <a:p>
            <a:pPr>
              <a:defRPr/>
            </a:pPr>
            <a:endParaRPr lang="bg-BG"/>
          </a:p>
        </p:txBody>
      </p:sp>
      <p:sp>
        <p:nvSpPr>
          <p:cNvPr id="7" name="Slide Number Placeholder 6"/>
          <p:cNvSpPr>
            <a:spLocks noGrp="1"/>
          </p:cNvSpPr>
          <p:nvPr>
            <p:ph type="sldNum" sz="quarter" idx="12"/>
          </p:nvPr>
        </p:nvSpPr>
        <p:spPr/>
        <p:txBody>
          <a:bodyPr/>
          <a:lstStyle>
            <a:lvl1pPr>
              <a:defRPr/>
            </a:lvl1pPr>
            <a:extLst/>
          </a:lstStyle>
          <a:p>
            <a:pPr>
              <a:defRPr/>
            </a:pPr>
            <a:fld id="{0330180A-AAB9-4195-82A4-1B07598B0291}" type="slidenum">
              <a:rPr lang="bg-BG"/>
              <a:pPr>
                <a:defRPr/>
              </a:pPr>
              <a:t>‹#›</a:t>
            </a:fld>
            <a:endParaRPr lang="bg-BG"/>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7"/>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reeform 8"/>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Right Triangle 9"/>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D2757B9A-56D1-4631-BD40-7085EBAB51ED}" type="datetimeFigureOut">
              <a:rPr lang="bg-BG"/>
              <a:pPr>
                <a:defRPr/>
              </a:pPr>
              <a:t>14.9.2013 г.</a:t>
            </a:fld>
            <a:endParaRPr lang="bg-BG"/>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bg-BG"/>
          </a:p>
        </p:txBody>
      </p:sp>
      <p:sp>
        <p:nvSpPr>
          <p:cNvPr id="13" name="Slide Number Placeholder 6"/>
          <p:cNvSpPr>
            <a:spLocks noGrp="1"/>
          </p:cNvSpPr>
          <p:nvPr>
            <p:ph type="sldNum" sz="quarter" idx="12"/>
          </p:nvPr>
        </p:nvSpPr>
        <p:spPr/>
        <p:txBody>
          <a:bodyPr/>
          <a:lstStyle>
            <a:lvl1pPr>
              <a:defRPr smtClean="0">
                <a:solidFill>
                  <a:schemeClr val="tx1"/>
                </a:solidFill>
              </a:defRPr>
            </a:lvl1pPr>
            <a:extLst/>
          </a:lstStyle>
          <a:p>
            <a:pPr>
              <a:defRPr/>
            </a:pPr>
            <a:fld id="{7F64EB81-1342-42B1-861E-E3AEE8F6B05E}" type="slidenum">
              <a:rPr lang="bg-BG"/>
              <a:pPr>
                <a:defRPr/>
              </a:pPr>
              <a:t>‹#›</a:t>
            </a:fld>
            <a:endParaRPr lang="bg-BG"/>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083AF5C1-0B92-4989-9D7C-0B80D1031650}" type="datetimeFigureOut">
              <a:rPr lang="bg-BG"/>
              <a:pPr>
                <a:defRPr/>
              </a:pPr>
              <a:t>14.9.2013 г.</a:t>
            </a:fld>
            <a:endParaRPr lang="bg-BG"/>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bg-BG"/>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smtClean="0">
                <a:solidFill>
                  <a:schemeClr val="tx1"/>
                </a:solidFill>
                <a:latin typeface="+mn-lt"/>
                <a:cs typeface="+mn-cs"/>
              </a:defRPr>
            </a:lvl1pPr>
            <a:extLst/>
          </a:lstStyle>
          <a:p>
            <a:pPr>
              <a:defRPr/>
            </a:pPr>
            <a:fld id="{C8F0C9C6-A558-4507-921F-E4B97F767E97}" type="slidenum">
              <a:rPr lang="bg-BG"/>
              <a:pPr>
                <a:defRPr/>
              </a:pPr>
              <a:t>‹#›</a:t>
            </a:fld>
            <a:endParaRPr lang="bg-BG"/>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4" r:id="rId4"/>
    <p:sldLayoutId id="2147483675" r:id="rId5"/>
    <p:sldLayoutId id="2147483676" r:id="rId6"/>
    <p:sldLayoutId id="2147483670" r:id="rId7"/>
    <p:sldLayoutId id="2147483677" r:id="rId8"/>
    <p:sldLayoutId id="2147483678" r:id="rId9"/>
    <p:sldLayoutId id="2147483669" r:id="rId10"/>
    <p:sldLayoutId id="2147483668" r:id="rId11"/>
  </p:sldLayoutIdLst>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268760"/>
            <a:ext cx="7772400" cy="1829761"/>
          </a:xfrm>
        </p:spPr>
        <p:txBody>
          <a:bodyPr>
            <a:normAutofit fontScale="90000"/>
          </a:bodyPr>
          <a:lstStyle/>
          <a:p>
            <a:pPr algn="ctr" fontAlgn="auto">
              <a:spcAft>
                <a:spcPts val="0"/>
              </a:spcAft>
              <a:defRPr/>
            </a:pPr>
            <a:r>
              <a:rPr lang="en-US" dirty="0" smtClean="0">
                <a:latin typeface="Garamond" pitchFamily="18" charset="0"/>
              </a:rPr>
              <a:t>Private Rental Sector </a:t>
            </a:r>
            <a:r>
              <a:rPr lang="en-US" dirty="0">
                <a:latin typeface="Garamond" pitchFamily="18" charset="0"/>
              </a:rPr>
              <a:t>as a </a:t>
            </a:r>
            <a:r>
              <a:rPr lang="en-US" dirty="0" smtClean="0">
                <a:latin typeface="Garamond" pitchFamily="18" charset="0"/>
              </a:rPr>
              <a:t>Potential Sources </a:t>
            </a:r>
            <a:r>
              <a:rPr lang="en-US" dirty="0">
                <a:latin typeface="Garamond" pitchFamily="18" charset="0"/>
              </a:rPr>
              <a:t>for </a:t>
            </a:r>
            <a:r>
              <a:rPr lang="en-US" dirty="0" smtClean="0">
                <a:latin typeface="Garamond" pitchFamily="18" charset="0"/>
              </a:rPr>
              <a:t>Social Housing in Bulgaria</a:t>
            </a:r>
            <a:endParaRPr lang="bg-BG" dirty="0">
              <a:latin typeface="Garamond" pitchFamily="18" charset="0"/>
            </a:endParaRPr>
          </a:p>
        </p:txBody>
      </p:sp>
      <p:sp>
        <p:nvSpPr>
          <p:cNvPr id="3" name="Subtitle 2"/>
          <p:cNvSpPr>
            <a:spLocks noGrp="1"/>
          </p:cNvSpPr>
          <p:nvPr>
            <p:ph type="subTitle" idx="1"/>
          </p:nvPr>
        </p:nvSpPr>
        <p:spPr>
          <a:xfrm>
            <a:off x="900113" y="3933825"/>
            <a:ext cx="7772400" cy="1198563"/>
          </a:xfrm>
        </p:spPr>
        <p:txBody>
          <a:bodyPr>
            <a:normAutofit/>
          </a:bodyPr>
          <a:lstStyle/>
          <a:p>
            <a:pPr marR="0">
              <a:lnSpc>
                <a:spcPct val="80000"/>
              </a:lnSpc>
            </a:pPr>
            <a:r>
              <a:rPr lang="en-US" sz="2500" smtClean="0"/>
              <a:t>Dilyana Giteva</a:t>
            </a:r>
          </a:p>
          <a:p>
            <a:pPr marR="0">
              <a:lnSpc>
                <a:spcPct val="80000"/>
              </a:lnSpc>
            </a:pPr>
            <a:r>
              <a:rPr lang="en-US" sz="2500" smtClean="0"/>
              <a:t>Ilko Yordanov</a:t>
            </a:r>
          </a:p>
          <a:p>
            <a:pPr marR="0">
              <a:lnSpc>
                <a:spcPct val="80000"/>
              </a:lnSpc>
            </a:pPr>
            <a:r>
              <a:rPr lang="en-US" sz="2500" smtClean="0"/>
              <a:t>Ten Law - Bulgaria</a:t>
            </a:r>
            <a:endParaRPr lang="bg-BG" sz="25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9552" y="1916832"/>
            <a:ext cx="8229600" cy="1143000"/>
          </a:xfrm>
        </p:spPr>
        <p:txBody>
          <a:bodyPr>
            <a:normAutofit fontScale="90000"/>
          </a:bodyPr>
          <a:lstStyle/>
          <a:p>
            <a:pPr fontAlgn="auto">
              <a:spcAft>
                <a:spcPts val="0"/>
              </a:spcAft>
              <a:defRPr/>
            </a:pPr>
            <a:r>
              <a:rPr lang="en-US" dirty="0" smtClean="0"/>
              <a:t>Potential Advantages </a:t>
            </a:r>
            <a:br>
              <a:rPr lang="en-US" dirty="0" smtClean="0"/>
            </a:br>
            <a:r>
              <a:rPr lang="en-US" dirty="0" smtClean="0"/>
              <a:t>of SRA model </a:t>
            </a:r>
            <a:br>
              <a:rPr lang="en-US" dirty="0" smtClean="0"/>
            </a:br>
            <a:r>
              <a:rPr lang="en-US" dirty="0" smtClean="0"/>
              <a:t>in Bulgarian context</a:t>
            </a:r>
            <a:endParaRPr lang="bg-BG"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8313" y="1628775"/>
            <a:ext cx="8229600" cy="4525963"/>
          </a:xfrm>
        </p:spPr>
        <p:txBody>
          <a:bodyPr>
            <a:normAutofit/>
          </a:bodyPr>
          <a:lstStyle/>
          <a:p>
            <a:pPr marL="109538" indent="0" algn="just">
              <a:lnSpc>
                <a:spcPct val="90000"/>
              </a:lnSpc>
              <a:buFont typeface="Wingdings 3" pitchFamily="18" charset="2"/>
              <a:buNone/>
            </a:pPr>
            <a:r>
              <a:rPr lang="en-US" sz="2500" smtClean="0">
                <a:latin typeface="Garamond" pitchFamily="18" charset="0"/>
              </a:rPr>
              <a:t> </a:t>
            </a:r>
          </a:p>
          <a:p>
            <a:pPr marL="109538" indent="0" algn="just">
              <a:lnSpc>
                <a:spcPct val="90000"/>
              </a:lnSpc>
            </a:pPr>
            <a:r>
              <a:rPr lang="en-US" sz="2500" smtClean="0">
                <a:latin typeface="Garamond" pitchFamily="18" charset="0"/>
              </a:rPr>
              <a:t>The state is obliged to provide social protection, including housing</a:t>
            </a:r>
          </a:p>
          <a:p>
            <a:pPr marL="109538" indent="0" algn="just">
              <a:lnSpc>
                <a:spcPct val="90000"/>
              </a:lnSpc>
            </a:pPr>
            <a:endParaRPr lang="en-US" sz="2500" smtClean="0">
              <a:latin typeface="Garamond" pitchFamily="18" charset="0"/>
            </a:endParaRPr>
          </a:p>
          <a:p>
            <a:pPr marL="109538" indent="0" algn="just">
              <a:lnSpc>
                <a:spcPct val="90000"/>
              </a:lnSpc>
            </a:pPr>
            <a:r>
              <a:rPr lang="en-US" sz="2500" smtClean="0">
                <a:latin typeface="Garamond" pitchFamily="18" charset="0"/>
              </a:rPr>
              <a:t>No explicit right to housing in the Constitution, but Bulgaria is “social state”</a:t>
            </a:r>
          </a:p>
          <a:p>
            <a:pPr marL="109538" indent="0" algn="just">
              <a:lnSpc>
                <a:spcPct val="90000"/>
              </a:lnSpc>
              <a:buFont typeface="Wingdings 3" pitchFamily="18" charset="2"/>
              <a:buNone/>
            </a:pPr>
            <a:endParaRPr lang="en-US" sz="2500" smtClean="0">
              <a:latin typeface="Garamond" pitchFamily="18" charset="0"/>
            </a:endParaRPr>
          </a:p>
          <a:p>
            <a:pPr marL="109538" indent="0" algn="just">
              <a:lnSpc>
                <a:spcPct val="90000"/>
              </a:lnSpc>
            </a:pPr>
            <a:r>
              <a:rPr lang="en-US" sz="2500" smtClean="0">
                <a:latin typeface="Garamond" pitchFamily="18" charset="0"/>
              </a:rPr>
              <a:t>Wide margin of appreciation of the state what measure to undertake – to encourage acquisition of property for housing purposes, to provide housing free of charge or on low, affordable rates, to maintain own housing or to use private housing for social purposes, tax policies, etc.</a:t>
            </a:r>
            <a:endParaRPr lang="bg-BG" sz="2500" smtClean="0">
              <a:latin typeface="Garamond" pitchFamily="18" charset="0"/>
            </a:endParaRPr>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smtClean="0">
                <a:latin typeface="Garamond" pitchFamily="18" charset="0"/>
              </a:rPr>
              <a:t>The role of the state and public policy in housing</a:t>
            </a:r>
            <a:endParaRPr lang="bg-BG" dirty="0">
              <a:latin typeface="Garamond"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Content Placeholder 1"/>
          <p:cNvSpPr>
            <a:spLocks noGrp="1"/>
          </p:cNvSpPr>
          <p:nvPr>
            <p:ph idx="1"/>
          </p:nvPr>
        </p:nvSpPr>
        <p:spPr/>
        <p:txBody>
          <a:bodyPr/>
          <a:lstStyle/>
          <a:p>
            <a:r>
              <a:rPr lang="en-US" smtClean="0">
                <a:latin typeface="Garamond" pitchFamily="18" charset="0"/>
              </a:rPr>
              <a:t>Aim of the interference - legitimate</a:t>
            </a:r>
          </a:p>
          <a:p>
            <a:pPr algn="just"/>
            <a:r>
              <a:rPr lang="en-US" smtClean="0">
                <a:latin typeface="Garamond" pitchFamily="18" charset="0"/>
              </a:rPr>
              <a:t>Proportionality of the interference - fair balance between the general interests of the community and the right of property of landlords (upholding the principle of freedom of contract)</a:t>
            </a:r>
          </a:p>
          <a:p>
            <a:pPr algn="just"/>
            <a:r>
              <a:rPr lang="en-US" smtClean="0">
                <a:latin typeface="Garamond" pitchFamily="18" charset="0"/>
              </a:rPr>
              <a:t>Appropriate measures</a:t>
            </a:r>
          </a:p>
          <a:p>
            <a:pPr algn="just"/>
            <a:r>
              <a:rPr lang="en-US" smtClean="0">
                <a:latin typeface="Garamond" pitchFamily="18" charset="0"/>
              </a:rPr>
              <a:t>Alternative solutions</a:t>
            </a:r>
          </a:p>
          <a:p>
            <a:pPr algn="just"/>
            <a:r>
              <a:rPr lang="en-US" smtClean="0">
                <a:latin typeface="Garamond" pitchFamily="18" charset="0"/>
              </a:rPr>
              <a:t>Compensation</a:t>
            </a:r>
            <a:endParaRPr lang="bg-BG" smtClean="0">
              <a:latin typeface="Garamond" pitchFamily="18" charset="0"/>
            </a:endParaRPr>
          </a:p>
        </p:txBody>
      </p:sp>
      <p:sp>
        <p:nvSpPr>
          <p:cNvPr id="3" name="Title 2"/>
          <p:cNvSpPr>
            <a:spLocks noGrp="1"/>
          </p:cNvSpPr>
          <p:nvPr>
            <p:ph type="title"/>
          </p:nvPr>
        </p:nvSpPr>
        <p:spPr/>
        <p:txBody>
          <a:bodyPr/>
          <a:lstStyle/>
          <a:p>
            <a:pPr algn="ctr" fontAlgn="auto">
              <a:spcAft>
                <a:spcPts val="0"/>
              </a:spcAft>
              <a:defRPr/>
            </a:pPr>
            <a:r>
              <a:rPr lang="en-US" dirty="0" smtClean="0">
                <a:latin typeface="Garamond" pitchFamily="18" charset="0"/>
              </a:rPr>
              <a:t>Requirements for public policy</a:t>
            </a:r>
            <a:endParaRPr lang="bg-BG" dirty="0">
              <a:latin typeface="Garamond"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65760" indent="-256032" fontAlgn="auto">
              <a:spcAft>
                <a:spcPts val="0"/>
              </a:spcAft>
              <a:buFont typeface="Wingdings 3"/>
              <a:buChar char=""/>
              <a:defRPr/>
            </a:pPr>
            <a:r>
              <a:rPr lang="en-US" dirty="0" smtClean="0">
                <a:latin typeface="Garamond" pitchFamily="18" charset="0"/>
              </a:rPr>
              <a:t>System </a:t>
            </a:r>
            <a:r>
              <a:rPr lang="en-US" dirty="0">
                <a:latin typeface="Garamond" pitchFamily="18" charset="0"/>
              </a:rPr>
              <a:t>of rent control:</a:t>
            </a:r>
          </a:p>
          <a:p>
            <a:pPr marL="109728" indent="0" fontAlgn="auto">
              <a:spcAft>
                <a:spcPts val="0"/>
              </a:spcAft>
              <a:buFont typeface="Wingdings 3"/>
              <a:buNone/>
              <a:defRPr/>
            </a:pPr>
            <a:r>
              <a:rPr lang="en-US" dirty="0">
                <a:latin typeface="Garamond" pitchFamily="18" charset="0"/>
              </a:rPr>
              <a:t>-	</a:t>
            </a:r>
            <a:r>
              <a:rPr lang="en-US" dirty="0" smtClean="0">
                <a:latin typeface="Garamond" pitchFamily="18" charset="0"/>
              </a:rPr>
              <a:t>Capping of rent prices.</a:t>
            </a:r>
            <a:endParaRPr lang="en-US" dirty="0">
              <a:latin typeface="Garamond" pitchFamily="18" charset="0"/>
            </a:endParaRPr>
          </a:p>
          <a:p>
            <a:pPr marL="109728" indent="0" fontAlgn="auto">
              <a:spcAft>
                <a:spcPts val="0"/>
              </a:spcAft>
              <a:buFont typeface="Wingdings 3"/>
              <a:buNone/>
              <a:defRPr/>
            </a:pPr>
            <a:r>
              <a:rPr lang="en-US" dirty="0">
                <a:latin typeface="Garamond" pitchFamily="18" charset="0"/>
              </a:rPr>
              <a:t>-	</a:t>
            </a:r>
            <a:r>
              <a:rPr lang="en-US" dirty="0" smtClean="0">
                <a:latin typeface="Garamond" pitchFamily="18" charset="0"/>
              </a:rPr>
              <a:t>Freezing </a:t>
            </a:r>
            <a:r>
              <a:rPr lang="en-US" dirty="0">
                <a:latin typeface="Garamond" pitchFamily="18" charset="0"/>
              </a:rPr>
              <a:t>of rent (with or without possibility for the landlord to levy extra charges in respect of costs of administration, taxes, and special equipment)</a:t>
            </a:r>
          </a:p>
          <a:p>
            <a:pPr marL="109728" indent="0" fontAlgn="auto">
              <a:spcAft>
                <a:spcPts val="0"/>
              </a:spcAft>
              <a:buFont typeface="Wingdings 3"/>
              <a:buNone/>
              <a:defRPr/>
            </a:pPr>
            <a:r>
              <a:rPr lang="en-US" dirty="0">
                <a:latin typeface="Garamond" pitchFamily="18" charset="0"/>
              </a:rPr>
              <a:t>-	</a:t>
            </a:r>
            <a:r>
              <a:rPr lang="en-US" dirty="0" smtClean="0">
                <a:latin typeface="Garamond" pitchFamily="18" charset="0"/>
              </a:rPr>
              <a:t>On conclusion of a new lease the landlord </a:t>
            </a:r>
            <a:r>
              <a:rPr lang="en-US" dirty="0">
                <a:latin typeface="Garamond" pitchFamily="18" charset="0"/>
              </a:rPr>
              <a:t>could </a:t>
            </a:r>
            <a:r>
              <a:rPr lang="en-US" dirty="0" smtClean="0">
                <a:latin typeface="Garamond" pitchFamily="18" charset="0"/>
              </a:rPr>
              <a:t>not ask </a:t>
            </a:r>
            <a:r>
              <a:rPr lang="en-US" dirty="0">
                <a:latin typeface="Garamond" pitchFamily="18" charset="0"/>
              </a:rPr>
              <a:t>for an increase </a:t>
            </a:r>
            <a:r>
              <a:rPr lang="en-US" dirty="0" smtClean="0">
                <a:latin typeface="Garamond" pitchFamily="18" charset="0"/>
              </a:rPr>
              <a:t>exceeding </a:t>
            </a:r>
            <a:r>
              <a:rPr lang="en-US" dirty="0">
                <a:latin typeface="Garamond" pitchFamily="18" charset="0"/>
              </a:rPr>
              <a:t>a maximum amount laid down in the law</a:t>
            </a:r>
          </a:p>
          <a:p>
            <a:pPr marL="109728" indent="0" fontAlgn="auto">
              <a:spcAft>
                <a:spcPts val="0"/>
              </a:spcAft>
              <a:buFont typeface="Wingdings 3"/>
              <a:buNone/>
              <a:defRPr/>
            </a:pPr>
            <a:r>
              <a:rPr lang="en-US" dirty="0">
                <a:latin typeface="Garamond" pitchFamily="18" charset="0"/>
              </a:rPr>
              <a:t>-	The landlord to be obliged to use some part of rent income for maintenance purposes</a:t>
            </a:r>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a:latin typeface="Garamond" pitchFamily="18" charset="0"/>
              </a:rPr>
              <a:t>Social Measures which do NOT </a:t>
            </a:r>
            <a:r>
              <a:rPr lang="en-US" dirty="0" smtClean="0">
                <a:latin typeface="Garamond" pitchFamily="18" charset="0"/>
              </a:rPr>
              <a:t>Exist </a:t>
            </a:r>
            <a:r>
              <a:rPr lang="en-US" dirty="0">
                <a:latin typeface="Garamond" pitchFamily="18" charset="0"/>
              </a:rPr>
              <a:t>in Bulgarian </a:t>
            </a:r>
            <a:r>
              <a:rPr lang="en-US" dirty="0" smtClean="0">
                <a:latin typeface="Garamond" pitchFamily="18" charset="0"/>
              </a:rPr>
              <a:t>Legislation</a:t>
            </a:r>
            <a:endParaRPr lang="bg-BG" dirty="0">
              <a:latin typeface="Garamond"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lnSpc>
                <a:spcPct val="80000"/>
              </a:lnSpc>
            </a:pPr>
            <a:r>
              <a:rPr lang="en-US" sz="2800" smtClean="0">
                <a:latin typeface="Garamond" pitchFamily="18" charset="0"/>
              </a:rPr>
              <a:t>Providing for a number of restrictions on the landlord’s right to terminate a lease:</a:t>
            </a:r>
          </a:p>
          <a:p>
            <a:pPr algn="just">
              <a:lnSpc>
                <a:spcPct val="80000"/>
              </a:lnSpc>
              <a:buFont typeface="Wingdings 3" pitchFamily="18" charset="2"/>
              <a:buNone/>
            </a:pPr>
            <a:r>
              <a:rPr lang="en-US" sz="2800" smtClean="0">
                <a:latin typeface="Garamond" pitchFamily="18" charset="0"/>
              </a:rPr>
              <a:t>-	Leases could be terminated only for </a:t>
            </a:r>
            <a:r>
              <a:rPr lang="en-US" sz="2800" b="1" smtClean="0">
                <a:latin typeface="Garamond" pitchFamily="18" charset="0"/>
              </a:rPr>
              <a:t>important reasons</a:t>
            </a:r>
          </a:p>
          <a:p>
            <a:pPr algn="just">
              <a:lnSpc>
                <a:spcPct val="80000"/>
              </a:lnSpc>
              <a:buFont typeface="Wingdings 3" pitchFamily="18" charset="2"/>
              <a:buNone/>
            </a:pPr>
            <a:r>
              <a:rPr lang="en-US" sz="2800" smtClean="0">
                <a:latin typeface="Garamond" pitchFamily="18" charset="0"/>
              </a:rPr>
              <a:t>-	The lease not to be terminated when the tenant dies or </a:t>
            </a:r>
            <a:r>
              <a:rPr lang="en-US" sz="2800" b="1" smtClean="0">
                <a:latin typeface="Garamond" pitchFamily="18" charset="0"/>
              </a:rPr>
              <a:t>right of succession</a:t>
            </a:r>
            <a:r>
              <a:rPr lang="en-US" sz="2800" smtClean="0">
                <a:latin typeface="Garamond" pitchFamily="18" charset="0"/>
              </a:rPr>
              <a:t> of near relatives (spouse, children and adoptive children, brothers and sisters) and other persons who had lived in the household of the tenant</a:t>
            </a:r>
          </a:p>
          <a:p>
            <a:pPr algn="just">
              <a:lnSpc>
                <a:spcPct val="80000"/>
              </a:lnSpc>
              <a:buFont typeface="Wingdings 3" pitchFamily="18" charset="2"/>
              <a:buNone/>
            </a:pPr>
            <a:r>
              <a:rPr lang="en-US" sz="2800" smtClean="0">
                <a:latin typeface="Garamond" pitchFamily="18" charset="0"/>
              </a:rPr>
              <a:t>-	When the landlord or near relatives wish to use the apartment in question the contract could only be terminated if there exists an "</a:t>
            </a:r>
            <a:r>
              <a:rPr lang="en-US" sz="2800" b="1" smtClean="0">
                <a:latin typeface="Garamond" pitchFamily="18" charset="0"/>
              </a:rPr>
              <a:t>urgent need</a:t>
            </a:r>
            <a:r>
              <a:rPr lang="en-US" sz="2800" smtClean="0">
                <a:latin typeface="Garamond" pitchFamily="18" charset="0"/>
              </a:rPr>
              <a:t>", and if adequate alternative accommodation was made available to the tenant</a:t>
            </a:r>
          </a:p>
          <a:p>
            <a:pPr>
              <a:lnSpc>
                <a:spcPct val="80000"/>
              </a:lnSpc>
              <a:buFont typeface="Wingdings 3" pitchFamily="18" charset="2"/>
              <a:buNone/>
            </a:pPr>
            <a:endParaRPr lang="bg-BG" sz="2800" smtClean="0"/>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a:latin typeface="Garamond" pitchFamily="18" charset="0"/>
              </a:rPr>
              <a:t>Social Measures which do NOT Exist in Bulgarian Legislation</a:t>
            </a:r>
            <a:endParaRPr lang="bg-BG" dirty="0">
              <a:latin typeface="Garamond"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bwMode="auto">
          <a:noFill/>
        </p:spPr>
        <p:txBody>
          <a:bodyPr wrap="square" lIns="91440" tIns="45720" rIns="91440" bIns="45720" numCol="1" anchorCtr="0" compatLnSpc="1">
            <a:prstTxWarp prst="textNoShape">
              <a:avLst/>
            </a:prstTxWarp>
            <a:normAutofit fontScale="90000"/>
          </a:bodyPr>
          <a:lstStyle/>
          <a:p>
            <a:pPr algn="ctr"/>
            <a:r>
              <a:rPr lang="en-GB" sz="3700" smtClean="0">
                <a:effectLst/>
                <a:latin typeface="Garamond" pitchFamily="18" charset="0"/>
              </a:rPr>
              <a:t>Measures which do NOT exist in Bulgaria</a:t>
            </a:r>
            <a:endParaRPr lang="en-US" sz="3700" smtClean="0">
              <a:effectLst/>
              <a:latin typeface="Garamond" pitchFamily="18" charset="0"/>
            </a:endParaRPr>
          </a:p>
        </p:txBody>
      </p:sp>
      <p:sp>
        <p:nvSpPr>
          <p:cNvPr id="48131" name="Rectangle 3"/>
          <p:cNvSpPr>
            <a:spLocks noGrp="1"/>
          </p:cNvSpPr>
          <p:nvPr>
            <p:ph type="body" idx="1"/>
          </p:nvPr>
        </p:nvSpPr>
        <p:spPr/>
        <p:txBody>
          <a:bodyPr/>
          <a:lstStyle/>
          <a:p>
            <a:pPr algn="just">
              <a:lnSpc>
                <a:spcPct val="80000"/>
              </a:lnSpc>
            </a:pPr>
            <a:r>
              <a:rPr lang="en-US" sz="3200" smtClean="0">
                <a:latin typeface="Garamond" pitchFamily="18" charset="0"/>
              </a:rPr>
              <a:t>Legislation and practice on buildings constructed and owned by non-profit-making housing associations</a:t>
            </a:r>
          </a:p>
          <a:p>
            <a:pPr algn="just">
              <a:lnSpc>
                <a:spcPct val="80000"/>
              </a:lnSpc>
            </a:pPr>
            <a:r>
              <a:rPr lang="en-GB" sz="3200" smtClean="0">
                <a:latin typeface="Garamond" pitchFamily="18" charset="0"/>
              </a:rPr>
              <a:t>Special tenancy tribunals or tenancy divisions within court system</a:t>
            </a:r>
          </a:p>
          <a:p>
            <a:pPr algn="just">
              <a:lnSpc>
                <a:spcPct val="80000"/>
              </a:lnSpc>
            </a:pPr>
            <a:r>
              <a:rPr lang="en-GB" sz="3200" smtClean="0">
                <a:latin typeface="Garamond" pitchFamily="18" charset="0"/>
              </a:rPr>
              <a:t>Tax reduction for providing housing to certain categories (young families with children, elder people and people with disabilities of other vulnerable groups)</a:t>
            </a:r>
            <a:endParaRPr lang="en-US" sz="320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lgn="just">
              <a:lnSpc>
                <a:spcPct val="80000"/>
              </a:lnSpc>
            </a:pPr>
            <a:r>
              <a:rPr lang="en-US" sz="2500" smtClean="0">
                <a:latin typeface="Garamond" pitchFamily="18" charset="0"/>
              </a:rPr>
              <a:t>If regulated amount is regarded as insufficient by many landlords, they will prefer to </a:t>
            </a:r>
            <a:r>
              <a:rPr lang="en-US" sz="2500" b="1" smtClean="0">
                <a:latin typeface="Garamond" pitchFamily="18" charset="0"/>
              </a:rPr>
              <a:t>leave vacant apartments</a:t>
            </a:r>
            <a:r>
              <a:rPr lang="en-US" sz="2500" smtClean="0">
                <a:latin typeface="Garamond" pitchFamily="18" charset="0"/>
              </a:rPr>
              <a:t> in respective category unoccupied, and this will put an additional strain on the housing market and tend to lead to higher rents for the remaining categories of apartments/houses</a:t>
            </a:r>
          </a:p>
          <a:p>
            <a:pPr algn="just">
              <a:lnSpc>
                <a:spcPct val="80000"/>
              </a:lnSpc>
            </a:pPr>
            <a:r>
              <a:rPr lang="en-US" sz="2500" smtClean="0">
                <a:latin typeface="Garamond" pitchFamily="18" charset="0"/>
              </a:rPr>
              <a:t>Concluding agreements on different, higher prices – black market</a:t>
            </a:r>
          </a:p>
          <a:p>
            <a:pPr algn="just">
              <a:lnSpc>
                <a:spcPct val="80000"/>
              </a:lnSpc>
            </a:pPr>
            <a:r>
              <a:rPr lang="en-US" sz="2500" smtClean="0">
                <a:latin typeface="Garamond" pitchFamily="18" charset="0"/>
              </a:rPr>
              <a:t>Evading the law – minimum rent price but </a:t>
            </a:r>
            <a:r>
              <a:rPr lang="en-US" sz="2500" b="1" u="sng" smtClean="0">
                <a:latin typeface="Garamond" pitchFamily="18" charset="0"/>
              </a:rPr>
              <a:t>additional</a:t>
            </a:r>
            <a:r>
              <a:rPr lang="en-US" sz="2500" smtClean="0">
                <a:latin typeface="Garamond" pitchFamily="18" charset="0"/>
              </a:rPr>
              <a:t> payments for running costs (utility bills), repairing, maintenance, taxes and fees, insurance and others to be imposed on the tenant</a:t>
            </a:r>
          </a:p>
          <a:p>
            <a:pPr algn="just">
              <a:lnSpc>
                <a:spcPct val="80000"/>
              </a:lnSpc>
            </a:pPr>
            <a:r>
              <a:rPr lang="en-US" sz="2500" b="1" smtClean="0">
                <a:latin typeface="Garamond" pitchFamily="18" charset="0"/>
              </a:rPr>
              <a:t>No investment</a:t>
            </a:r>
            <a:r>
              <a:rPr lang="en-US" sz="2500" smtClean="0">
                <a:latin typeface="Garamond" pitchFamily="18" charset="0"/>
              </a:rPr>
              <a:t> in new buildings as no possibilities to return the costs of the investment – less houses for rent – higher prices of the existing</a:t>
            </a:r>
          </a:p>
          <a:p>
            <a:pPr algn="just">
              <a:lnSpc>
                <a:spcPct val="80000"/>
              </a:lnSpc>
            </a:pPr>
            <a:r>
              <a:rPr lang="en-GB" sz="2500" smtClean="0">
                <a:latin typeface="Garamond" pitchFamily="18" charset="0"/>
              </a:rPr>
              <a:t>If some categories are over protected (families with children) – risk to be avoided as tenants</a:t>
            </a:r>
            <a:endParaRPr lang="en-US" sz="2500" smtClean="0">
              <a:latin typeface="Garamond" pitchFamily="18" charset="0"/>
            </a:endParaRPr>
          </a:p>
          <a:p>
            <a:pPr>
              <a:lnSpc>
                <a:spcPct val="80000"/>
              </a:lnSpc>
            </a:pPr>
            <a:endParaRPr lang="bg-BG" sz="2500" smtClean="0"/>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a:latin typeface="Garamond" pitchFamily="18" charset="0"/>
              </a:rPr>
              <a:t>Risks </a:t>
            </a:r>
            <a:r>
              <a:rPr lang="en-US" dirty="0" smtClean="0">
                <a:latin typeface="Garamond" pitchFamily="18" charset="0"/>
              </a:rPr>
              <a:t>of direct state intervention with statutory instruments</a:t>
            </a:r>
            <a:endParaRPr lang="bg-BG" dirty="0">
              <a:latin typeface="Garamond"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nSpc>
                <a:spcPct val="80000"/>
              </a:lnSpc>
            </a:pPr>
            <a:r>
              <a:rPr lang="en-US" sz="2300" smtClean="0">
                <a:latin typeface="Garamond" pitchFamily="18" charset="0"/>
              </a:rPr>
              <a:t>Freedom of contracts </a:t>
            </a:r>
          </a:p>
          <a:p>
            <a:pPr>
              <a:lnSpc>
                <a:spcPct val="80000"/>
              </a:lnSpc>
            </a:pPr>
            <a:r>
              <a:rPr lang="en-US" sz="2300" smtClean="0">
                <a:latin typeface="Garamond" pitchFamily="18" charset="0"/>
              </a:rPr>
              <a:t>Mandatory rules:</a:t>
            </a:r>
          </a:p>
          <a:p>
            <a:pPr>
              <a:lnSpc>
                <a:spcPct val="80000"/>
              </a:lnSpc>
            </a:pPr>
            <a:r>
              <a:rPr lang="en-US" sz="2300" smtClean="0">
                <a:latin typeface="Garamond" pitchFamily="18" charset="0"/>
              </a:rPr>
              <a:t>- maximum term of the agreement – 3 or 10 years;</a:t>
            </a:r>
          </a:p>
          <a:p>
            <a:pPr>
              <a:lnSpc>
                <a:spcPct val="80000"/>
              </a:lnSpc>
            </a:pPr>
            <a:r>
              <a:rPr lang="en-US" sz="2300" smtClean="0">
                <a:latin typeface="Garamond" pitchFamily="18" charset="0"/>
              </a:rPr>
              <a:t>- no written form required for the validity of the agreement</a:t>
            </a:r>
          </a:p>
          <a:p>
            <a:pPr>
              <a:lnSpc>
                <a:spcPct val="80000"/>
              </a:lnSpc>
            </a:pPr>
            <a:r>
              <a:rPr lang="en-US" sz="2300" smtClean="0">
                <a:latin typeface="Garamond" pitchFamily="18" charset="0"/>
              </a:rPr>
              <a:t>- legal technique used by the legislator is:</a:t>
            </a:r>
          </a:p>
          <a:p>
            <a:pPr>
              <a:lnSpc>
                <a:spcPct val="80000"/>
              </a:lnSpc>
            </a:pPr>
            <a:r>
              <a:rPr lang="en-US" sz="2300" smtClean="0">
                <a:latin typeface="Garamond" pitchFamily="18" charset="0"/>
              </a:rPr>
              <a:t>“… if not otherwise agree …” – dispositive norm;</a:t>
            </a:r>
          </a:p>
          <a:p>
            <a:pPr>
              <a:lnSpc>
                <a:spcPct val="80000"/>
              </a:lnSpc>
            </a:pPr>
            <a:r>
              <a:rPr lang="en-US" sz="2300" smtClean="0">
                <a:latin typeface="Garamond" pitchFamily="18" charset="0"/>
              </a:rPr>
              <a:t>“if the term is longer, then the contract will be considered to be signed for the maximum term above” – overcoming of clauses contradicting to mandatory rules</a:t>
            </a:r>
          </a:p>
          <a:p>
            <a:pPr>
              <a:lnSpc>
                <a:spcPct val="80000"/>
              </a:lnSpc>
            </a:pPr>
            <a:r>
              <a:rPr lang="en-US" sz="2300" smtClean="0">
                <a:latin typeface="Garamond" pitchFamily="18" charset="0"/>
              </a:rPr>
              <a:t>- tenant of a dwelling in a condominium must obey the </a:t>
            </a:r>
            <a:r>
              <a:rPr lang="en-US" sz="2300" b="1" smtClean="0">
                <a:latin typeface="Garamond" pitchFamily="18" charset="0"/>
              </a:rPr>
              <a:t>internal rules of the condominium</a:t>
            </a:r>
            <a:r>
              <a:rPr lang="en-US" sz="2300" smtClean="0">
                <a:latin typeface="Garamond" pitchFamily="18" charset="0"/>
              </a:rPr>
              <a:t>. Otherwise he may be evicted from the leased premises upon the motion of the management – </a:t>
            </a:r>
            <a:r>
              <a:rPr lang="en-US" sz="2300" b="1" smtClean="0">
                <a:latin typeface="Garamond" pitchFamily="18" charset="0"/>
              </a:rPr>
              <a:t>mandatory rule</a:t>
            </a:r>
            <a:r>
              <a:rPr lang="en-US" sz="2300" smtClean="0">
                <a:latin typeface="Garamond" pitchFamily="18" charset="0"/>
              </a:rPr>
              <a:t>, which could not be excluded by the agreement between the tenant and landlord</a:t>
            </a:r>
          </a:p>
          <a:p>
            <a:pPr>
              <a:lnSpc>
                <a:spcPct val="80000"/>
              </a:lnSpc>
              <a:buFont typeface="Wingdings 3" pitchFamily="18" charset="2"/>
              <a:buNone/>
            </a:pPr>
            <a:endParaRPr lang="en-US" sz="2300" smtClean="0">
              <a:latin typeface="Garamond" pitchFamily="18" charset="0"/>
            </a:endParaRPr>
          </a:p>
          <a:p>
            <a:pPr>
              <a:lnSpc>
                <a:spcPct val="80000"/>
              </a:lnSpc>
              <a:buFont typeface="Wingdings 3" pitchFamily="18" charset="2"/>
              <a:buNone/>
            </a:pPr>
            <a:endParaRPr lang="en-US" sz="2300" smtClean="0">
              <a:latin typeface="Garamond" pitchFamily="18" charset="0"/>
            </a:endParaRPr>
          </a:p>
          <a:p>
            <a:pPr>
              <a:lnSpc>
                <a:spcPct val="80000"/>
              </a:lnSpc>
            </a:pPr>
            <a:endParaRPr lang="bg-BG" sz="2300" smtClean="0">
              <a:latin typeface="Garamond" pitchFamily="18" charset="0"/>
            </a:endParaRPr>
          </a:p>
        </p:txBody>
      </p:sp>
      <p:sp>
        <p:nvSpPr>
          <p:cNvPr id="2" name="Title 1"/>
          <p:cNvSpPr>
            <a:spLocks noGrp="1"/>
          </p:cNvSpPr>
          <p:nvPr>
            <p:ph type="title"/>
          </p:nvPr>
        </p:nvSpPr>
        <p:spPr/>
        <p:txBody>
          <a:bodyPr/>
          <a:lstStyle/>
          <a:p>
            <a:pPr fontAlgn="auto">
              <a:spcAft>
                <a:spcPts val="0"/>
              </a:spcAft>
              <a:defRPr/>
            </a:pPr>
            <a:r>
              <a:rPr lang="en-US" dirty="0" smtClean="0">
                <a:latin typeface="Garamond" pitchFamily="18" charset="0"/>
              </a:rPr>
              <a:t>Mandatory and Dispositive Rules</a:t>
            </a:r>
            <a:endParaRPr lang="bg-BG" dirty="0">
              <a:latin typeface="Garamond"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850" y="620713"/>
            <a:ext cx="8229600" cy="6121400"/>
          </a:xfrm>
        </p:spPr>
        <p:txBody>
          <a:bodyPr>
            <a:normAutofit lnSpcReduction="10000"/>
          </a:bodyPr>
          <a:lstStyle/>
          <a:p>
            <a:pPr algn="just">
              <a:lnSpc>
                <a:spcPct val="80000"/>
              </a:lnSpc>
            </a:pPr>
            <a:r>
              <a:rPr lang="en-US" sz="2400" dirty="0" smtClean="0">
                <a:latin typeface="Garamond" pitchFamily="18" charset="0"/>
              </a:rPr>
              <a:t>exact lease term (within the limits pointed above)</a:t>
            </a:r>
          </a:p>
          <a:p>
            <a:pPr algn="just">
              <a:lnSpc>
                <a:spcPct val="80000"/>
              </a:lnSpc>
            </a:pPr>
            <a:r>
              <a:rPr lang="en-US" sz="2400" dirty="0" smtClean="0">
                <a:latin typeface="Garamond" pitchFamily="18" charset="0"/>
              </a:rPr>
              <a:t>lease rate, periods in which the price will be paid – daily, weekly, monthly or in longer periods, and respectively in the beginning of the lease period – pre-paid or at the end, </a:t>
            </a:r>
          </a:p>
          <a:p>
            <a:pPr algn="just">
              <a:lnSpc>
                <a:spcPct val="80000"/>
              </a:lnSpc>
            </a:pPr>
            <a:r>
              <a:rPr lang="en-US" sz="2400" dirty="0" smtClean="0">
                <a:latin typeface="Garamond" pitchFamily="18" charset="0"/>
              </a:rPr>
              <a:t>lease rate indexation</a:t>
            </a:r>
          </a:p>
          <a:p>
            <a:pPr algn="just">
              <a:lnSpc>
                <a:spcPct val="80000"/>
              </a:lnSpc>
            </a:pPr>
            <a:r>
              <a:rPr lang="en-US" sz="2400" dirty="0" smtClean="0">
                <a:latin typeface="Garamond" pitchFamily="18" charset="0"/>
              </a:rPr>
              <a:t>ways of payment – person (legal entity) to who has to be paid</a:t>
            </a:r>
          </a:p>
          <a:p>
            <a:pPr algn="just">
              <a:lnSpc>
                <a:spcPct val="80000"/>
              </a:lnSpc>
            </a:pPr>
            <a:r>
              <a:rPr lang="en-US" sz="2400" dirty="0" smtClean="0">
                <a:latin typeface="Garamond" pitchFamily="18" charset="0"/>
              </a:rPr>
              <a:t>what is included in the price – economy of size - utility costs, taxes, fees, insurance, different facilities, service charge</a:t>
            </a:r>
          </a:p>
          <a:p>
            <a:pPr algn="just">
              <a:lnSpc>
                <a:spcPct val="80000"/>
              </a:lnSpc>
            </a:pPr>
            <a:r>
              <a:rPr lang="en-US" sz="2400" dirty="0" smtClean="0">
                <a:latin typeface="Garamond" pitchFamily="18" charset="0"/>
              </a:rPr>
              <a:t>sub-contractor and/or managing company, </a:t>
            </a:r>
          </a:p>
          <a:p>
            <a:pPr algn="just">
              <a:lnSpc>
                <a:spcPct val="80000"/>
              </a:lnSpc>
            </a:pPr>
            <a:r>
              <a:rPr lang="en-US" sz="2400" dirty="0" smtClean="0">
                <a:latin typeface="Garamond" pitchFamily="18" charset="0"/>
              </a:rPr>
              <a:t>additional expenses, liability for damages, loss, inconvenience or disturbance, subletting, insurance, termination of the agreement prior to the expiry of its term (unilaterally, with prior written notice, term of the notice, penalties, compensations, in cases of breach of the agreement – with or without prior written notice specifying the breach and giving time the party to remedy the breach), pointing specific cases of breach of the agreement – delay in payment, not using the premises in accordance with the purpose for which is rented, causing damages to the property, etc., paying of deposit and clarifying the purposes, for which it could be used. </a:t>
            </a:r>
          </a:p>
        </p:txBody>
      </p:sp>
      <p:sp>
        <p:nvSpPr>
          <p:cNvPr id="3" name="Title 2"/>
          <p:cNvSpPr>
            <a:spLocks noGrp="1"/>
          </p:cNvSpPr>
          <p:nvPr>
            <p:ph type="title"/>
          </p:nvPr>
        </p:nvSpPr>
        <p:spPr>
          <a:xfrm>
            <a:off x="323528" y="116632"/>
            <a:ext cx="8579296" cy="562074"/>
          </a:xfrm>
        </p:spPr>
        <p:txBody>
          <a:bodyPr>
            <a:noAutofit/>
          </a:bodyPr>
          <a:lstStyle/>
          <a:p>
            <a:pPr algn="ctr" fontAlgn="auto">
              <a:spcAft>
                <a:spcPts val="0"/>
              </a:spcAft>
              <a:defRPr/>
            </a:pPr>
            <a:r>
              <a:rPr lang="af-ZA" sz="3000" dirty="0">
                <a:latin typeface="Garamond" pitchFamily="18" charset="0"/>
              </a:rPr>
              <a:t>Dispositive rules </a:t>
            </a:r>
            <a:r>
              <a:rPr lang="af-ZA" sz="3000" dirty="0" smtClean="0">
                <a:latin typeface="Garamond" pitchFamily="18" charset="0"/>
              </a:rPr>
              <a:t>prevail – beneficial party/parties</a:t>
            </a:r>
            <a:r>
              <a:rPr lang="af-ZA" sz="3000" dirty="0"/>
              <a:t/>
            </a:r>
            <a:br>
              <a:rPr lang="af-ZA" sz="3000" dirty="0"/>
            </a:br>
            <a:endParaRPr lang="bg-BG" sz="3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188" y="1341438"/>
            <a:ext cx="8229600" cy="4972050"/>
          </a:xfrm>
        </p:spPr>
        <p:txBody>
          <a:bodyPr>
            <a:normAutofit fontScale="92500" lnSpcReduction="10000"/>
          </a:bodyPr>
          <a:lstStyle/>
          <a:p>
            <a:pPr marL="365760" indent="-256032" fontAlgn="auto">
              <a:spcAft>
                <a:spcPts val="0"/>
              </a:spcAft>
              <a:buFont typeface="Wingdings 3"/>
              <a:buChar char=""/>
              <a:defRPr/>
            </a:pPr>
            <a:r>
              <a:rPr lang="en-US" dirty="0" smtClean="0">
                <a:latin typeface="Garamond" pitchFamily="18" charset="0"/>
              </a:rPr>
              <a:t>lack of written agreement</a:t>
            </a:r>
          </a:p>
          <a:p>
            <a:pPr marL="365760" indent="-256032" fontAlgn="auto">
              <a:spcAft>
                <a:spcPts val="0"/>
              </a:spcAft>
              <a:buFont typeface="Wingdings 3"/>
              <a:buChar char=""/>
              <a:defRPr/>
            </a:pPr>
            <a:r>
              <a:rPr lang="en-US" dirty="0" smtClean="0">
                <a:latin typeface="Garamond" pitchFamily="18" charset="0"/>
              </a:rPr>
              <a:t>the real estate property does not comply with the agreed conditions (hidden defects, excessive levels of noise from various sources, smaller than the negotiated area, etc.)</a:t>
            </a:r>
          </a:p>
          <a:p>
            <a:pPr marL="365760" indent="-256032" fontAlgn="auto">
              <a:spcAft>
                <a:spcPts val="0"/>
              </a:spcAft>
              <a:buFont typeface="Wingdings 3"/>
              <a:buChar char=""/>
              <a:defRPr/>
            </a:pPr>
            <a:r>
              <a:rPr lang="en-US" dirty="0" smtClean="0">
                <a:latin typeface="Garamond" pitchFamily="18" charset="0"/>
              </a:rPr>
              <a:t>breaches of the contract by the landlord (unlawful expelling)</a:t>
            </a:r>
          </a:p>
          <a:p>
            <a:pPr marL="365760" indent="-256032" fontAlgn="auto">
              <a:spcAft>
                <a:spcPts val="0"/>
              </a:spcAft>
              <a:buFont typeface="Wingdings 3"/>
              <a:buChar char=""/>
              <a:defRPr/>
            </a:pPr>
            <a:r>
              <a:rPr lang="en-US" dirty="0" smtClean="0">
                <a:latin typeface="Garamond" pitchFamily="18" charset="0"/>
              </a:rPr>
              <a:t>failure to perform maintenance works by the landlord</a:t>
            </a:r>
          </a:p>
          <a:p>
            <a:pPr marL="365760" indent="-256032" fontAlgn="auto">
              <a:spcAft>
                <a:spcPts val="0"/>
              </a:spcAft>
              <a:buFont typeface="Wingdings 3"/>
              <a:buChar char=""/>
              <a:defRPr/>
            </a:pPr>
            <a:r>
              <a:rPr lang="en-US" dirty="0" smtClean="0">
                <a:latin typeface="Garamond" pitchFamily="18" charset="0"/>
              </a:rPr>
              <a:t>selling the property or any other way of transfer of title – exchange, donation,</a:t>
            </a:r>
          </a:p>
          <a:p>
            <a:pPr marL="365760" indent="-256032" fontAlgn="auto">
              <a:spcAft>
                <a:spcPts val="0"/>
              </a:spcAft>
              <a:buFont typeface="Wingdings 3"/>
              <a:buChar char=""/>
              <a:defRPr/>
            </a:pPr>
            <a:r>
              <a:rPr lang="en-US" dirty="0" smtClean="0">
                <a:latin typeface="Garamond" pitchFamily="18" charset="0"/>
              </a:rPr>
              <a:t>disturbance of the peaceful use of the house</a:t>
            </a:r>
          </a:p>
          <a:p>
            <a:pPr marL="365760" indent="-256032" fontAlgn="auto">
              <a:spcAft>
                <a:spcPts val="0"/>
              </a:spcAft>
              <a:buFont typeface="Wingdings 3"/>
              <a:buChar char=""/>
              <a:defRPr/>
            </a:pPr>
            <a:r>
              <a:rPr lang="en-US" dirty="0" smtClean="0">
                <a:latin typeface="Garamond" pitchFamily="18" charset="0"/>
              </a:rPr>
              <a:t>destruction of the property – earthquake, fire, flood, collapse, demolition</a:t>
            </a:r>
          </a:p>
          <a:p>
            <a:pPr marL="365760" indent="-256032" fontAlgn="auto">
              <a:spcAft>
                <a:spcPts val="0"/>
              </a:spcAft>
              <a:buFont typeface="Wingdings 3"/>
              <a:buChar char=""/>
              <a:defRPr/>
            </a:pPr>
            <a:r>
              <a:rPr lang="en-US" dirty="0" smtClean="0">
                <a:latin typeface="Garamond" pitchFamily="18" charset="0"/>
              </a:rPr>
              <a:t>agreement is not signed with the owner (owners) or his duly authorized representative</a:t>
            </a:r>
          </a:p>
        </p:txBody>
      </p:sp>
      <p:sp>
        <p:nvSpPr>
          <p:cNvPr id="2" name="Title 1"/>
          <p:cNvSpPr>
            <a:spLocks noGrp="1"/>
          </p:cNvSpPr>
          <p:nvPr>
            <p:ph type="title"/>
          </p:nvPr>
        </p:nvSpPr>
        <p:spPr>
          <a:xfrm>
            <a:off x="457200" y="274638"/>
            <a:ext cx="8229600" cy="706090"/>
          </a:xfrm>
        </p:spPr>
        <p:txBody>
          <a:bodyPr>
            <a:normAutofit fontScale="90000"/>
          </a:bodyPr>
          <a:lstStyle/>
          <a:p>
            <a:pPr algn="ctr" fontAlgn="auto">
              <a:spcAft>
                <a:spcPts val="0"/>
              </a:spcAft>
              <a:defRPr/>
            </a:pPr>
            <a:r>
              <a:rPr lang="en-US" dirty="0"/>
              <a:t> </a:t>
            </a:r>
            <a:r>
              <a:rPr lang="en-US" dirty="0" smtClean="0">
                <a:latin typeface="Garamond" pitchFamily="18" charset="0"/>
              </a:rPr>
              <a:t>Potential risks for </a:t>
            </a:r>
            <a:r>
              <a:rPr lang="en-US" dirty="0">
                <a:latin typeface="Garamond" pitchFamily="18" charset="0"/>
              </a:rPr>
              <a:t>the </a:t>
            </a:r>
            <a:r>
              <a:rPr lang="en-US" dirty="0" smtClean="0">
                <a:latin typeface="Garamond" pitchFamily="18" charset="0"/>
              </a:rPr>
              <a:t>tenants to be decreased by SRA model</a:t>
            </a:r>
            <a:endParaRPr lang="bg-BG" dirty="0">
              <a:latin typeface="Garamond"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Social, economic </a:t>
            </a:r>
            <a:r>
              <a:rPr lang="en-US" dirty="0"/>
              <a:t>and </a:t>
            </a:r>
            <a:r>
              <a:rPr lang="en-US" dirty="0" smtClean="0"/>
              <a:t>policy context</a:t>
            </a:r>
          </a:p>
          <a:p>
            <a:r>
              <a:rPr lang="en-US" dirty="0" smtClean="0"/>
              <a:t>Implications for tenancy relations</a:t>
            </a:r>
          </a:p>
          <a:p>
            <a:r>
              <a:rPr lang="en-US" dirty="0" smtClean="0"/>
              <a:t>Legal conditions</a:t>
            </a:r>
          </a:p>
          <a:p>
            <a:r>
              <a:rPr lang="en-US" dirty="0" smtClean="0"/>
              <a:t>Exploring potential advantages of SRA and possible ways of its adaption in Bulgaria </a:t>
            </a:r>
          </a:p>
          <a:p>
            <a:endParaRPr lang="bg-BG" dirty="0"/>
          </a:p>
        </p:txBody>
      </p:sp>
      <p:sp>
        <p:nvSpPr>
          <p:cNvPr id="3" name="Title 2"/>
          <p:cNvSpPr>
            <a:spLocks noGrp="1"/>
          </p:cNvSpPr>
          <p:nvPr>
            <p:ph type="title"/>
          </p:nvPr>
        </p:nvSpPr>
        <p:spPr/>
        <p:txBody>
          <a:bodyPr/>
          <a:lstStyle/>
          <a:p>
            <a:r>
              <a:rPr lang="en-US" dirty="0" smtClean="0"/>
              <a:t>What we are going to present</a:t>
            </a:r>
            <a:endParaRPr lang="bg-BG" dirty="0"/>
          </a:p>
        </p:txBody>
      </p:sp>
      <p:sp>
        <p:nvSpPr>
          <p:cNvPr id="4" name="TextBox 3"/>
          <p:cNvSpPr txBox="1"/>
          <p:nvPr/>
        </p:nvSpPr>
        <p:spPr>
          <a:xfrm>
            <a:off x="539552" y="4293096"/>
            <a:ext cx="8064896" cy="923330"/>
          </a:xfrm>
          <a:prstGeom prst="rect">
            <a:avLst/>
          </a:prstGeom>
          <a:solidFill>
            <a:schemeClr val="accent2"/>
          </a:solidFill>
        </p:spPr>
        <p:txBody>
          <a:bodyPr wrap="square" rtlCol="0">
            <a:spAutoFit/>
          </a:bodyPr>
          <a:lstStyle/>
          <a:p>
            <a:r>
              <a:rPr lang="en-US" dirty="0" smtClean="0"/>
              <a:t>There is no obstacles and barriers to introduce SRA model</a:t>
            </a:r>
          </a:p>
          <a:p>
            <a:r>
              <a:rPr lang="en-US" dirty="0" smtClean="0">
                <a:solidFill>
                  <a:srgbClr val="FF0000"/>
                </a:solidFill>
              </a:rPr>
              <a:t>however</a:t>
            </a:r>
          </a:p>
          <a:p>
            <a:r>
              <a:rPr lang="en-US" dirty="0" smtClean="0"/>
              <a:t>no incentives and policy are in place to trigger its implementation in Bulgaria </a:t>
            </a:r>
            <a:endParaRPr lang="bg-BG" dirty="0"/>
          </a:p>
        </p:txBody>
      </p:sp>
    </p:spTree>
    <p:extLst>
      <p:ext uri="{BB962C8B-B14F-4D97-AF65-F5344CB8AC3E}">
        <p14:creationId xmlns:p14="http://schemas.microsoft.com/office/powerpoint/2010/main" val="19176270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Content Placeholder 1"/>
          <p:cNvSpPr>
            <a:spLocks noGrp="1"/>
          </p:cNvSpPr>
          <p:nvPr>
            <p:ph idx="1"/>
          </p:nvPr>
        </p:nvSpPr>
        <p:spPr>
          <a:xfrm>
            <a:off x="755650" y="1557338"/>
            <a:ext cx="8229600" cy="4899025"/>
          </a:xfrm>
        </p:spPr>
        <p:txBody>
          <a:bodyPr/>
          <a:lstStyle/>
          <a:p>
            <a:pPr>
              <a:buFont typeface="Wingdings 3" pitchFamily="18" charset="2"/>
              <a:buNone/>
            </a:pPr>
            <a:endParaRPr lang="en-US" smtClean="0">
              <a:latin typeface="Garamond" pitchFamily="18" charset="0"/>
            </a:endParaRPr>
          </a:p>
          <a:p>
            <a:r>
              <a:rPr lang="en-US" sz="2400" smtClean="0">
                <a:latin typeface="Garamond" pitchFamily="18" charset="0"/>
              </a:rPr>
              <a:t>non payment of rent price or utility bills</a:t>
            </a:r>
          </a:p>
          <a:p>
            <a:r>
              <a:rPr lang="en-US" sz="2400" smtClean="0">
                <a:latin typeface="Garamond" pitchFamily="18" charset="0"/>
              </a:rPr>
              <a:t>damaging the dwelling and/or furniture and equipment</a:t>
            </a:r>
          </a:p>
          <a:p>
            <a:r>
              <a:rPr lang="en-US" sz="2400" smtClean="0">
                <a:latin typeface="Garamond" pitchFamily="18" charset="0"/>
              </a:rPr>
              <a:t>need the dwelling to be repaired – who will undertake it and who will pay</a:t>
            </a:r>
          </a:p>
          <a:p>
            <a:r>
              <a:rPr lang="en-US" sz="2400" smtClean="0">
                <a:latin typeface="Garamond" pitchFamily="18" charset="0"/>
              </a:rPr>
              <a:t>refusal by the tenant to leave the dwelling following the termination of the agreement</a:t>
            </a:r>
          </a:p>
          <a:p>
            <a:r>
              <a:rPr lang="en-US" sz="2400" smtClean="0">
                <a:latin typeface="Garamond" pitchFamily="18" charset="0"/>
              </a:rPr>
              <a:t>using professional assistance of lawyers, real estate agencies</a:t>
            </a:r>
          </a:p>
          <a:p>
            <a:r>
              <a:rPr lang="en-US" sz="2400" smtClean="0">
                <a:latin typeface="Garamond" pitchFamily="18" charset="0"/>
              </a:rPr>
              <a:t>check of the property over the dwelling and representative power of attorney</a:t>
            </a:r>
          </a:p>
          <a:p>
            <a:r>
              <a:rPr lang="en-US" sz="2400" smtClean="0">
                <a:latin typeface="Garamond" pitchFamily="18" charset="0"/>
              </a:rPr>
              <a:t>deposits and other guarantees, insurance</a:t>
            </a:r>
          </a:p>
          <a:p>
            <a:r>
              <a:rPr lang="en-US" sz="2400" smtClean="0">
                <a:latin typeface="Garamond" pitchFamily="18" charset="0"/>
              </a:rPr>
              <a:t>mediation and alternative conflict resolution</a:t>
            </a:r>
          </a:p>
          <a:p>
            <a:endParaRPr lang="bg-BG" sz="2000" smtClean="0">
              <a:latin typeface="Garamond" pitchFamily="18" charset="0"/>
            </a:endParaRPr>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a:latin typeface="Garamond" pitchFamily="18" charset="0"/>
              </a:rPr>
              <a:t>Decreased </a:t>
            </a:r>
            <a:r>
              <a:rPr lang="en-US" dirty="0" smtClean="0">
                <a:latin typeface="Garamond" pitchFamily="18" charset="0"/>
              </a:rPr>
              <a:t>risks of </a:t>
            </a:r>
            <a:r>
              <a:rPr lang="en-US" dirty="0">
                <a:latin typeface="Garamond" pitchFamily="18" charset="0"/>
              </a:rPr>
              <a:t>typical conflicts between the landlords and tenants</a:t>
            </a:r>
            <a:endParaRPr lang="bg-BG" dirty="0">
              <a:latin typeface="Garamond"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nSpc>
                <a:spcPct val="80000"/>
              </a:lnSpc>
            </a:pPr>
            <a:r>
              <a:rPr lang="en-US" sz="2300" smtClean="0">
                <a:latin typeface="Garamond" pitchFamily="18" charset="0"/>
              </a:rPr>
              <a:t>Respect individual rights – freedom of contracting and equality of parties</a:t>
            </a:r>
          </a:p>
          <a:p>
            <a:pPr>
              <a:lnSpc>
                <a:spcPct val="80000"/>
              </a:lnSpc>
            </a:pPr>
            <a:r>
              <a:rPr lang="en-US" sz="2300" smtClean="0">
                <a:latin typeface="Garamond" pitchFamily="18" charset="0"/>
              </a:rPr>
              <a:t>Minimum degree of state interference </a:t>
            </a:r>
          </a:p>
          <a:p>
            <a:pPr>
              <a:lnSpc>
                <a:spcPct val="80000"/>
              </a:lnSpc>
            </a:pPr>
            <a:r>
              <a:rPr lang="en-US" sz="2300" smtClean="0">
                <a:latin typeface="Garamond" pitchFamily="18" charset="0"/>
              </a:rPr>
              <a:t>Balance between individual and public interest</a:t>
            </a:r>
          </a:p>
          <a:p>
            <a:pPr>
              <a:lnSpc>
                <a:spcPct val="80000"/>
              </a:lnSpc>
            </a:pPr>
            <a:r>
              <a:rPr lang="en-US" sz="2300" smtClean="0">
                <a:latin typeface="Garamond" pitchFamily="18" charset="0"/>
              </a:rPr>
              <a:t>Taking care of vulnerable groups</a:t>
            </a:r>
          </a:p>
          <a:p>
            <a:pPr>
              <a:lnSpc>
                <a:spcPct val="80000"/>
              </a:lnSpc>
            </a:pPr>
            <a:r>
              <a:rPr lang="en-US" sz="2300" smtClean="0">
                <a:latin typeface="Garamond" pitchFamily="18" charset="0"/>
              </a:rPr>
              <a:t>Opting between different approaches for satisfying housing needs of the population: </a:t>
            </a:r>
          </a:p>
          <a:p>
            <a:pPr>
              <a:lnSpc>
                <a:spcPct val="80000"/>
              </a:lnSpc>
              <a:buFontTx/>
              <a:buChar char="-"/>
            </a:pPr>
            <a:r>
              <a:rPr lang="en-US" sz="2300" smtClean="0">
                <a:latin typeface="Garamond" pitchFamily="18" charset="0"/>
              </a:rPr>
              <a:t>renting v. acquiring of property (privatization – state receive payment from the buyer, receiving taxes, fees, not responsible for maintenance of the dwelling and expenses for renovation, no risk for unpaid bills by the tenant)</a:t>
            </a:r>
          </a:p>
          <a:p>
            <a:pPr>
              <a:lnSpc>
                <a:spcPct val="80000"/>
              </a:lnSpc>
              <a:buFont typeface="Wingdings 3" pitchFamily="18" charset="2"/>
              <a:buNone/>
            </a:pPr>
            <a:r>
              <a:rPr lang="en-US" sz="2300" smtClean="0">
                <a:latin typeface="Garamond" pitchFamily="18" charset="0"/>
              </a:rPr>
              <a:t>- public accommodation for social purposes v. social (private)</a:t>
            </a:r>
          </a:p>
          <a:p>
            <a:pPr>
              <a:lnSpc>
                <a:spcPct val="80000"/>
              </a:lnSpc>
              <a:buFont typeface="Wingdings 3" pitchFamily="18" charset="2"/>
              <a:buNone/>
            </a:pPr>
            <a:r>
              <a:rPr lang="en-US" sz="2300" smtClean="0">
                <a:latin typeface="Garamond" pitchFamily="18" charset="0"/>
              </a:rPr>
              <a:t> rental agency</a:t>
            </a:r>
          </a:p>
          <a:p>
            <a:pPr>
              <a:lnSpc>
                <a:spcPct val="80000"/>
              </a:lnSpc>
              <a:buFont typeface="Wingdings 3" pitchFamily="18" charset="2"/>
              <a:buNone/>
            </a:pPr>
            <a:r>
              <a:rPr lang="en-US" sz="2300" smtClean="0">
                <a:latin typeface="Garamond" pitchFamily="18" charset="0"/>
              </a:rPr>
              <a:t>Home v. shelter </a:t>
            </a:r>
          </a:p>
          <a:p>
            <a:pPr>
              <a:lnSpc>
                <a:spcPct val="80000"/>
              </a:lnSpc>
              <a:buFont typeface="Wingdings 3" pitchFamily="18" charset="2"/>
              <a:buNone/>
            </a:pPr>
            <a:r>
              <a:rPr lang="en-US" sz="2300" smtClean="0">
                <a:latin typeface="Garamond" pitchFamily="18" charset="0"/>
              </a:rPr>
              <a:t>- state regulated prices v. free market</a:t>
            </a:r>
          </a:p>
          <a:p>
            <a:pPr>
              <a:lnSpc>
                <a:spcPct val="80000"/>
              </a:lnSpc>
              <a:buFont typeface="Wingdings 3" pitchFamily="18" charset="2"/>
              <a:buNone/>
            </a:pPr>
            <a:endParaRPr lang="en-US" sz="2300" smtClean="0">
              <a:latin typeface="Garamond" pitchFamily="18" charset="0"/>
            </a:endParaRPr>
          </a:p>
          <a:p>
            <a:pPr>
              <a:lnSpc>
                <a:spcPct val="80000"/>
              </a:lnSpc>
              <a:buFont typeface="Wingdings 3" pitchFamily="18" charset="2"/>
              <a:buNone/>
            </a:pPr>
            <a:endParaRPr lang="en-US" sz="2300" smtClean="0">
              <a:latin typeface="Garamond" pitchFamily="18" charset="0"/>
            </a:endParaRPr>
          </a:p>
          <a:p>
            <a:pPr>
              <a:lnSpc>
                <a:spcPct val="80000"/>
              </a:lnSpc>
            </a:pPr>
            <a:endParaRPr lang="bg-BG" sz="2300" smtClean="0">
              <a:latin typeface="Garamond" pitchFamily="18" charset="0"/>
            </a:endParaRPr>
          </a:p>
        </p:txBody>
      </p:sp>
      <p:sp>
        <p:nvSpPr>
          <p:cNvPr id="3" name="Title 2"/>
          <p:cNvSpPr>
            <a:spLocks noGrp="1"/>
          </p:cNvSpPr>
          <p:nvPr>
            <p:ph type="title"/>
          </p:nvPr>
        </p:nvSpPr>
        <p:spPr/>
        <p:txBody>
          <a:bodyPr/>
          <a:lstStyle/>
          <a:p>
            <a:pPr algn="ctr" fontAlgn="auto">
              <a:spcAft>
                <a:spcPts val="0"/>
              </a:spcAft>
              <a:defRPr/>
            </a:pPr>
            <a:r>
              <a:rPr lang="en-US" dirty="0" smtClean="0">
                <a:latin typeface="Garamond" pitchFamily="18" charset="0"/>
              </a:rPr>
              <a:t>Advantages of SRA model  </a:t>
            </a:r>
            <a:endParaRPr lang="bg-BG" dirty="0">
              <a:latin typeface="Garamond"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5536" y="2204864"/>
            <a:ext cx="8229600" cy="3600400"/>
          </a:xfrm>
        </p:spPr>
        <p:txBody>
          <a:bodyPr/>
          <a:lstStyle/>
          <a:p>
            <a:r>
              <a:rPr lang="en-US" dirty="0" smtClean="0"/>
              <a:t>In depth researches to understand better opportunities and obstacles to introduce SRA model</a:t>
            </a:r>
          </a:p>
          <a:p>
            <a:r>
              <a:rPr lang="en-US" dirty="0" smtClean="0"/>
              <a:t>Comprehensive</a:t>
            </a:r>
            <a:r>
              <a:rPr lang="en-US" i="1" dirty="0" smtClean="0"/>
              <a:t> Ex ante </a:t>
            </a:r>
            <a:r>
              <a:rPr lang="en-US" dirty="0" smtClean="0"/>
              <a:t>assessment of the legislation </a:t>
            </a:r>
          </a:p>
          <a:p>
            <a:r>
              <a:rPr lang="en-US" dirty="0" smtClean="0"/>
              <a:t>Piloting a small-scale initiative</a:t>
            </a:r>
            <a:endParaRPr lang="bg-BG" dirty="0"/>
          </a:p>
        </p:txBody>
      </p:sp>
      <p:sp>
        <p:nvSpPr>
          <p:cNvPr id="3" name="Title 2"/>
          <p:cNvSpPr>
            <a:spLocks noGrp="1"/>
          </p:cNvSpPr>
          <p:nvPr>
            <p:ph type="title"/>
          </p:nvPr>
        </p:nvSpPr>
        <p:spPr>
          <a:xfrm>
            <a:off x="467544" y="476672"/>
            <a:ext cx="8229600" cy="1143000"/>
          </a:xfrm>
        </p:spPr>
        <p:txBody>
          <a:bodyPr>
            <a:normAutofit fontScale="90000"/>
          </a:bodyPr>
          <a:lstStyle/>
          <a:p>
            <a:r>
              <a:rPr lang="en-US" dirty="0" smtClean="0"/>
              <a:t>Recommendations for implementation of SRA model in Bulgaria</a:t>
            </a:r>
            <a:endParaRPr lang="bg-BG" dirty="0"/>
          </a:p>
        </p:txBody>
      </p:sp>
    </p:spTree>
    <p:extLst>
      <p:ext uri="{BB962C8B-B14F-4D97-AF65-F5344CB8AC3E}">
        <p14:creationId xmlns:p14="http://schemas.microsoft.com/office/powerpoint/2010/main" val="20586359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9750" y="2420938"/>
            <a:ext cx="8229600" cy="866775"/>
          </a:xfrm>
        </p:spPr>
        <p:txBody>
          <a:bodyPr>
            <a:normAutofit fontScale="92500" lnSpcReduction="10000"/>
          </a:bodyPr>
          <a:lstStyle/>
          <a:p>
            <a:pPr marL="109728" indent="0" algn="ctr" fontAlgn="auto">
              <a:spcAft>
                <a:spcPts val="0"/>
              </a:spcAft>
              <a:buFont typeface="Wingdings 3"/>
              <a:buNone/>
              <a:defRPr/>
            </a:pPr>
            <a:r>
              <a:rPr lang="en-US" sz="5900" dirty="0" smtClean="0">
                <a:solidFill>
                  <a:srgbClr val="00B050"/>
                </a:solidFill>
              </a:rPr>
              <a:t>Thank you!</a:t>
            </a:r>
            <a:endParaRPr lang="bg-BG" sz="5900" dirty="0">
              <a:solidFill>
                <a:srgbClr val="00B05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365760" indent="-256032" fontAlgn="auto">
              <a:spcAft>
                <a:spcPts val="0"/>
              </a:spcAft>
              <a:buFont typeface="Wingdings 3"/>
              <a:buChar char=""/>
              <a:defRPr/>
            </a:pPr>
            <a:r>
              <a:rPr lang="en-US" b="1" dirty="0"/>
              <a:t>Decrease of </a:t>
            </a:r>
            <a:r>
              <a:rPr lang="en-US" b="1" dirty="0" smtClean="0"/>
              <a:t>population </a:t>
            </a:r>
            <a:r>
              <a:rPr lang="en-US" dirty="0" smtClean="0"/>
              <a:t>– negative demographic growth and </a:t>
            </a:r>
            <a:r>
              <a:rPr lang="en-US" dirty="0"/>
              <a:t>emigration - in the last 20 years when Bulgaria lost over 1.1 million of its citizens;</a:t>
            </a:r>
            <a:endParaRPr lang="en-US" dirty="0" smtClean="0"/>
          </a:p>
          <a:p>
            <a:pPr marL="365760" indent="-256032" fontAlgn="auto">
              <a:spcAft>
                <a:spcPts val="0"/>
              </a:spcAft>
              <a:buFont typeface="Wingdings 3"/>
              <a:buChar char=""/>
              <a:defRPr/>
            </a:pPr>
            <a:r>
              <a:rPr lang="en-US" b="1" dirty="0" smtClean="0"/>
              <a:t>Monetary poverty </a:t>
            </a:r>
            <a:r>
              <a:rPr lang="en-US" dirty="0"/>
              <a:t>– People at risk of poverty after social </a:t>
            </a:r>
            <a:r>
              <a:rPr lang="en-US" dirty="0" smtClean="0"/>
              <a:t>transfers - highest share in </a:t>
            </a:r>
            <a:r>
              <a:rPr lang="en-US" dirty="0"/>
              <a:t>EU-28 for </a:t>
            </a:r>
            <a:r>
              <a:rPr lang="en-US" dirty="0" smtClean="0"/>
              <a:t>2011;  </a:t>
            </a:r>
          </a:p>
          <a:p>
            <a:pPr marL="365760" indent="-256032" fontAlgn="auto">
              <a:spcAft>
                <a:spcPts val="0"/>
              </a:spcAft>
              <a:buFont typeface="Wingdings 3"/>
              <a:buChar char=""/>
              <a:defRPr/>
            </a:pPr>
            <a:r>
              <a:rPr lang="en-US" b="1" dirty="0" smtClean="0"/>
              <a:t>Poverty</a:t>
            </a:r>
            <a:r>
              <a:rPr lang="en-US" dirty="0" smtClean="0"/>
              <a:t> </a:t>
            </a:r>
            <a:r>
              <a:rPr lang="bg-BG" dirty="0"/>
              <a:t>– </a:t>
            </a:r>
            <a:r>
              <a:rPr lang="en-US" dirty="0"/>
              <a:t>5 out of the six poorest EU regions at NUTS II level are situated in Bulgaria;</a:t>
            </a:r>
            <a:endParaRPr lang="en-US" dirty="0" smtClean="0"/>
          </a:p>
          <a:p>
            <a:pPr marL="365760" indent="-256032" fontAlgn="auto">
              <a:spcAft>
                <a:spcPts val="0"/>
              </a:spcAft>
              <a:buFont typeface="Wingdings 3"/>
              <a:buChar char=""/>
              <a:defRPr/>
            </a:pPr>
            <a:r>
              <a:rPr lang="en-US" b="1" dirty="0" smtClean="0"/>
              <a:t>Law enforcement</a:t>
            </a:r>
            <a:r>
              <a:rPr lang="en-US" dirty="0" smtClean="0"/>
              <a:t>: </a:t>
            </a:r>
            <a:r>
              <a:rPr lang="bg-BG" dirty="0" err="1"/>
              <a:t>Efficiency</a:t>
            </a:r>
            <a:r>
              <a:rPr lang="bg-BG" dirty="0"/>
              <a:t> of </a:t>
            </a:r>
            <a:r>
              <a:rPr lang="bg-BG" dirty="0" err="1"/>
              <a:t>legal</a:t>
            </a:r>
            <a:r>
              <a:rPr lang="bg-BG" dirty="0"/>
              <a:t> </a:t>
            </a:r>
            <a:r>
              <a:rPr lang="bg-BG" dirty="0" err="1"/>
              <a:t>framework</a:t>
            </a:r>
            <a:r>
              <a:rPr lang="bg-BG" dirty="0"/>
              <a:t> </a:t>
            </a:r>
            <a:r>
              <a:rPr lang="bg-BG" dirty="0" err="1"/>
              <a:t>in</a:t>
            </a:r>
            <a:r>
              <a:rPr lang="bg-BG" dirty="0"/>
              <a:t> </a:t>
            </a:r>
            <a:r>
              <a:rPr lang="bg-BG" dirty="0" err="1"/>
              <a:t>settling</a:t>
            </a:r>
            <a:r>
              <a:rPr lang="bg-BG" dirty="0"/>
              <a:t> </a:t>
            </a:r>
            <a:r>
              <a:rPr lang="bg-BG" dirty="0" err="1"/>
              <a:t>disputes</a:t>
            </a:r>
            <a:r>
              <a:rPr lang="bg-BG" dirty="0"/>
              <a:t> </a:t>
            </a:r>
            <a:r>
              <a:rPr lang="en-US" dirty="0" smtClean="0"/>
              <a:t>is ranked </a:t>
            </a:r>
            <a:r>
              <a:rPr lang="bg-BG" dirty="0" smtClean="0"/>
              <a:t>126</a:t>
            </a:r>
            <a:r>
              <a:rPr lang="en-US" dirty="0" smtClean="0"/>
              <a:t> </a:t>
            </a:r>
            <a:r>
              <a:rPr lang="en-US" dirty="0"/>
              <a:t>out of 142 </a:t>
            </a:r>
            <a:r>
              <a:rPr lang="en-US" dirty="0" smtClean="0"/>
              <a:t>countries (</a:t>
            </a:r>
            <a:r>
              <a:rPr lang="bg-BG" dirty="0" err="1" smtClean="0"/>
              <a:t>Global</a:t>
            </a:r>
            <a:r>
              <a:rPr lang="bg-BG" dirty="0" smtClean="0"/>
              <a:t> </a:t>
            </a:r>
            <a:r>
              <a:rPr lang="bg-BG" dirty="0" err="1"/>
              <a:t>Competitiveness</a:t>
            </a:r>
            <a:r>
              <a:rPr lang="bg-BG" dirty="0"/>
              <a:t> </a:t>
            </a:r>
            <a:r>
              <a:rPr lang="bg-BG" dirty="0" err="1"/>
              <a:t>Index</a:t>
            </a:r>
            <a:r>
              <a:rPr lang="bg-BG" dirty="0"/>
              <a:t>, 2012-2011 World </a:t>
            </a:r>
            <a:r>
              <a:rPr lang="bg-BG" dirty="0" err="1"/>
              <a:t>Economic</a:t>
            </a:r>
            <a:r>
              <a:rPr lang="bg-BG" dirty="0"/>
              <a:t> </a:t>
            </a:r>
            <a:r>
              <a:rPr lang="bg-BG" dirty="0" err="1" smtClean="0"/>
              <a:t>Forum</a:t>
            </a:r>
            <a:r>
              <a:rPr lang="en-US" dirty="0" smtClean="0"/>
              <a:t>);</a:t>
            </a:r>
          </a:p>
          <a:p>
            <a:pPr marL="365760" indent="-256032" fontAlgn="auto">
              <a:spcAft>
                <a:spcPts val="0"/>
              </a:spcAft>
              <a:buFont typeface="Wingdings 3"/>
              <a:buChar char=""/>
              <a:defRPr/>
            </a:pPr>
            <a:r>
              <a:rPr lang="en-US" b="1" dirty="0" smtClean="0"/>
              <a:t>Lack of effective social housing policy – </a:t>
            </a:r>
            <a:r>
              <a:rPr lang="en-US" i="1" dirty="0"/>
              <a:t>"</a:t>
            </a:r>
            <a:r>
              <a:rPr lang="en-US" i="1" dirty="0" smtClean="0"/>
              <a:t>laissez-faire</a:t>
            </a:r>
            <a:r>
              <a:rPr lang="en-US" i="1" dirty="0"/>
              <a:t>"</a:t>
            </a:r>
            <a:r>
              <a:rPr lang="en-US" b="1" dirty="0" smtClean="0"/>
              <a:t>;</a:t>
            </a:r>
          </a:p>
          <a:p>
            <a:pPr marL="365760" indent="-256032" fontAlgn="auto">
              <a:spcAft>
                <a:spcPts val="0"/>
              </a:spcAft>
              <a:buFont typeface="Wingdings 3"/>
              <a:buChar char=""/>
              <a:defRPr/>
            </a:pPr>
            <a:r>
              <a:rPr lang="en-US" b="1" dirty="0" smtClean="0"/>
              <a:t>Unbalanced </a:t>
            </a:r>
            <a:r>
              <a:rPr lang="en-US" b="1" dirty="0"/>
              <a:t>regional development</a:t>
            </a:r>
            <a:r>
              <a:rPr lang="en-US" dirty="0"/>
              <a:t>…</a:t>
            </a:r>
          </a:p>
          <a:p>
            <a:pPr marL="365760" indent="-256032" fontAlgn="auto">
              <a:spcAft>
                <a:spcPts val="0"/>
              </a:spcAft>
              <a:buFont typeface="Wingdings 3"/>
              <a:buChar char=""/>
              <a:defRPr/>
            </a:pPr>
            <a:endParaRPr lang="bg-BG" b="1" dirty="0"/>
          </a:p>
          <a:p>
            <a:pPr marL="365760" indent="-256032" fontAlgn="auto">
              <a:spcAft>
                <a:spcPts val="0"/>
              </a:spcAft>
              <a:buFont typeface="Wingdings 3"/>
              <a:buChar char=""/>
              <a:defRPr/>
            </a:pPr>
            <a:endParaRPr lang="en-US" dirty="0" smtClean="0"/>
          </a:p>
          <a:p>
            <a:pPr marL="365760" indent="-256032" fontAlgn="auto">
              <a:spcAft>
                <a:spcPts val="0"/>
              </a:spcAft>
              <a:buFont typeface="Wingdings 3"/>
              <a:buChar char=""/>
              <a:defRPr/>
            </a:pPr>
            <a:endParaRPr lang="bg-BG" dirty="0"/>
          </a:p>
        </p:txBody>
      </p:sp>
      <p:sp>
        <p:nvSpPr>
          <p:cNvPr id="3" name="Title 2"/>
          <p:cNvSpPr>
            <a:spLocks noGrp="1"/>
          </p:cNvSpPr>
          <p:nvPr>
            <p:ph type="title"/>
          </p:nvPr>
        </p:nvSpPr>
        <p:spPr/>
        <p:txBody>
          <a:bodyPr/>
          <a:lstStyle/>
          <a:p>
            <a:pPr fontAlgn="auto">
              <a:spcAft>
                <a:spcPts val="0"/>
              </a:spcAft>
              <a:defRPr/>
            </a:pPr>
            <a:r>
              <a:rPr lang="en-US" dirty="0">
                <a:effectLst/>
              </a:rPr>
              <a:t>Country background</a:t>
            </a:r>
            <a:endParaRPr lang="bg-BG"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dirty="0" smtClean="0"/>
              <a:t>Regional gaps</a:t>
            </a:r>
            <a:endParaRPr lang="bg-BG" dirty="0"/>
          </a:p>
        </p:txBody>
      </p:sp>
      <p:sp>
        <p:nvSpPr>
          <p:cNvPr id="17410" name="Rectangle 3"/>
          <p:cNvSpPr>
            <a:spLocks noChangeArrowheads="1"/>
          </p:cNvSpPr>
          <p:nvPr/>
        </p:nvSpPr>
        <p:spPr bwMode="auto">
          <a:xfrm>
            <a:off x="1331913" y="1716088"/>
            <a:ext cx="6553200" cy="646112"/>
          </a:xfrm>
          <a:prstGeom prst="rect">
            <a:avLst/>
          </a:prstGeom>
          <a:noFill/>
          <a:ln w="9525">
            <a:noFill/>
            <a:miter lim="800000"/>
            <a:headEnd/>
            <a:tailEnd/>
          </a:ln>
        </p:spPr>
        <p:txBody>
          <a:bodyPr>
            <a:spAutoFit/>
          </a:bodyPr>
          <a:lstStyle/>
          <a:p>
            <a:pPr algn="ctr"/>
            <a:r>
              <a:rPr lang="en-US" b="1">
                <a:solidFill>
                  <a:srgbClr val="000000"/>
                </a:solidFill>
                <a:latin typeface="Lucida Sans Unicode" pitchFamily="34" charset="0"/>
              </a:rPr>
              <a:t>Regional gross domestic product (PPS per inhabitant in % of the EU27 average) by NUTS 2 regions</a:t>
            </a:r>
          </a:p>
        </p:txBody>
      </p:sp>
      <p:graphicFrame>
        <p:nvGraphicFramePr>
          <p:cNvPr id="5" name="Chart 4"/>
          <p:cNvGraphicFramePr>
            <a:graphicFrameLocks/>
          </p:cNvGraphicFramePr>
          <p:nvPr/>
        </p:nvGraphicFramePr>
        <p:xfrm>
          <a:off x="395536" y="2132856"/>
          <a:ext cx="7920880" cy="453995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0975" y="765175"/>
            <a:ext cx="2592388" cy="5472113"/>
          </a:xfrm>
        </p:spPr>
        <p:txBody>
          <a:bodyPr>
            <a:normAutofit fontScale="85000" lnSpcReduction="10000"/>
          </a:bodyPr>
          <a:lstStyle/>
          <a:p>
            <a:pPr marL="365760" indent="-256032" fontAlgn="auto">
              <a:spcAft>
                <a:spcPts val="0"/>
              </a:spcAft>
              <a:buFont typeface="Wingdings 3"/>
              <a:buChar char=""/>
              <a:defRPr/>
            </a:pPr>
            <a:r>
              <a:rPr lang="en-US" b="1" dirty="0" smtClean="0"/>
              <a:t>Depopulation</a:t>
            </a:r>
            <a:r>
              <a:rPr lang="en-US" dirty="0" smtClean="0"/>
              <a:t> </a:t>
            </a:r>
          </a:p>
          <a:p>
            <a:pPr marL="365760" indent="-256032" fontAlgn="auto">
              <a:spcAft>
                <a:spcPts val="0"/>
              </a:spcAft>
              <a:buFont typeface="Wingdings 3"/>
              <a:buChar char=""/>
              <a:defRPr/>
            </a:pPr>
            <a:r>
              <a:rPr lang="en-US" b="1" dirty="0" smtClean="0">
                <a:solidFill>
                  <a:srgbClr val="FF0000"/>
                </a:solidFill>
              </a:rPr>
              <a:t>Unbalanced </a:t>
            </a:r>
            <a:r>
              <a:rPr lang="en-US" b="1" dirty="0">
                <a:solidFill>
                  <a:srgbClr val="FF0000"/>
                </a:solidFill>
              </a:rPr>
              <a:t>regional development</a:t>
            </a:r>
          </a:p>
          <a:p>
            <a:pPr marL="365760" indent="-256032" fontAlgn="auto">
              <a:spcAft>
                <a:spcPts val="0"/>
              </a:spcAft>
              <a:buFont typeface="Wingdings 3"/>
              <a:buChar char=""/>
              <a:defRPr/>
            </a:pPr>
            <a:r>
              <a:rPr lang="en-US" b="1" dirty="0" smtClean="0">
                <a:solidFill>
                  <a:srgbClr val="00B050"/>
                </a:solidFill>
              </a:rPr>
              <a:t>Poverty</a:t>
            </a:r>
            <a:r>
              <a:rPr lang="en-US" b="1" dirty="0" smtClean="0"/>
              <a:t> </a:t>
            </a:r>
          </a:p>
          <a:p>
            <a:pPr marL="365760" indent="-256032" fontAlgn="auto">
              <a:spcAft>
                <a:spcPts val="0"/>
              </a:spcAft>
              <a:buFont typeface="Wingdings 3"/>
              <a:buChar char=""/>
              <a:defRPr/>
            </a:pPr>
            <a:r>
              <a:rPr lang="en-US" b="1" dirty="0" smtClean="0">
                <a:solidFill>
                  <a:srgbClr val="FFC000"/>
                </a:solidFill>
              </a:rPr>
              <a:t>Lack </a:t>
            </a:r>
            <a:r>
              <a:rPr lang="en-US" b="1" dirty="0">
                <a:solidFill>
                  <a:srgbClr val="FFC000"/>
                </a:solidFill>
              </a:rPr>
              <a:t>of e</a:t>
            </a:r>
            <a:r>
              <a:rPr lang="bg-BG" b="1" dirty="0" err="1">
                <a:solidFill>
                  <a:srgbClr val="FFC000"/>
                </a:solidFill>
              </a:rPr>
              <a:t>fficiency</a:t>
            </a:r>
            <a:r>
              <a:rPr lang="bg-BG" b="1" dirty="0">
                <a:solidFill>
                  <a:srgbClr val="FFC000"/>
                </a:solidFill>
              </a:rPr>
              <a:t> of </a:t>
            </a:r>
            <a:r>
              <a:rPr lang="bg-BG" b="1" dirty="0" err="1">
                <a:solidFill>
                  <a:srgbClr val="FFC000"/>
                </a:solidFill>
              </a:rPr>
              <a:t>legal</a:t>
            </a:r>
            <a:r>
              <a:rPr lang="bg-BG" b="1" dirty="0">
                <a:solidFill>
                  <a:srgbClr val="FFC000"/>
                </a:solidFill>
              </a:rPr>
              <a:t> </a:t>
            </a:r>
            <a:r>
              <a:rPr lang="bg-BG" b="1" dirty="0" err="1">
                <a:solidFill>
                  <a:srgbClr val="FFC000"/>
                </a:solidFill>
              </a:rPr>
              <a:t>framework</a:t>
            </a:r>
            <a:r>
              <a:rPr lang="bg-BG" b="1" dirty="0">
                <a:solidFill>
                  <a:srgbClr val="FFC000"/>
                </a:solidFill>
              </a:rPr>
              <a:t> </a:t>
            </a:r>
            <a:r>
              <a:rPr lang="bg-BG" b="1" dirty="0" err="1">
                <a:solidFill>
                  <a:srgbClr val="FFC000"/>
                </a:solidFill>
              </a:rPr>
              <a:t>in</a:t>
            </a:r>
            <a:r>
              <a:rPr lang="bg-BG" b="1" dirty="0">
                <a:solidFill>
                  <a:srgbClr val="FFC000"/>
                </a:solidFill>
              </a:rPr>
              <a:t> </a:t>
            </a:r>
            <a:r>
              <a:rPr lang="bg-BG" b="1" dirty="0" err="1">
                <a:solidFill>
                  <a:srgbClr val="FFC000"/>
                </a:solidFill>
              </a:rPr>
              <a:t>settling</a:t>
            </a:r>
            <a:r>
              <a:rPr lang="bg-BG" b="1" dirty="0">
                <a:solidFill>
                  <a:srgbClr val="FFC000"/>
                </a:solidFill>
              </a:rPr>
              <a:t> </a:t>
            </a:r>
            <a:r>
              <a:rPr lang="bg-BG" b="1" dirty="0" err="1" smtClean="0">
                <a:solidFill>
                  <a:srgbClr val="FFC000"/>
                </a:solidFill>
              </a:rPr>
              <a:t>disputes</a:t>
            </a:r>
            <a:endParaRPr lang="en-US" b="1" dirty="0" smtClean="0">
              <a:solidFill>
                <a:srgbClr val="FFC000"/>
              </a:solidFill>
            </a:endParaRPr>
          </a:p>
          <a:p>
            <a:pPr marL="365760" indent="-256032" fontAlgn="auto">
              <a:spcAft>
                <a:spcPts val="0"/>
              </a:spcAft>
              <a:buFont typeface="Wingdings 3"/>
              <a:buChar char=""/>
              <a:defRPr/>
            </a:pPr>
            <a:r>
              <a:rPr lang="en-US" b="1" dirty="0" smtClean="0">
                <a:solidFill>
                  <a:srgbClr val="002060"/>
                </a:solidFill>
              </a:rPr>
              <a:t>Lack </a:t>
            </a:r>
            <a:r>
              <a:rPr lang="en-US" b="1" dirty="0">
                <a:solidFill>
                  <a:srgbClr val="002060"/>
                </a:solidFill>
              </a:rPr>
              <a:t>of effective social housing </a:t>
            </a:r>
            <a:r>
              <a:rPr lang="en-US" b="1" dirty="0" smtClean="0">
                <a:solidFill>
                  <a:srgbClr val="002060"/>
                </a:solidFill>
              </a:rPr>
              <a:t>policy</a:t>
            </a:r>
            <a:endParaRPr lang="bg-BG" b="1" dirty="0">
              <a:solidFill>
                <a:srgbClr val="002060"/>
              </a:solidFill>
            </a:endParaRPr>
          </a:p>
        </p:txBody>
      </p:sp>
      <p:sp>
        <p:nvSpPr>
          <p:cNvPr id="3" name="Title 2"/>
          <p:cNvSpPr>
            <a:spLocks noGrp="1"/>
          </p:cNvSpPr>
          <p:nvPr>
            <p:ph type="title"/>
          </p:nvPr>
        </p:nvSpPr>
        <p:spPr>
          <a:xfrm>
            <a:off x="-36512" y="0"/>
            <a:ext cx="9180512" cy="620688"/>
          </a:xfrm>
        </p:spPr>
        <p:txBody>
          <a:bodyPr/>
          <a:lstStyle/>
          <a:p>
            <a:pPr fontAlgn="auto">
              <a:spcAft>
                <a:spcPts val="0"/>
              </a:spcAft>
              <a:defRPr/>
            </a:pPr>
            <a:r>
              <a:rPr lang="en-US" sz="2600" dirty="0" smtClean="0">
                <a:effectLst/>
              </a:rPr>
              <a:t>Major consequences over the housing </a:t>
            </a:r>
            <a:r>
              <a:rPr lang="en-US" sz="2600" dirty="0">
                <a:effectLst/>
              </a:rPr>
              <a:t>sector in Bulgaria</a:t>
            </a:r>
            <a:endParaRPr lang="bg-BG" sz="2600" dirty="0"/>
          </a:p>
        </p:txBody>
      </p:sp>
      <p:sp>
        <p:nvSpPr>
          <p:cNvPr id="18435" name="Rectangle 3"/>
          <p:cNvSpPr>
            <a:spLocks noChangeArrowheads="1"/>
          </p:cNvSpPr>
          <p:nvPr/>
        </p:nvSpPr>
        <p:spPr bwMode="auto">
          <a:xfrm>
            <a:off x="3203575" y="628650"/>
            <a:ext cx="6305550" cy="923925"/>
          </a:xfrm>
          <a:prstGeom prst="rect">
            <a:avLst/>
          </a:prstGeom>
          <a:noFill/>
          <a:ln w="9525">
            <a:noFill/>
            <a:miter lim="800000"/>
            <a:headEnd/>
            <a:tailEnd/>
          </a:ln>
        </p:spPr>
        <p:txBody>
          <a:bodyPr>
            <a:spAutoFit/>
          </a:bodyPr>
          <a:lstStyle/>
          <a:p>
            <a:pPr marL="395288" indent="-285750">
              <a:buFont typeface="Wingdings" pitchFamily="2" charset="2"/>
              <a:buChar char="Ø"/>
            </a:pPr>
            <a:r>
              <a:rPr lang="en-US" dirty="0">
                <a:latin typeface="Lucida Sans Unicode" pitchFamily="34" charset="0"/>
              </a:rPr>
              <a:t>Limited </a:t>
            </a:r>
            <a:r>
              <a:rPr lang="en-US" dirty="0" smtClean="0">
                <a:latin typeface="Lucida Sans Unicode" pitchFamily="34" charset="0"/>
              </a:rPr>
              <a:t>demand of rental housing</a:t>
            </a:r>
            <a:endParaRPr lang="en-US" dirty="0">
              <a:latin typeface="Lucida Sans Unicode" pitchFamily="34" charset="0"/>
            </a:endParaRPr>
          </a:p>
          <a:p>
            <a:pPr marL="395288" indent="-285750">
              <a:buFont typeface="Wingdings" pitchFamily="2" charset="2"/>
              <a:buChar char="Ø"/>
            </a:pPr>
            <a:r>
              <a:rPr lang="en-US" dirty="0">
                <a:latin typeface="Lucida Sans Unicode" pitchFamily="34" charset="0"/>
              </a:rPr>
              <a:t>Large number of abandoned houses - vacant housing stock - 1.22 million units in 2011</a:t>
            </a:r>
          </a:p>
        </p:txBody>
      </p:sp>
      <p:sp>
        <p:nvSpPr>
          <p:cNvPr id="18436" name="Rectangle 4"/>
          <p:cNvSpPr>
            <a:spLocks noChangeArrowheads="1"/>
          </p:cNvSpPr>
          <p:nvPr/>
        </p:nvSpPr>
        <p:spPr bwMode="auto">
          <a:xfrm>
            <a:off x="3409950" y="1565275"/>
            <a:ext cx="5808663" cy="646331"/>
          </a:xfrm>
          <a:prstGeom prst="rect">
            <a:avLst/>
          </a:prstGeom>
          <a:noFill/>
          <a:ln w="9525">
            <a:noFill/>
            <a:miter lim="800000"/>
            <a:headEnd/>
            <a:tailEnd/>
          </a:ln>
        </p:spPr>
        <p:txBody>
          <a:bodyPr>
            <a:spAutoFit/>
          </a:bodyPr>
          <a:lstStyle/>
          <a:p>
            <a:pPr marL="566738" indent="-457200">
              <a:spcBef>
                <a:spcPts val="400"/>
              </a:spcBef>
              <a:buClr>
                <a:srgbClr val="72A376"/>
              </a:buClr>
              <a:buSzPct val="68000"/>
              <a:buFont typeface="Wingdings" pitchFamily="2" charset="2"/>
              <a:buChar char="Ø"/>
            </a:pPr>
            <a:r>
              <a:rPr lang="en-US" dirty="0">
                <a:solidFill>
                  <a:srgbClr val="FF0000"/>
                </a:solidFill>
                <a:latin typeface="Lucida Sans Unicode" pitchFamily="34" charset="0"/>
              </a:rPr>
              <a:t>Concentration of the demand in very few big </a:t>
            </a:r>
            <a:r>
              <a:rPr lang="en-US" dirty="0" smtClean="0">
                <a:solidFill>
                  <a:srgbClr val="FF0000"/>
                </a:solidFill>
                <a:latin typeface="Lucida Sans Unicode" pitchFamily="34" charset="0"/>
              </a:rPr>
              <a:t>cities</a:t>
            </a:r>
            <a:endParaRPr lang="en-US" dirty="0">
              <a:solidFill>
                <a:srgbClr val="FF0000"/>
              </a:solidFill>
              <a:latin typeface="Lucida Sans Unicode" pitchFamily="34" charset="0"/>
            </a:endParaRPr>
          </a:p>
        </p:txBody>
      </p:sp>
      <p:sp>
        <p:nvSpPr>
          <p:cNvPr id="18437" name="Rectangle 5"/>
          <p:cNvSpPr>
            <a:spLocks noChangeArrowheads="1"/>
          </p:cNvSpPr>
          <p:nvPr/>
        </p:nvSpPr>
        <p:spPr bwMode="auto">
          <a:xfrm>
            <a:off x="3532187" y="2146300"/>
            <a:ext cx="5564188" cy="923925"/>
          </a:xfrm>
          <a:prstGeom prst="rect">
            <a:avLst/>
          </a:prstGeom>
          <a:noFill/>
          <a:ln w="9525">
            <a:noFill/>
            <a:miter lim="800000"/>
            <a:headEnd/>
            <a:tailEnd/>
          </a:ln>
        </p:spPr>
        <p:txBody>
          <a:bodyPr>
            <a:spAutoFit/>
          </a:bodyPr>
          <a:lstStyle/>
          <a:p>
            <a:pPr marL="395288" indent="-285750">
              <a:buFont typeface="Wingdings" pitchFamily="2" charset="2"/>
              <a:buChar char="Ø"/>
            </a:pPr>
            <a:r>
              <a:rPr lang="en-US" dirty="0">
                <a:solidFill>
                  <a:srgbClr val="00B050"/>
                </a:solidFill>
                <a:latin typeface="Lucida Sans Unicode" pitchFamily="34" charset="0"/>
              </a:rPr>
              <a:t>Narrowed opportunities for mobility</a:t>
            </a:r>
          </a:p>
          <a:p>
            <a:pPr marL="395288" indent="-285750">
              <a:buFont typeface="Wingdings" pitchFamily="2" charset="2"/>
              <a:buChar char="Ø"/>
            </a:pPr>
            <a:r>
              <a:rPr lang="en-US" dirty="0">
                <a:solidFill>
                  <a:srgbClr val="00B050"/>
                </a:solidFill>
                <a:latin typeface="Lucida Sans Unicode" pitchFamily="34" charset="0"/>
              </a:rPr>
              <a:t>Lack of solvent demand </a:t>
            </a:r>
          </a:p>
          <a:p>
            <a:pPr marL="395288" indent="-285750">
              <a:buFont typeface="Wingdings" pitchFamily="2" charset="2"/>
              <a:buChar char="Ø"/>
            </a:pPr>
            <a:r>
              <a:rPr lang="en-US" dirty="0">
                <a:solidFill>
                  <a:srgbClr val="00B050"/>
                </a:solidFill>
                <a:latin typeface="Lucida Sans Unicode" pitchFamily="34" charset="0"/>
              </a:rPr>
              <a:t>Decreasing rent prices</a:t>
            </a:r>
          </a:p>
        </p:txBody>
      </p:sp>
      <p:sp>
        <p:nvSpPr>
          <p:cNvPr id="18438" name="Rectangle 6"/>
          <p:cNvSpPr>
            <a:spLocks noChangeArrowheads="1"/>
          </p:cNvSpPr>
          <p:nvPr/>
        </p:nvSpPr>
        <p:spPr bwMode="auto">
          <a:xfrm>
            <a:off x="3505200" y="3214687"/>
            <a:ext cx="4918075" cy="646113"/>
          </a:xfrm>
          <a:prstGeom prst="rect">
            <a:avLst/>
          </a:prstGeom>
          <a:noFill/>
          <a:ln w="9525">
            <a:noFill/>
            <a:miter lim="800000"/>
            <a:headEnd/>
            <a:tailEnd/>
          </a:ln>
        </p:spPr>
        <p:txBody>
          <a:bodyPr>
            <a:spAutoFit/>
          </a:bodyPr>
          <a:lstStyle/>
          <a:p>
            <a:pPr marL="395288" indent="-285750">
              <a:buFont typeface="Wingdings" pitchFamily="2" charset="2"/>
              <a:buChar char="Ø"/>
            </a:pPr>
            <a:r>
              <a:rPr lang="en-US" dirty="0">
                <a:solidFill>
                  <a:srgbClr val="FFC000"/>
                </a:solidFill>
                <a:latin typeface="Lucida Sans Unicode" pitchFamily="34" charset="0"/>
              </a:rPr>
              <a:t>Lack of confidence between the landlords and tenants</a:t>
            </a:r>
            <a:endParaRPr lang="bg-BG" dirty="0">
              <a:solidFill>
                <a:srgbClr val="FFC000"/>
              </a:solidFill>
              <a:latin typeface="Lucida Sans Unicode" pitchFamily="34" charset="0"/>
            </a:endParaRPr>
          </a:p>
        </p:txBody>
      </p:sp>
      <p:sp>
        <p:nvSpPr>
          <p:cNvPr id="18439" name="Rectangle 7"/>
          <p:cNvSpPr>
            <a:spLocks noChangeArrowheads="1"/>
          </p:cNvSpPr>
          <p:nvPr/>
        </p:nvSpPr>
        <p:spPr bwMode="auto">
          <a:xfrm>
            <a:off x="3505200" y="4077072"/>
            <a:ext cx="5459288" cy="2308324"/>
          </a:xfrm>
          <a:prstGeom prst="rect">
            <a:avLst/>
          </a:prstGeom>
          <a:noFill/>
          <a:ln w="9525">
            <a:noFill/>
            <a:miter lim="800000"/>
            <a:headEnd/>
            <a:tailEnd/>
          </a:ln>
        </p:spPr>
        <p:txBody>
          <a:bodyPr wrap="square">
            <a:spAutoFit/>
          </a:bodyPr>
          <a:lstStyle/>
          <a:p>
            <a:pPr marL="395288" indent="-285750">
              <a:buFont typeface="Wingdings" pitchFamily="2" charset="2"/>
              <a:buChar char="Ø"/>
            </a:pPr>
            <a:r>
              <a:rPr lang="en-US" dirty="0">
                <a:solidFill>
                  <a:srgbClr val="002060"/>
                </a:solidFill>
                <a:latin typeface="Lucida Sans Unicode" pitchFamily="34" charset="0"/>
              </a:rPr>
              <a:t>Poor maintenance and decreasing quality of social housing fund - mostly vulnerable groups in bigger cities affected</a:t>
            </a:r>
          </a:p>
          <a:p>
            <a:pPr marL="395288" indent="-285750">
              <a:buFont typeface="Wingdings" pitchFamily="2" charset="2"/>
              <a:buChar char="Ø"/>
            </a:pPr>
            <a:r>
              <a:rPr lang="en-US" dirty="0">
                <a:solidFill>
                  <a:srgbClr val="002060"/>
                </a:solidFill>
                <a:latin typeface="Lucida Sans Unicode" pitchFamily="34" charset="0"/>
              </a:rPr>
              <a:t>Growing number of illegal housing stock – </a:t>
            </a:r>
            <a:r>
              <a:rPr lang="en-US" dirty="0" smtClean="0">
                <a:solidFill>
                  <a:srgbClr val="002060"/>
                </a:solidFill>
                <a:latin typeface="Lucida Sans Unicode" pitchFamily="34" charset="0"/>
              </a:rPr>
              <a:t>every </a:t>
            </a:r>
            <a:r>
              <a:rPr lang="en-US" dirty="0">
                <a:solidFill>
                  <a:srgbClr val="002060"/>
                </a:solidFill>
                <a:latin typeface="Lucida Sans Unicode" pitchFamily="34" charset="0"/>
              </a:rPr>
              <a:t>4</a:t>
            </a:r>
            <a:r>
              <a:rPr lang="en-US" baseline="30000" dirty="0">
                <a:solidFill>
                  <a:srgbClr val="002060"/>
                </a:solidFill>
                <a:latin typeface="Lucida Sans Unicode" pitchFamily="34" charset="0"/>
              </a:rPr>
              <a:t>th</a:t>
            </a:r>
            <a:r>
              <a:rPr lang="en-US" dirty="0">
                <a:solidFill>
                  <a:srgbClr val="002060"/>
                </a:solidFill>
                <a:latin typeface="Lucida Sans Unicode" pitchFamily="34" charset="0"/>
              </a:rPr>
              <a:t> house in poorest communities is illegally built</a:t>
            </a:r>
          </a:p>
          <a:p>
            <a:pPr marL="395288" indent="-285750">
              <a:buFont typeface="Wingdings" pitchFamily="2" charset="2"/>
              <a:buChar char="Ø"/>
            </a:pPr>
            <a:r>
              <a:rPr lang="en-US" dirty="0">
                <a:solidFill>
                  <a:srgbClr val="002060"/>
                </a:solidFill>
                <a:latin typeface="Lucida Sans Unicode" pitchFamily="34" charset="0"/>
              </a:rPr>
              <a:t>Unregistered tenancy contracts</a:t>
            </a:r>
          </a:p>
          <a:p>
            <a:pPr marL="395288" indent="-285750">
              <a:buFont typeface="Wingdings" pitchFamily="2" charset="2"/>
              <a:buChar char="Ø"/>
            </a:pPr>
            <a:r>
              <a:rPr lang="en-US" dirty="0">
                <a:solidFill>
                  <a:srgbClr val="002060"/>
                </a:solidFill>
                <a:latin typeface="Lucida Sans Unicode" pitchFamily="34" charset="0"/>
              </a:rPr>
              <a:t>Shrinking number of social houses…</a:t>
            </a:r>
          </a:p>
        </p:txBody>
      </p:sp>
      <p:sp>
        <p:nvSpPr>
          <p:cNvPr id="9" name="Striped Right Arrow 8"/>
          <p:cNvSpPr/>
          <p:nvPr/>
        </p:nvSpPr>
        <p:spPr>
          <a:xfrm>
            <a:off x="2411413" y="1341438"/>
            <a:ext cx="1223962" cy="3959225"/>
          </a:xfrm>
          <a:prstGeom prst="stripedRightArrow">
            <a:avLst/>
          </a:prstGeom>
          <a:solidFill>
            <a:schemeClr val="accent1">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bg-BG"/>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8312" y="1125538"/>
            <a:ext cx="8424167" cy="5100637"/>
          </a:xfrm>
        </p:spPr>
        <p:txBody>
          <a:bodyPr>
            <a:normAutofit/>
          </a:bodyPr>
          <a:lstStyle/>
          <a:p>
            <a:pPr marL="365760" indent="-256032" fontAlgn="auto">
              <a:spcAft>
                <a:spcPts val="0"/>
              </a:spcAft>
              <a:buFont typeface="Wingdings 3"/>
              <a:buChar char=""/>
              <a:defRPr/>
            </a:pPr>
            <a:r>
              <a:rPr lang="en-US" dirty="0"/>
              <a:t>Between 1985 and 2011 the number of state-owned dwellings in Bulgaria was reduced more than 6 times from 441,493 </a:t>
            </a:r>
            <a:r>
              <a:rPr lang="en-US" dirty="0" smtClean="0"/>
              <a:t>to 69,878. </a:t>
            </a:r>
            <a:r>
              <a:rPr lang="en-US" dirty="0"/>
              <a:t>This represents </a:t>
            </a:r>
            <a:r>
              <a:rPr lang="en-US" dirty="0">
                <a:solidFill>
                  <a:srgbClr val="FF0000"/>
                </a:solidFill>
              </a:rPr>
              <a:t>2.6%</a:t>
            </a:r>
            <a:r>
              <a:rPr lang="en-US" dirty="0"/>
              <a:t> of all inhabited dwellings</a:t>
            </a:r>
            <a:r>
              <a:rPr lang="en-US" dirty="0" smtClean="0"/>
              <a:t>.</a:t>
            </a:r>
          </a:p>
          <a:p>
            <a:pPr marL="365760" indent="-256032" fontAlgn="auto">
              <a:spcAft>
                <a:spcPts val="0"/>
              </a:spcAft>
              <a:buFont typeface="Wingdings 3"/>
              <a:buChar char=""/>
              <a:defRPr/>
            </a:pPr>
            <a:r>
              <a:rPr lang="en-US" dirty="0" smtClean="0"/>
              <a:t>785,000 </a:t>
            </a:r>
            <a:r>
              <a:rPr lang="en-US" dirty="0"/>
              <a:t>tenants (</a:t>
            </a:r>
            <a:r>
              <a:rPr lang="en-US" dirty="0">
                <a:solidFill>
                  <a:srgbClr val="FF0000"/>
                </a:solidFill>
              </a:rPr>
              <a:t>11,1</a:t>
            </a:r>
            <a:r>
              <a:rPr lang="en-US" dirty="0"/>
              <a:t>% of all residents) rent at reduced price or for </a:t>
            </a:r>
            <a:r>
              <a:rPr lang="en-US" dirty="0" smtClean="0"/>
              <a:t>free </a:t>
            </a:r>
            <a:r>
              <a:rPr lang="en-US" dirty="0"/>
              <a:t>– however the available social housing fund is only </a:t>
            </a:r>
            <a:r>
              <a:rPr lang="en-US" dirty="0">
                <a:solidFill>
                  <a:srgbClr val="FF0000"/>
                </a:solidFill>
              </a:rPr>
              <a:t>69,878</a:t>
            </a:r>
            <a:r>
              <a:rPr lang="en-US" dirty="0"/>
              <a:t> dwellings.</a:t>
            </a:r>
          </a:p>
          <a:p>
            <a:pPr marL="365760" indent="-256032" fontAlgn="auto">
              <a:spcAft>
                <a:spcPts val="0"/>
              </a:spcAft>
              <a:buFont typeface="Wingdings 3"/>
              <a:buChar char=""/>
              <a:defRPr/>
            </a:pPr>
            <a:r>
              <a:rPr lang="en-US" dirty="0" smtClean="0"/>
              <a:t>Informal social networks’ </a:t>
            </a:r>
            <a:r>
              <a:rPr lang="en-US" dirty="0"/>
              <a:t>housing </a:t>
            </a:r>
            <a:r>
              <a:rPr lang="en-US" dirty="0" smtClean="0"/>
              <a:t>- filling </a:t>
            </a:r>
            <a:r>
              <a:rPr lang="en-US" dirty="0"/>
              <a:t>the gap of state absenteeism in housing policy – relatives, </a:t>
            </a:r>
            <a:r>
              <a:rPr lang="en-US" dirty="0" smtClean="0"/>
              <a:t>neighbors, friends</a:t>
            </a:r>
            <a:r>
              <a:rPr lang="en-US" dirty="0"/>
              <a:t>…</a:t>
            </a:r>
          </a:p>
          <a:p>
            <a:pPr marL="365760" indent="-256032" fontAlgn="auto">
              <a:spcAft>
                <a:spcPts val="0"/>
              </a:spcAft>
              <a:buFont typeface="Wingdings 3"/>
              <a:buChar char=""/>
              <a:defRPr/>
            </a:pPr>
            <a:endParaRPr lang="en-US" dirty="0"/>
          </a:p>
          <a:p>
            <a:pPr marL="365760" indent="-256032" fontAlgn="auto">
              <a:spcAft>
                <a:spcPts val="0"/>
              </a:spcAft>
              <a:buFont typeface="Wingdings 3"/>
              <a:buChar char=""/>
              <a:defRPr/>
            </a:pPr>
            <a:endParaRPr lang="bg-BG" dirty="0"/>
          </a:p>
        </p:txBody>
      </p:sp>
      <p:sp>
        <p:nvSpPr>
          <p:cNvPr id="3" name="Title 2"/>
          <p:cNvSpPr>
            <a:spLocks noGrp="1"/>
          </p:cNvSpPr>
          <p:nvPr>
            <p:ph type="title"/>
          </p:nvPr>
        </p:nvSpPr>
        <p:spPr>
          <a:xfrm>
            <a:off x="457200" y="274638"/>
            <a:ext cx="8229600" cy="634082"/>
          </a:xfrm>
        </p:spPr>
        <p:txBody>
          <a:bodyPr>
            <a:noAutofit/>
          </a:bodyPr>
          <a:lstStyle/>
          <a:p>
            <a:pPr fontAlgn="auto">
              <a:spcAft>
                <a:spcPts val="0"/>
              </a:spcAft>
              <a:defRPr/>
            </a:pPr>
            <a:r>
              <a:rPr lang="en-US" sz="2600" dirty="0"/>
              <a:t>Shrinking number of social </a:t>
            </a:r>
            <a:r>
              <a:rPr lang="en-US" sz="2600" dirty="0" smtClean="0"/>
              <a:t>houses</a:t>
            </a:r>
            <a:endParaRPr lang="bg-BG" sz="2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Estimations of potential for SRA development</a:t>
            </a:r>
            <a:endParaRPr lang="bg-BG" dirty="0"/>
          </a:p>
        </p:txBody>
      </p:sp>
      <p:graphicFrame>
        <p:nvGraphicFramePr>
          <p:cNvPr id="5" name="Table 4"/>
          <p:cNvGraphicFramePr>
            <a:graphicFrameLocks noGrp="1"/>
          </p:cNvGraphicFramePr>
          <p:nvPr>
            <p:extLst>
              <p:ext uri="{D42A27DB-BD31-4B8C-83A1-F6EECF244321}">
                <p14:modId xmlns:p14="http://schemas.microsoft.com/office/powerpoint/2010/main" val="4202366867"/>
              </p:ext>
            </p:extLst>
          </p:nvPr>
        </p:nvGraphicFramePr>
        <p:xfrm>
          <a:off x="251520" y="2204864"/>
          <a:ext cx="8712969" cy="2581665"/>
        </p:xfrm>
        <a:graphic>
          <a:graphicData uri="http://schemas.openxmlformats.org/drawingml/2006/table">
            <a:tbl>
              <a:tblPr firstRow="1" firstCol="1" bandRow="1">
                <a:tableStyleId>{5C22544A-7EE6-4342-B048-85BDC9FD1C3A}</a:tableStyleId>
              </a:tblPr>
              <a:tblGrid>
                <a:gridCol w="1296144"/>
                <a:gridCol w="1152128"/>
                <a:gridCol w="1080120"/>
                <a:gridCol w="1152128"/>
                <a:gridCol w="2304256"/>
                <a:gridCol w="1728193"/>
              </a:tblGrid>
              <a:tr h="1562737">
                <a:tc>
                  <a:txBody>
                    <a:bodyPr/>
                    <a:lstStyle/>
                    <a:p>
                      <a:pPr algn="ctr">
                        <a:lnSpc>
                          <a:spcPct val="115000"/>
                        </a:lnSpc>
                        <a:spcAft>
                          <a:spcPts val="0"/>
                        </a:spcAft>
                      </a:pPr>
                      <a:r>
                        <a:rPr lang="en-US" sz="2000" dirty="0">
                          <a:effectLst/>
                        </a:rPr>
                        <a:t>Total</a:t>
                      </a:r>
                      <a:endParaRPr lang="bg-BG" sz="2000" dirty="0">
                        <a:effectLst/>
                        <a:latin typeface="Times New Roman"/>
                        <a:ea typeface="Calibri"/>
                      </a:endParaRPr>
                    </a:p>
                  </a:txBody>
                  <a:tcPr marL="44450" marR="44450" marT="0" marB="0" anchor="b"/>
                </a:tc>
                <a:tc>
                  <a:txBody>
                    <a:bodyPr/>
                    <a:lstStyle/>
                    <a:p>
                      <a:pPr algn="ctr">
                        <a:lnSpc>
                          <a:spcPct val="115000"/>
                        </a:lnSpc>
                        <a:spcAft>
                          <a:spcPts val="0"/>
                        </a:spcAft>
                      </a:pPr>
                      <a:r>
                        <a:rPr lang="en-US" sz="2000" dirty="0">
                          <a:effectLst/>
                        </a:rPr>
                        <a:t>Owner</a:t>
                      </a:r>
                      <a:endParaRPr lang="bg-BG" sz="2000" dirty="0">
                        <a:effectLst/>
                        <a:latin typeface="Times New Roman"/>
                        <a:ea typeface="Calibri"/>
                      </a:endParaRPr>
                    </a:p>
                  </a:txBody>
                  <a:tcPr marL="44450" marR="44450" marT="0" marB="0" anchor="b"/>
                </a:tc>
                <a:tc>
                  <a:txBody>
                    <a:bodyPr/>
                    <a:lstStyle/>
                    <a:p>
                      <a:pPr algn="ctr">
                        <a:lnSpc>
                          <a:spcPct val="115000"/>
                        </a:lnSpc>
                        <a:spcAft>
                          <a:spcPts val="0"/>
                        </a:spcAft>
                      </a:pPr>
                      <a:r>
                        <a:rPr lang="en-US" sz="2000" dirty="0">
                          <a:effectLst/>
                        </a:rPr>
                        <a:t>Tenant, rent free</a:t>
                      </a:r>
                      <a:endParaRPr lang="bg-BG" sz="2000" dirty="0">
                        <a:effectLst/>
                        <a:latin typeface="Times New Roman"/>
                        <a:ea typeface="Calibri"/>
                      </a:endParaRPr>
                    </a:p>
                  </a:txBody>
                  <a:tcPr marL="44450" marR="44450" marT="0" marB="0" anchor="b"/>
                </a:tc>
                <a:tc>
                  <a:txBody>
                    <a:bodyPr/>
                    <a:lstStyle/>
                    <a:p>
                      <a:pPr algn="ctr">
                        <a:lnSpc>
                          <a:spcPct val="115000"/>
                        </a:lnSpc>
                        <a:spcAft>
                          <a:spcPts val="0"/>
                        </a:spcAft>
                      </a:pPr>
                      <a:r>
                        <a:rPr lang="en-US" sz="2000">
                          <a:effectLst/>
                        </a:rPr>
                        <a:t>Tenant</a:t>
                      </a:r>
                      <a:endParaRPr lang="bg-BG" sz="2000">
                        <a:effectLst/>
                        <a:latin typeface="Times New Roman"/>
                        <a:ea typeface="Calibri"/>
                      </a:endParaRPr>
                    </a:p>
                  </a:txBody>
                  <a:tcPr marL="44450" marR="44450" marT="0" marB="0" anchor="b"/>
                </a:tc>
                <a:tc>
                  <a:txBody>
                    <a:bodyPr/>
                    <a:lstStyle/>
                    <a:p>
                      <a:pPr algn="ctr">
                        <a:lnSpc>
                          <a:spcPct val="115000"/>
                        </a:lnSpc>
                        <a:spcAft>
                          <a:spcPts val="0"/>
                        </a:spcAft>
                      </a:pPr>
                      <a:r>
                        <a:rPr lang="en-US" sz="2000">
                          <a:effectLst/>
                        </a:rPr>
                        <a:t>Owner/Tenant, rent free and tenant</a:t>
                      </a:r>
                      <a:endParaRPr lang="bg-BG" sz="2000">
                        <a:effectLst/>
                        <a:latin typeface="Times New Roman"/>
                        <a:ea typeface="Calibri"/>
                      </a:endParaRPr>
                    </a:p>
                  </a:txBody>
                  <a:tcPr marL="44450" marR="44450" marT="0" marB="0" anchor="b"/>
                </a:tc>
                <a:tc>
                  <a:txBody>
                    <a:bodyPr/>
                    <a:lstStyle/>
                    <a:p>
                      <a:pPr algn="ctr">
                        <a:lnSpc>
                          <a:spcPct val="115000"/>
                        </a:lnSpc>
                        <a:spcAft>
                          <a:spcPts val="0"/>
                        </a:spcAft>
                      </a:pPr>
                      <a:r>
                        <a:rPr lang="en-US" sz="2000" dirty="0">
                          <a:effectLst/>
                        </a:rPr>
                        <a:t>Institutional </a:t>
                      </a:r>
                      <a:r>
                        <a:rPr lang="en-US" sz="2000" dirty="0" smtClean="0">
                          <a:effectLst/>
                        </a:rPr>
                        <a:t>dwellings</a:t>
                      </a:r>
                      <a:endParaRPr lang="bg-BG" sz="2000" dirty="0">
                        <a:effectLst/>
                        <a:latin typeface="Times New Roman"/>
                        <a:ea typeface="Calibri"/>
                      </a:endParaRPr>
                    </a:p>
                  </a:txBody>
                  <a:tcPr marL="44450" marR="44450" marT="0" marB="0" anchor="b"/>
                </a:tc>
              </a:tr>
              <a:tr h="509464">
                <a:tc>
                  <a:txBody>
                    <a:bodyPr/>
                    <a:lstStyle/>
                    <a:p>
                      <a:pPr algn="l">
                        <a:lnSpc>
                          <a:spcPct val="115000"/>
                        </a:lnSpc>
                        <a:spcAft>
                          <a:spcPts val="0"/>
                        </a:spcAft>
                      </a:pPr>
                      <a:r>
                        <a:rPr lang="en-US" sz="2000">
                          <a:effectLst/>
                        </a:rPr>
                        <a:t>Dwellings</a:t>
                      </a:r>
                      <a:endParaRPr lang="bg-BG" sz="2000">
                        <a:effectLst/>
                        <a:latin typeface="Times New Roman"/>
                        <a:ea typeface="Calibri"/>
                      </a:endParaRPr>
                    </a:p>
                  </a:txBody>
                  <a:tcPr marL="44450" marR="44450" marT="0" marB="0" anchor="b"/>
                </a:tc>
                <a:tc>
                  <a:txBody>
                    <a:bodyPr/>
                    <a:lstStyle/>
                    <a:p>
                      <a:pPr algn="r">
                        <a:lnSpc>
                          <a:spcPct val="115000"/>
                        </a:lnSpc>
                        <a:spcAft>
                          <a:spcPts val="0"/>
                        </a:spcAft>
                      </a:pPr>
                      <a:r>
                        <a:rPr lang="en-US" sz="2000">
                          <a:effectLst/>
                        </a:rPr>
                        <a:t>81.7%</a:t>
                      </a:r>
                      <a:endParaRPr lang="bg-BG" sz="2000">
                        <a:effectLst/>
                        <a:latin typeface="Times New Roman"/>
                        <a:ea typeface="Calibri"/>
                      </a:endParaRPr>
                    </a:p>
                  </a:txBody>
                  <a:tcPr marL="44450" marR="44450" marT="0" marB="0" anchor="b"/>
                </a:tc>
                <a:tc>
                  <a:txBody>
                    <a:bodyPr/>
                    <a:lstStyle/>
                    <a:p>
                      <a:pPr algn="r">
                        <a:lnSpc>
                          <a:spcPct val="115000"/>
                        </a:lnSpc>
                        <a:spcAft>
                          <a:spcPts val="0"/>
                        </a:spcAft>
                      </a:pPr>
                      <a:r>
                        <a:rPr lang="en-US" sz="2000" dirty="0">
                          <a:effectLst/>
                        </a:rPr>
                        <a:t>7.1%</a:t>
                      </a:r>
                      <a:endParaRPr lang="bg-BG" sz="2000" dirty="0">
                        <a:effectLst/>
                        <a:latin typeface="Times New Roman"/>
                        <a:ea typeface="Calibri"/>
                      </a:endParaRPr>
                    </a:p>
                  </a:txBody>
                  <a:tcPr marL="44450" marR="44450" marT="0" marB="0" anchor="b"/>
                </a:tc>
                <a:tc>
                  <a:txBody>
                    <a:bodyPr/>
                    <a:lstStyle/>
                    <a:p>
                      <a:pPr algn="r">
                        <a:lnSpc>
                          <a:spcPct val="115000"/>
                        </a:lnSpc>
                        <a:spcAft>
                          <a:spcPts val="0"/>
                        </a:spcAft>
                      </a:pPr>
                      <a:r>
                        <a:rPr lang="en-US" sz="2000" dirty="0">
                          <a:effectLst/>
                        </a:rPr>
                        <a:t>6.4%</a:t>
                      </a:r>
                      <a:endParaRPr lang="bg-BG" sz="2000" dirty="0">
                        <a:effectLst/>
                        <a:latin typeface="Times New Roman"/>
                        <a:ea typeface="Calibri"/>
                      </a:endParaRPr>
                    </a:p>
                  </a:txBody>
                  <a:tcPr marL="44450" marR="44450" marT="0" marB="0" anchor="b"/>
                </a:tc>
                <a:tc>
                  <a:txBody>
                    <a:bodyPr/>
                    <a:lstStyle/>
                    <a:p>
                      <a:pPr algn="r">
                        <a:lnSpc>
                          <a:spcPct val="115000"/>
                        </a:lnSpc>
                        <a:spcAft>
                          <a:spcPts val="0"/>
                        </a:spcAft>
                      </a:pPr>
                      <a:r>
                        <a:rPr lang="en-US" sz="2000" dirty="0">
                          <a:effectLst/>
                        </a:rPr>
                        <a:t>4.8%</a:t>
                      </a:r>
                      <a:endParaRPr lang="bg-BG" sz="2000" dirty="0">
                        <a:effectLst/>
                        <a:latin typeface="Times New Roman"/>
                        <a:ea typeface="Calibri"/>
                      </a:endParaRPr>
                    </a:p>
                  </a:txBody>
                  <a:tcPr marL="44450" marR="44450" marT="0" marB="0" anchor="b"/>
                </a:tc>
                <a:tc>
                  <a:txBody>
                    <a:bodyPr/>
                    <a:lstStyle/>
                    <a:p>
                      <a:pPr algn="r">
                        <a:lnSpc>
                          <a:spcPct val="115000"/>
                        </a:lnSpc>
                        <a:spcAft>
                          <a:spcPts val="0"/>
                        </a:spcAft>
                      </a:pPr>
                      <a:r>
                        <a:rPr lang="en-US" sz="2000" dirty="0">
                          <a:effectLst/>
                        </a:rPr>
                        <a:t>0.03%</a:t>
                      </a:r>
                      <a:endParaRPr lang="bg-BG" sz="2000" dirty="0">
                        <a:effectLst/>
                        <a:latin typeface="Times New Roman"/>
                        <a:ea typeface="Calibri"/>
                      </a:endParaRPr>
                    </a:p>
                  </a:txBody>
                  <a:tcPr marL="44450" marR="44450" marT="0" marB="0" anchor="b"/>
                </a:tc>
              </a:tr>
              <a:tr h="509464">
                <a:tc>
                  <a:txBody>
                    <a:bodyPr/>
                    <a:lstStyle/>
                    <a:p>
                      <a:pPr algn="l">
                        <a:lnSpc>
                          <a:spcPct val="115000"/>
                        </a:lnSpc>
                        <a:spcAft>
                          <a:spcPts val="0"/>
                        </a:spcAft>
                      </a:pPr>
                      <a:r>
                        <a:rPr lang="en-US" sz="2000">
                          <a:effectLst/>
                        </a:rPr>
                        <a:t>Residents</a:t>
                      </a:r>
                      <a:endParaRPr lang="bg-BG" sz="2000">
                        <a:effectLst/>
                        <a:latin typeface="Times New Roman"/>
                        <a:ea typeface="Calibri"/>
                      </a:endParaRPr>
                    </a:p>
                  </a:txBody>
                  <a:tcPr marL="44450" marR="44450" marT="0" marB="0" anchor="b"/>
                </a:tc>
                <a:tc>
                  <a:txBody>
                    <a:bodyPr/>
                    <a:lstStyle/>
                    <a:p>
                      <a:pPr algn="r">
                        <a:lnSpc>
                          <a:spcPct val="115000"/>
                        </a:lnSpc>
                        <a:spcAft>
                          <a:spcPts val="0"/>
                        </a:spcAft>
                      </a:pPr>
                      <a:r>
                        <a:rPr lang="en-US" sz="2000" dirty="0">
                          <a:effectLst/>
                        </a:rPr>
                        <a:t>81.1%</a:t>
                      </a:r>
                      <a:endParaRPr lang="bg-BG" sz="2000" dirty="0">
                        <a:effectLst/>
                        <a:latin typeface="Times New Roman"/>
                        <a:ea typeface="Calibri"/>
                      </a:endParaRPr>
                    </a:p>
                  </a:txBody>
                  <a:tcPr marL="44450" marR="44450" marT="0" marB="0" anchor="b"/>
                </a:tc>
                <a:tc>
                  <a:txBody>
                    <a:bodyPr/>
                    <a:lstStyle/>
                    <a:p>
                      <a:pPr algn="r">
                        <a:lnSpc>
                          <a:spcPct val="115000"/>
                        </a:lnSpc>
                        <a:spcAft>
                          <a:spcPts val="0"/>
                        </a:spcAft>
                      </a:pPr>
                      <a:r>
                        <a:rPr lang="en-US" sz="2000" dirty="0">
                          <a:effectLst/>
                        </a:rPr>
                        <a:t>6.2%</a:t>
                      </a:r>
                      <a:endParaRPr lang="bg-BG" sz="2000" dirty="0">
                        <a:effectLst/>
                        <a:latin typeface="Times New Roman"/>
                        <a:ea typeface="Calibri"/>
                      </a:endParaRPr>
                    </a:p>
                  </a:txBody>
                  <a:tcPr marL="44450" marR="44450" marT="0" marB="0" anchor="b"/>
                </a:tc>
                <a:tc>
                  <a:txBody>
                    <a:bodyPr/>
                    <a:lstStyle/>
                    <a:p>
                      <a:pPr algn="r">
                        <a:lnSpc>
                          <a:spcPct val="115000"/>
                        </a:lnSpc>
                        <a:spcAft>
                          <a:spcPts val="0"/>
                        </a:spcAft>
                      </a:pPr>
                      <a:r>
                        <a:rPr lang="en-US" sz="2000" dirty="0">
                          <a:effectLst/>
                        </a:rPr>
                        <a:t>6.2%</a:t>
                      </a:r>
                      <a:endParaRPr lang="bg-BG" sz="2000" dirty="0">
                        <a:effectLst/>
                        <a:latin typeface="Times New Roman"/>
                        <a:ea typeface="Calibri"/>
                      </a:endParaRPr>
                    </a:p>
                  </a:txBody>
                  <a:tcPr marL="44450" marR="44450" marT="0" marB="0" anchor="b"/>
                </a:tc>
                <a:tc>
                  <a:txBody>
                    <a:bodyPr/>
                    <a:lstStyle/>
                    <a:p>
                      <a:pPr algn="r">
                        <a:lnSpc>
                          <a:spcPct val="115000"/>
                        </a:lnSpc>
                        <a:spcAft>
                          <a:spcPts val="0"/>
                        </a:spcAft>
                      </a:pPr>
                      <a:r>
                        <a:rPr lang="en-US" sz="2000" dirty="0">
                          <a:effectLst/>
                        </a:rPr>
                        <a:t>6.1%</a:t>
                      </a:r>
                      <a:endParaRPr lang="bg-BG" sz="2000" dirty="0">
                        <a:effectLst/>
                        <a:latin typeface="Times New Roman"/>
                        <a:ea typeface="Calibri"/>
                      </a:endParaRPr>
                    </a:p>
                  </a:txBody>
                  <a:tcPr marL="44450" marR="44450" marT="0" marB="0" anchor="b"/>
                </a:tc>
                <a:tc>
                  <a:txBody>
                    <a:bodyPr/>
                    <a:lstStyle/>
                    <a:p>
                      <a:pPr algn="r">
                        <a:lnSpc>
                          <a:spcPct val="115000"/>
                        </a:lnSpc>
                        <a:spcAft>
                          <a:spcPts val="0"/>
                        </a:spcAft>
                      </a:pPr>
                      <a:r>
                        <a:rPr lang="en-US" sz="2000" dirty="0">
                          <a:effectLst/>
                        </a:rPr>
                        <a:t>0.4%</a:t>
                      </a:r>
                      <a:endParaRPr lang="bg-BG" sz="2000" dirty="0">
                        <a:effectLst/>
                        <a:latin typeface="Times New Roman"/>
                        <a:ea typeface="Calibri"/>
                      </a:endParaRPr>
                    </a:p>
                  </a:txBody>
                  <a:tcPr marL="44450" marR="44450" marT="0" marB="0" anchor="b"/>
                </a:tc>
              </a:tr>
            </a:tbl>
          </a:graphicData>
        </a:graphic>
      </p:graphicFrame>
      <p:sp>
        <p:nvSpPr>
          <p:cNvPr id="6" name="Rectangle 1"/>
          <p:cNvSpPr>
            <a:spLocks noChangeArrowheads="1"/>
          </p:cNvSpPr>
          <p:nvPr/>
        </p:nvSpPr>
        <p:spPr bwMode="auto">
          <a:xfrm>
            <a:off x="251520" y="1700808"/>
            <a:ext cx="681334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Inhabited dwellings by tenancy types </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NSI, Census, 2011</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405861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365760" indent="-256032" fontAlgn="auto">
              <a:spcAft>
                <a:spcPts val="0"/>
              </a:spcAft>
              <a:buFont typeface="Wingdings 3"/>
              <a:buChar char=""/>
              <a:defRPr/>
            </a:pPr>
            <a:r>
              <a:rPr lang="en-US" dirty="0">
                <a:solidFill>
                  <a:srgbClr val="FF0000"/>
                </a:solidFill>
              </a:rPr>
              <a:t>Tenants renting at market price are the tiniest </a:t>
            </a:r>
            <a:r>
              <a:rPr lang="en-US" dirty="0" smtClean="0">
                <a:solidFill>
                  <a:srgbClr val="FF0000"/>
                </a:solidFill>
              </a:rPr>
              <a:t>tenancy group -</a:t>
            </a:r>
            <a:r>
              <a:rPr lang="en-US" dirty="0" smtClean="0"/>
              <a:t> currently 120,000 </a:t>
            </a:r>
            <a:r>
              <a:rPr lang="en-US" dirty="0"/>
              <a:t>(or 1.7% of all residents) (Eurostat, 2012)</a:t>
            </a:r>
            <a:r>
              <a:rPr lang="en-US" dirty="0">
                <a:solidFill>
                  <a:srgbClr val="FF0000"/>
                </a:solidFill>
              </a:rPr>
              <a:t> </a:t>
            </a:r>
            <a:r>
              <a:rPr lang="en-US" dirty="0" smtClean="0"/>
              <a:t>citizens pay </a:t>
            </a:r>
            <a:r>
              <a:rPr lang="en-US" dirty="0"/>
              <a:t>rent at market </a:t>
            </a:r>
            <a:r>
              <a:rPr lang="en-US" dirty="0" smtClean="0"/>
              <a:t>price;</a:t>
            </a:r>
          </a:p>
          <a:p>
            <a:pPr marL="109728" indent="0" fontAlgn="auto">
              <a:spcAft>
                <a:spcPts val="0"/>
              </a:spcAft>
              <a:buNone/>
              <a:defRPr/>
            </a:pPr>
            <a:endParaRPr lang="en-US" dirty="0" smtClean="0"/>
          </a:p>
          <a:p>
            <a:pPr marL="365760" indent="-256032" fontAlgn="auto">
              <a:spcAft>
                <a:spcPts val="0"/>
              </a:spcAft>
              <a:buFont typeface="Wingdings 3"/>
              <a:buChar char=""/>
              <a:defRPr/>
            </a:pPr>
            <a:r>
              <a:rPr lang="en-US" dirty="0"/>
              <a:t>Major </a:t>
            </a:r>
            <a:r>
              <a:rPr lang="en-US" dirty="0" smtClean="0"/>
              <a:t>tenants’ groups:</a:t>
            </a:r>
          </a:p>
          <a:p>
            <a:pPr marL="109728" indent="0" fontAlgn="auto">
              <a:spcAft>
                <a:spcPts val="0"/>
              </a:spcAft>
              <a:buNone/>
              <a:defRPr/>
            </a:pPr>
            <a:r>
              <a:rPr lang="en-GB" b="1" dirty="0" smtClean="0"/>
              <a:t>- Students</a:t>
            </a:r>
            <a:r>
              <a:rPr lang="en-GB" dirty="0" smtClean="0"/>
              <a:t> </a:t>
            </a:r>
            <a:r>
              <a:rPr lang="en-GB" dirty="0"/>
              <a:t>studying in cities where their families do not own dwellings (due to the scarcity of public </a:t>
            </a:r>
            <a:r>
              <a:rPr lang="en-GB" dirty="0" smtClean="0"/>
              <a:t>students’ </a:t>
            </a:r>
            <a:r>
              <a:rPr lang="en-GB" dirty="0"/>
              <a:t>dwellings - according to the last Census the overall number of students and workers dwellings is 15 659</a:t>
            </a:r>
            <a:r>
              <a:rPr lang="en-GB" dirty="0" smtClean="0"/>
              <a:t>) – highly dispersed university centres and big flow of students studying abroad that ease the pressure over the tenancy market;</a:t>
            </a:r>
            <a:endParaRPr lang="bg-BG" dirty="0"/>
          </a:p>
          <a:p>
            <a:pPr marL="109728" indent="0" fontAlgn="auto">
              <a:spcAft>
                <a:spcPts val="0"/>
              </a:spcAft>
              <a:buNone/>
              <a:defRPr/>
            </a:pPr>
            <a:r>
              <a:rPr lang="en-GB" b="1" dirty="0" smtClean="0"/>
              <a:t>- Young </a:t>
            </a:r>
            <a:r>
              <a:rPr lang="en-GB" b="1" dirty="0"/>
              <a:t>individuals and families</a:t>
            </a:r>
            <a:r>
              <a:rPr lang="en-GB" dirty="0"/>
              <a:t> with medium and high qualification moved from their native cities to find better job opportunities in biggest </a:t>
            </a:r>
            <a:r>
              <a:rPr lang="en-GB" dirty="0" smtClean="0"/>
              <a:t>cities </a:t>
            </a:r>
            <a:r>
              <a:rPr lang="en-GB" dirty="0"/>
              <a:t>and the capital (not meeting financial credit institutions’ criteria for mortgages or not willing to take the risks of bank loans). </a:t>
            </a:r>
          </a:p>
        </p:txBody>
      </p:sp>
      <p:sp>
        <p:nvSpPr>
          <p:cNvPr id="3" name="Title 2"/>
          <p:cNvSpPr>
            <a:spLocks noGrp="1"/>
          </p:cNvSpPr>
          <p:nvPr>
            <p:ph type="title"/>
          </p:nvPr>
        </p:nvSpPr>
        <p:spPr/>
        <p:txBody>
          <a:bodyPr>
            <a:normAutofit fontScale="90000"/>
          </a:bodyPr>
          <a:lstStyle/>
          <a:p>
            <a:pPr fontAlgn="auto">
              <a:spcAft>
                <a:spcPts val="0"/>
              </a:spcAft>
              <a:defRPr/>
            </a:pPr>
            <a:r>
              <a:rPr lang="en-GB" dirty="0" smtClean="0">
                <a:effectLst/>
              </a:rPr>
              <a:t>Exploring the potential use </a:t>
            </a:r>
            <a:r>
              <a:rPr lang="en-GB" dirty="0">
                <a:effectLst/>
              </a:rPr>
              <a:t>of the private housing stock through </a:t>
            </a:r>
            <a:r>
              <a:rPr lang="en-GB" dirty="0" smtClean="0">
                <a:effectLst/>
              </a:rPr>
              <a:t>SRA</a:t>
            </a:r>
            <a:endParaRPr lang="bg-BG"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692696"/>
            <a:ext cx="8892480" cy="5544269"/>
          </a:xfrm>
        </p:spPr>
        <p:txBody>
          <a:bodyPr>
            <a:noAutofit/>
          </a:bodyPr>
          <a:lstStyle/>
          <a:p>
            <a:pPr marL="365760" indent="-256032" fontAlgn="auto">
              <a:spcAft>
                <a:spcPts val="0"/>
              </a:spcAft>
              <a:buFont typeface="Wingdings 3"/>
              <a:buChar char=""/>
              <a:defRPr/>
            </a:pPr>
            <a:r>
              <a:rPr lang="en-US" sz="1800" dirty="0" smtClean="0"/>
              <a:t>The demand of social housing is much higher than the demand for private rental</a:t>
            </a:r>
          </a:p>
          <a:p>
            <a:pPr marL="365760" indent="-256032" fontAlgn="auto">
              <a:spcAft>
                <a:spcPts val="0"/>
              </a:spcAft>
              <a:buFont typeface="Wingdings 3"/>
              <a:buChar char=""/>
              <a:defRPr/>
            </a:pPr>
            <a:r>
              <a:rPr lang="en-US" sz="1800" dirty="0" smtClean="0">
                <a:solidFill>
                  <a:srgbClr val="00B050"/>
                </a:solidFill>
              </a:rPr>
              <a:t>State and municipalities are not able to meet the needs of social housing</a:t>
            </a:r>
          </a:p>
          <a:p>
            <a:pPr marL="365760" indent="-256032" fontAlgn="auto">
              <a:spcAft>
                <a:spcPts val="0"/>
              </a:spcAft>
              <a:buFont typeface="Wingdings 3"/>
              <a:buChar char=""/>
              <a:defRPr/>
            </a:pPr>
            <a:r>
              <a:rPr lang="en-US" sz="1800" dirty="0" smtClean="0">
                <a:solidFill>
                  <a:srgbClr val="FFC000"/>
                </a:solidFill>
              </a:rPr>
              <a:t>A working model of matching the demand of social housing and supply of private rental housing is needed</a:t>
            </a:r>
          </a:p>
          <a:p>
            <a:pPr marL="365760" indent="-256032" fontAlgn="auto">
              <a:spcAft>
                <a:spcPts val="0"/>
              </a:spcAft>
              <a:buFont typeface="Wingdings 3"/>
              <a:buChar char=""/>
              <a:defRPr/>
            </a:pPr>
            <a:r>
              <a:rPr lang="en-US" sz="1800" dirty="0" smtClean="0">
                <a:solidFill>
                  <a:srgbClr val="7030A0"/>
                </a:solidFill>
              </a:rPr>
              <a:t>For the poorest strata the alternative solution is already in place – “informal social networks” housing</a:t>
            </a:r>
          </a:p>
          <a:p>
            <a:pPr marL="365760" indent="-256032" fontAlgn="auto">
              <a:spcAft>
                <a:spcPts val="0"/>
              </a:spcAft>
              <a:buFont typeface="Wingdings 3"/>
              <a:buChar char=""/>
              <a:defRPr/>
            </a:pPr>
            <a:r>
              <a:rPr lang="en-US" sz="1800" dirty="0" smtClean="0">
                <a:solidFill>
                  <a:srgbClr val="FF0000"/>
                </a:solidFill>
              </a:rPr>
              <a:t>It seems that in short term the SRA model could be </a:t>
            </a:r>
            <a:r>
              <a:rPr lang="en-US" sz="1800" b="1" dirty="0" smtClean="0">
                <a:solidFill>
                  <a:srgbClr val="FF0000"/>
                </a:solidFill>
              </a:rPr>
              <a:t>beneficial mostly for middle-class tenants</a:t>
            </a:r>
            <a:r>
              <a:rPr lang="en-US" sz="1800" dirty="0" smtClean="0">
                <a:solidFill>
                  <a:srgbClr val="FF0000"/>
                </a:solidFill>
              </a:rPr>
              <a:t> and with only indirect impact over the housing situation of most vulnerable groups.</a:t>
            </a:r>
            <a:endParaRPr lang="en-US" sz="1800" dirty="0" smtClean="0">
              <a:solidFill>
                <a:srgbClr val="7030A0"/>
              </a:solidFill>
            </a:endParaRPr>
          </a:p>
          <a:p>
            <a:pPr marL="365760" indent="-256032" fontAlgn="auto">
              <a:spcAft>
                <a:spcPts val="0"/>
              </a:spcAft>
              <a:buFont typeface="Wingdings 3"/>
              <a:buChar char=""/>
              <a:defRPr/>
            </a:pPr>
            <a:r>
              <a:rPr lang="en-US" sz="1800" b="1" u="sng" dirty="0" smtClean="0">
                <a:solidFill>
                  <a:srgbClr val="002060"/>
                </a:solidFill>
              </a:rPr>
              <a:t>Specific niches  for SRA development in Bulgaria</a:t>
            </a:r>
          </a:p>
          <a:p>
            <a:pPr marL="365760" indent="-256032" fontAlgn="auto">
              <a:spcAft>
                <a:spcPts val="0"/>
              </a:spcAft>
              <a:buFontTx/>
              <a:buChar char="-"/>
              <a:defRPr/>
            </a:pPr>
            <a:r>
              <a:rPr lang="en-US" sz="1800" dirty="0" smtClean="0">
                <a:solidFill>
                  <a:srgbClr val="002060"/>
                </a:solidFill>
              </a:rPr>
              <a:t>Piloting social rental agency services </a:t>
            </a:r>
            <a:r>
              <a:rPr lang="en-US" sz="1800" dirty="0">
                <a:solidFill>
                  <a:srgbClr val="002060"/>
                </a:solidFill>
              </a:rPr>
              <a:t>for </a:t>
            </a:r>
            <a:r>
              <a:rPr lang="en-US" sz="1800" b="1" dirty="0">
                <a:solidFill>
                  <a:srgbClr val="002060"/>
                </a:solidFill>
              </a:rPr>
              <a:t>university </a:t>
            </a:r>
            <a:r>
              <a:rPr lang="en-US" sz="1800" b="1" dirty="0" smtClean="0">
                <a:solidFill>
                  <a:srgbClr val="002060"/>
                </a:solidFill>
              </a:rPr>
              <a:t>students </a:t>
            </a:r>
            <a:r>
              <a:rPr lang="en-US" sz="1800" dirty="0" smtClean="0">
                <a:solidFill>
                  <a:srgbClr val="002060"/>
                </a:solidFill>
              </a:rPr>
              <a:t>(especially if the higher education </a:t>
            </a:r>
            <a:r>
              <a:rPr lang="en-US" sz="1800" dirty="0">
                <a:solidFill>
                  <a:srgbClr val="002060"/>
                </a:solidFill>
              </a:rPr>
              <a:t>reform </a:t>
            </a:r>
            <a:r>
              <a:rPr lang="en-US" sz="1800" dirty="0" smtClean="0">
                <a:solidFill>
                  <a:srgbClr val="002060"/>
                </a:solidFill>
              </a:rPr>
              <a:t>(university concentration) </a:t>
            </a:r>
            <a:r>
              <a:rPr lang="en-US" sz="1800" dirty="0">
                <a:solidFill>
                  <a:srgbClr val="002060"/>
                </a:solidFill>
              </a:rPr>
              <a:t>takes </a:t>
            </a:r>
            <a:r>
              <a:rPr lang="en-US" sz="1800" dirty="0" smtClean="0">
                <a:solidFill>
                  <a:srgbClr val="002060"/>
                </a:solidFill>
              </a:rPr>
              <a:t>place)</a:t>
            </a:r>
          </a:p>
          <a:p>
            <a:pPr marL="365760" indent="-256032" fontAlgn="auto">
              <a:spcAft>
                <a:spcPts val="0"/>
              </a:spcAft>
              <a:buFontTx/>
              <a:buChar char="-"/>
              <a:defRPr/>
            </a:pPr>
            <a:r>
              <a:rPr lang="en-GB" sz="1800" dirty="0">
                <a:solidFill>
                  <a:srgbClr val="002060"/>
                </a:solidFill>
              </a:rPr>
              <a:t>Targeting at </a:t>
            </a:r>
            <a:r>
              <a:rPr lang="en-GB" sz="1800" b="1" dirty="0">
                <a:solidFill>
                  <a:srgbClr val="002060"/>
                </a:solidFill>
              </a:rPr>
              <a:t>poor landlords </a:t>
            </a:r>
            <a:r>
              <a:rPr lang="en-GB" sz="1800" dirty="0">
                <a:solidFill>
                  <a:srgbClr val="002060"/>
                </a:solidFill>
              </a:rPr>
              <a:t>in biggest cities and university centres (single and old persons - mainly pensioners) who need rent income to cover their housing and living expenses.</a:t>
            </a:r>
            <a:r>
              <a:rPr lang="en-US" sz="1800" dirty="0">
                <a:solidFill>
                  <a:srgbClr val="FF0000"/>
                </a:solidFill>
              </a:rPr>
              <a:t> </a:t>
            </a:r>
            <a:endParaRPr lang="en-US" sz="1800" dirty="0" smtClean="0">
              <a:solidFill>
                <a:srgbClr val="FF0000"/>
              </a:solidFill>
            </a:endParaRPr>
          </a:p>
          <a:p>
            <a:pPr marL="365760" indent="-256032" fontAlgn="auto">
              <a:spcAft>
                <a:spcPts val="0"/>
              </a:spcAft>
              <a:buFontTx/>
              <a:buChar char="-"/>
              <a:defRPr/>
            </a:pPr>
            <a:r>
              <a:rPr lang="en-US" sz="1800" dirty="0" smtClean="0">
                <a:solidFill>
                  <a:srgbClr val="002060"/>
                </a:solidFill>
              </a:rPr>
              <a:t>Encouraging </a:t>
            </a:r>
            <a:r>
              <a:rPr lang="en-US" sz="1800" b="1" dirty="0">
                <a:solidFill>
                  <a:srgbClr val="002060"/>
                </a:solidFill>
              </a:rPr>
              <a:t>SRA as a component of cohesion policy </a:t>
            </a:r>
            <a:r>
              <a:rPr lang="en-US" sz="1800" dirty="0">
                <a:solidFill>
                  <a:srgbClr val="002060"/>
                </a:solidFill>
              </a:rPr>
              <a:t>– triggering </a:t>
            </a:r>
            <a:r>
              <a:rPr lang="en-US" sz="1800" dirty="0" smtClean="0">
                <a:solidFill>
                  <a:srgbClr val="002060"/>
                </a:solidFill>
              </a:rPr>
              <a:t>a project financed with </a:t>
            </a:r>
            <a:r>
              <a:rPr lang="en-US" sz="1800" dirty="0">
                <a:solidFill>
                  <a:srgbClr val="002060"/>
                </a:solidFill>
              </a:rPr>
              <a:t>EU </a:t>
            </a:r>
            <a:r>
              <a:rPr lang="en-US" sz="1800" dirty="0" smtClean="0">
                <a:solidFill>
                  <a:srgbClr val="002060"/>
                </a:solidFill>
              </a:rPr>
              <a:t>funds in the new EU Program Period (2014-2020)</a:t>
            </a:r>
          </a:p>
          <a:p>
            <a:pPr marL="365760" indent="-256032" fontAlgn="auto">
              <a:spcAft>
                <a:spcPts val="0"/>
              </a:spcAft>
              <a:buFontTx/>
              <a:buChar char="-"/>
              <a:defRPr/>
            </a:pPr>
            <a:r>
              <a:rPr lang="en-US" sz="1800" dirty="0" smtClean="0">
                <a:solidFill>
                  <a:srgbClr val="FF0000"/>
                </a:solidFill>
              </a:rPr>
              <a:t>  </a:t>
            </a:r>
            <a:endParaRPr lang="bg-BG" sz="1800" dirty="0">
              <a:solidFill>
                <a:srgbClr val="FF0000"/>
              </a:solidFill>
            </a:endParaRPr>
          </a:p>
        </p:txBody>
      </p:sp>
      <p:sp>
        <p:nvSpPr>
          <p:cNvPr id="3" name="Title 2"/>
          <p:cNvSpPr>
            <a:spLocks noGrp="1"/>
          </p:cNvSpPr>
          <p:nvPr>
            <p:ph type="title"/>
          </p:nvPr>
        </p:nvSpPr>
        <p:spPr>
          <a:xfrm>
            <a:off x="395536" y="116632"/>
            <a:ext cx="8229600" cy="634082"/>
          </a:xfrm>
        </p:spPr>
        <p:txBody>
          <a:bodyPr>
            <a:normAutofit fontScale="90000"/>
          </a:bodyPr>
          <a:lstStyle/>
          <a:p>
            <a:pPr fontAlgn="auto">
              <a:spcAft>
                <a:spcPts val="0"/>
              </a:spcAft>
              <a:defRPr/>
            </a:pPr>
            <a:r>
              <a:rPr lang="en-US" dirty="0" smtClean="0"/>
              <a:t>Conclusions</a:t>
            </a:r>
            <a:endParaRPr lang="bg-BG"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2.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3.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4.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docProps/app.xml><?xml version="1.0" encoding="utf-8"?>
<Properties xmlns="http://schemas.openxmlformats.org/officeDocument/2006/extended-properties" xmlns:vt="http://schemas.openxmlformats.org/officeDocument/2006/docPropsVTypes">
  <Template>Concourse</Template>
  <TotalTime>4929</TotalTime>
  <Words>1889</Words>
  <Application>Microsoft Office PowerPoint</Application>
  <PresentationFormat>On-screen Show (4:3)</PresentationFormat>
  <Paragraphs>176</Paragraphs>
  <Slides>23</Slides>
  <Notes>5</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Concourse</vt:lpstr>
      <vt:lpstr>Private Rental Sector as a Potential Sources for Social Housing in Bulgaria</vt:lpstr>
      <vt:lpstr>What we are going to present</vt:lpstr>
      <vt:lpstr>Country background</vt:lpstr>
      <vt:lpstr>Regional gaps</vt:lpstr>
      <vt:lpstr>Major consequences over the housing sector in Bulgaria</vt:lpstr>
      <vt:lpstr>Shrinking number of social houses</vt:lpstr>
      <vt:lpstr>Estimations of potential for SRA development</vt:lpstr>
      <vt:lpstr>Exploring the potential use of the private housing stock through SRA</vt:lpstr>
      <vt:lpstr>Conclusions</vt:lpstr>
      <vt:lpstr>Potential Advantages  of SRA model  in Bulgarian context</vt:lpstr>
      <vt:lpstr>The role of the state and public policy in housing</vt:lpstr>
      <vt:lpstr>Requirements for public policy</vt:lpstr>
      <vt:lpstr>Social Measures which do NOT Exist in Bulgarian Legislation</vt:lpstr>
      <vt:lpstr>Social Measures which do NOT Exist in Bulgarian Legislation</vt:lpstr>
      <vt:lpstr>Measures which do NOT exist in Bulgaria</vt:lpstr>
      <vt:lpstr>Risks of direct state intervention with statutory instruments</vt:lpstr>
      <vt:lpstr>Mandatory and Dispositive Rules</vt:lpstr>
      <vt:lpstr>Dispositive rules prevail – beneficial party/parties </vt:lpstr>
      <vt:lpstr> Potential risks for the tenants to be decreased by SRA model</vt:lpstr>
      <vt:lpstr>Decreased risks of typical conflicts between the landlords and tenants</vt:lpstr>
      <vt:lpstr>Advantages of SRA model  </vt:lpstr>
      <vt:lpstr>Recommendations for implementation of SRA model in Bulgaria</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Dilyana</dc:creator>
  <cp:lastModifiedBy>I.Jordanov</cp:lastModifiedBy>
  <cp:revision>70</cp:revision>
  <dcterms:created xsi:type="dcterms:W3CDTF">2013-09-08T11:53:04Z</dcterms:created>
  <dcterms:modified xsi:type="dcterms:W3CDTF">2013-09-14T09:10:15Z</dcterms:modified>
</cp:coreProperties>
</file>