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1" r:id="rId3"/>
    <p:sldId id="286" r:id="rId4"/>
    <p:sldId id="273" r:id="rId5"/>
    <p:sldId id="290" r:id="rId6"/>
    <p:sldId id="284" r:id="rId7"/>
    <p:sldId id="274" r:id="rId8"/>
    <p:sldId id="275" r:id="rId9"/>
    <p:sldId id="276" r:id="rId10"/>
    <p:sldId id="277" r:id="rId11"/>
    <p:sldId id="288" r:id="rId12"/>
    <p:sldId id="289" r:id="rId13"/>
    <p:sldId id="291" r:id="rId14"/>
    <p:sldId id="292" r:id="rId1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son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82" autoAdjust="0"/>
  </p:normalViewPr>
  <p:slideViewPr>
    <p:cSldViewPr>
      <p:cViewPr>
        <p:scale>
          <a:sx n="100" d="100"/>
          <a:sy n="100" d="100"/>
        </p:scale>
        <p:origin x="-1104" y="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AA1D2D4-DCDF-4361-8456-D1004B038F5F}" type="datetimeFigureOut">
              <a:rPr lang="de-DE"/>
              <a:pPr>
                <a:defRPr/>
              </a:pPr>
              <a:t>10.09.2013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1F8B502-4E60-4B7C-AC80-4FEDB8BE3B2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72072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6FC85734-0E3B-4055-9C6C-D8E98DAF1CB6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10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7AFCAA39-A6BE-4117-BE5D-CAD8E246395E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11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71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0900EB6B-235E-42FE-A547-D0BF1EFD6B55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12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91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0900EB6B-235E-42FE-A547-D0BF1EFD6B55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13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91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0900EB6B-235E-42FE-A547-D0BF1EFD6B55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14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91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362C828D-DE52-424F-955B-22B8C9AE1CDA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2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86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ADD15BD0-80FD-4351-A456-EA82FA5C4CB4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3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27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FB89EAD9-678F-4DA1-AE5E-0A48C9176AEE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4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FB89EAD9-678F-4DA1-AE5E-0A48C9176AEE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5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C2170683-AD4F-4588-95FC-C9FAE90A2198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6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D7B225AF-3DE3-4397-B77C-537677EF0519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7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89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ABB5FEC6-38AC-46F4-99E4-BBDD8CDBBCF7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8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09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fld id="{C7B670D1-F2A3-4964-8D2E-78BC6D4846E9}" type="slidenum">
              <a:rPr lang="de-DE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None/>
                <a:tabLst>
                  <a:tab pos="723900" algn="l"/>
                  <a:tab pos="1447800" algn="l"/>
                  <a:tab pos="2171700" algn="l"/>
                </a:tabLst>
              </a:pPr>
              <a:t>9</a:t>
            </a:fld>
            <a:endParaRPr lang="de-DE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30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84213"/>
            <a:ext cx="4573587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528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BEFD1-AD4D-4A8A-BC6E-E233F9DEA84D}" type="datetime1">
              <a:rPr lang="de-DE" smtClean="0"/>
              <a:pPr>
                <a:defRPr/>
              </a:pPr>
              <a:t>10.09.2013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23DC9-F039-48C1-92CE-3474D691948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48E31-1248-4A87-849E-9BF1956C1A62}" type="datetime1">
              <a:rPr lang="de-DE" smtClean="0"/>
              <a:pPr>
                <a:defRPr/>
              </a:pPr>
              <a:t>10.09.2013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8E70-1A97-4849-90C7-CC74A366438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EBEEF-42B9-44F8-A1AE-2885FCC62601}" type="datetime1">
              <a:rPr lang="de-DE" smtClean="0"/>
              <a:pPr>
                <a:defRPr/>
              </a:pPr>
              <a:t>10.09.2013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2E456-7A13-4EDE-854C-320C87E7D8C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D0373-44DB-4A7B-AB52-BDC77DCF04E7}" type="datetime1">
              <a:rPr lang="de-DE" smtClean="0"/>
              <a:pPr>
                <a:defRPr/>
              </a:pPr>
              <a:t>10.09.2013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89981-5F38-4BAD-9595-5474F9E5DC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D37A6-86D3-4424-A5C6-EC3FE776B94E}" type="datetime1">
              <a:rPr lang="de-DE" smtClean="0"/>
              <a:pPr>
                <a:defRPr/>
              </a:pPr>
              <a:t>10.09.2013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A6295-BC1D-405F-90E0-3314D5EF0CC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4D1E0-5327-4139-BD3A-8934E7E5BA0A}" type="datetime1">
              <a:rPr lang="de-DE" smtClean="0"/>
              <a:pPr>
                <a:defRPr/>
              </a:pPr>
              <a:t>10.09.2013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A7B9B-EE7B-4A2C-A9D0-EBFF3D5B12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3A61F-9485-46BD-B852-6CCA72407F87}" type="datetime1">
              <a:rPr lang="de-DE" smtClean="0"/>
              <a:pPr>
                <a:defRPr/>
              </a:pPr>
              <a:t>10.09.2013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29787-6FF4-475F-9F6D-D615D3F230C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02B51-4325-4FB4-B354-D824C96D2669}" type="datetime1">
              <a:rPr lang="de-DE" smtClean="0"/>
              <a:pPr>
                <a:defRPr/>
              </a:pPr>
              <a:t>10.09.2013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F5DDD-1E69-47EB-8D76-333A3576923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62338-7A9F-4EB9-8B1C-76284C8C4AB7}" type="datetime1">
              <a:rPr lang="de-DE" smtClean="0"/>
              <a:pPr>
                <a:defRPr/>
              </a:pPr>
              <a:t>10.09.2013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17C7E-6D32-4C7A-B00B-5EC1A148FA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6E2E3-6243-40C9-88B5-9F982905924A}" type="datetime1">
              <a:rPr lang="de-DE" smtClean="0"/>
              <a:pPr>
                <a:defRPr/>
              </a:pPr>
              <a:t>10.09.2013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C608A-D93F-4D61-862A-6F4A068F438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1045A-A808-4FD6-B7EA-D3A3EBAAC0F9}" type="datetime1">
              <a:rPr lang="de-DE" smtClean="0"/>
              <a:pPr>
                <a:defRPr/>
              </a:pPr>
              <a:t>10.09.2013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EA315-A84F-4F2E-B744-04D9DC92634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96F50C3-9528-47D4-A006-93C1F9CDA226}" type="datetime1">
              <a:rPr lang="de-DE" smtClean="0"/>
              <a:pPr>
                <a:defRPr/>
              </a:pPr>
              <a:t>10.09.2013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F0B1EA-3DC9-4E67-B11E-81D5F07817D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el 1"/>
          <p:cNvSpPr>
            <a:spLocks noGrp="1"/>
          </p:cNvSpPr>
          <p:nvPr>
            <p:ph type="ctrTitle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eaLnBrk="1" hangingPunct="1"/>
            <a:r>
              <a:rPr lang="de-DE" dirty="0" smtClean="0"/>
              <a:t>Black Market </a:t>
            </a:r>
            <a:r>
              <a:rPr lang="de-DE" dirty="0" err="1" smtClean="0"/>
              <a:t>Phenomena</a:t>
            </a:r>
            <a:r>
              <a:rPr lang="de-DE" dirty="0" smtClean="0"/>
              <a:t> in </a:t>
            </a:r>
            <a:r>
              <a:rPr lang="de-DE" dirty="0" err="1" smtClean="0"/>
              <a:t>Tenancy</a:t>
            </a:r>
            <a:r>
              <a:rPr lang="de-DE" dirty="0" smtClean="0"/>
              <a:t> Relations in Europe</a:t>
            </a:r>
            <a:endParaRPr lang="de-DE" dirty="0" smtClean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03350" y="38608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 smtClean="0"/>
              <a:t>Christoph U. Schmid, ZERP, Bremen</a:t>
            </a:r>
            <a:endParaRPr lang="de-DE" dirty="0"/>
          </a:p>
        </p:txBody>
      </p:sp>
      <p:pic>
        <p:nvPicPr>
          <p:cNvPr id="14339" name="Picture 4" descr="framewkpr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0" y="333375"/>
            <a:ext cx="13811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8" descr="eufla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275" y="5157788"/>
            <a:ext cx="13811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10" descr="ZER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7675" y="476250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Text Box 14"/>
          <p:cNvSpPr txBox="1">
            <a:spLocks noChangeArrowheads="1"/>
          </p:cNvSpPr>
          <p:nvPr/>
        </p:nvSpPr>
        <p:spPr bwMode="auto">
          <a:xfrm>
            <a:off x="0" y="5013325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pic>
        <p:nvPicPr>
          <p:cNvPr id="14343" name="Picture 15" descr="Unilog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3363" y="692150"/>
            <a:ext cx="24669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23DC9-F039-48C1-92CE-3474D6919483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574675" y="1231900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smtClean="0"/>
              <a:t>Preliminary Results – Black Markets (7)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4513" y="2017713"/>
            <a:ext cx="8001000" cy="4724400"/>
          </a:xfrm>
        </p:spPr>
        <p:txBody>
          <a:bodyPr rtlCol="0">
            <a:normAutofit fontScale="92500" lnSpcReduction="20000"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3rd case: Sweden: egalitarian and highly regulated rental system: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Apartments are rent controlled and allocated according to waiting lists </a:t>
            </a:r>
            <a:r>
              <a:rPr lang="en-US" dirty="0"/>
              <a:t>by </a:t>
            </a:r>
            <a:r>
              <a:rPr lang="en-US" dirty="0" smtClean="0"/>
              <a:t>a public agency; in cities, in particular in Stockholm, such list are very long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Position of tenant is strong: no right of termination by the landlord, even if she needs the apartment for herself; right to barter the apartment against another 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Abuse: apartments (with long waiting lists) are sublet or lease contracts sold illegally at high prices; </a:t>
            </a:r>
            <a:r>
              <a:rPr lang="en-US" sz="1200" dirty="0" smtClean="0"/>
              <a:t>r</a:t>
            </a:r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1900" dirty="0" smtClean="0"/>
              <a:t>report from the Swedish Property Federation from 2006 indicated that the trade with leases is worth 1.2 billion a year in Stockholm</a:t>
            </a:r>
            <a:endParaRPr lang="de-DE" sz="1900" dirty="0" smtClean="0"/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social consequences: illegal transfers and subletting attenuates housing market shortage e.g. in Stockholm but privileges well-off people who can afford high illegal payments</a:t>
            </a:r>
            <a:endParaRPr lang="de-DE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2800" dirty="0" smtClean="0"/>
          </a:p>
          <a:p>
            <a:pPr marL="469900" eaLnBrk="1" fontAlgn="auto" hangingPunct="1">
              <a:spcBef>
                <a:spcPts val="400"/>
              </a:spcBef>
              <a:spcAft>
                <a:spcPts val="0"/>
              </a:spcAft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600" dirty="0"/>
          </a:p>
          <a:p>
            <a:pPr marL="469900" eaLnBrk="1" fontAlgn="auto" hangingPunct="1">
              <a:spcBef>
                <a:spcPts val="400"/>
              </a:spcBef>
              <a:spcAft>
                <a:spcPts val="0"/>
              </a:spcAft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600" dirty="0" smtClean="0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539750" y="520700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7CFE8-6E16-4412-9A80-B3D5EFB38DF8}" type="slidenum">
              <a:rPr lang="de-DE"/>
              <a:pPr>
                <a:defRPr/>
              </a:pPr>
              <a:t>10</a:t>
            </a:fld>
            <a:r>
              <a:rPr lang="de-DE" dirty="0"/>
              <a:t> </a:t>
            </a:r>
          </a:p>
        </p:txBody>
      </p:sp>
      <p:sp>
        <p:nvSpPr>
          <p:cNvPr id="44037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44039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1160463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smtClean="0"/>
              <a:t>Preliminary Results – Black Markets (8)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4513" y="2089150"/>
            <a:ext cx="8348662" cy="4724400"/>
          </a:xfrm>
        </p:spPr>
        <p:txBody>
          <a:bodyPr rtlCol="0">
            <a:normAutofit lnSpcReduction="10000"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3rd case: Sweden (continued):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Illegal subletting: insecure position of tenant; high price; </a:t>
            </a:r>
            <a:endParaRPr lang="de-DE" sz="2200" dirty="0"/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Solution: </a:t>
            </a:r>
            <a:r>
              <a:rPr lang="en-US" dirty="0"/>
              <a:t>legitimate ground of termination of master </a:t>
            </a:r>
            <a:r>
              <a:rPr lang="en-US" dirty="0" smtClean="0"/>
              <a:t>lease – then the landlord may rent out the dwelling to a different tenant</a:t>
            </a:r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Possible </a:t>
            </a:r>
            <a:r>
              <a:rPr lang="en-US" dirty="0"/>
              <a:t>solution: Give the sub-tenant the right to enter into main lease contract at same conditions after lawful termination of contract with main </a:t>
            </a:r>
            <a:r>
              <a:rPr lang="en-US" dirty="0" smtClean="0"/>
              <a:t>tenant</a:t>
            </a:r>
            <a:br>
              <a:rPr lang="en-US" dirty="0" smtClean="0"/>
            </a:br>
            <a:r>
              <a:rPr lang="en-US" dirty="0" smtClean="0"/>
              <a:t>(foreseen only in case of collusion between landlord and main tenant to the detriment of sub-tenant, which is difficult to prove)</a:t>
            </a:r>
          </a:p>
          <a:p>
            <a:pPr lvl="4" eaLnBrk="1" fontAlgn="auto" hangingPunct="1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en-US" dirty="0" smtClean="0"/>
              <a:t>Possibly counterproductive as this solution may act as an incentive to the sub-tenant to pay even more for the illegal sub-tenancy</a:t>
            </a:r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de-DE" sz="1800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2800" dirty="0" smtClean="0"/>
          </a:p>
          <a:p>
            <a:pPr marL="469900" eaLnBrk="1" fontAlgn="auto" hangingPunct="1">
              <a:spcBef>
                <a:spcPts val="400"/>
              </a:spcBef>
              <a:spcAft>
                <a:spcPts val="0"/>
              </a:spcAft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600" dirty="0"/>
          </a:p>
          <a:p>
            <a:pPr marL="469900" eaLnBrk="1" fontAlgn="auto" hangingPunct="1">
              <a:spcBef>
                <a:spcPts val="400"/>
              </a:spcBef>
              <a:spcAft>
                <a:spcPts val="0"/>
              </a:spcAft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600" dirty="0" smtClean="0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539750" y="520700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70A4E7-568C-4AB3-A305-EBDF82EC73EE}" type="slidenum">
              <a:rPr lang="de-DE"/>
              <a:pPr>
                <a:defRPr/>
              </a:pPr>
              <a:t>11</a:t>
            </a:fld>
            <a:r>
              <a:rPr lang="de-DE" dirty="0"/>
              <a:t> </a:t>
            </a:r>
          </a:p>
        </p:txBody>
      </p:sp>
      <p:sp>
        <p:nvSpPr>
          <p:cNvPr id="46085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46087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1125538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smtClean="0"/>
              <a:t>Preliminary Results – Black Markets (9)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4513" y="2089150"/>
            <a:ext cx="8001000" cy="4724400"/>
          </a:xfrm>
        </p:spPr>
        <p:txBody>
          <a:bodyPr rtlCol="0">
            <a:normAutofit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3rd case: Sweden (continued):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Trade </a:t>
            </a:r>
            <a:r>
              <a:rPr lang="en-US" dirty="0"/>
              <a:t>with leases</a:t>
            </a:r>
            <a:endParaRPr lang="de-DE" sz="2200" dirty="0"/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Possible solutions: criminal law </a:t>
            </a:r>
            <a:r>
              <a:rPr lang="en-US" dirty="0" smtClean="0"/>
              <a:t>sanctions: </a:t>
            </a:r>
          </a:p>
          <a:p>
            <a:pPr lvl="4" eaLnBrk="1" fontAlgn="auto" hangingPunct="1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en-US" dirty="0" smtClean="0"/>
              <a:t>existing but of little effect; only repeat “black landlords” selling leases have been fined so far</a:t>
            </a:r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purchase </a:t>
            </a:r>
            <a:r>
              <a:rPr lang="en-US" dirty="0"/>
              <a:t>price may be claimed back (e.g. unjust enrichment</a:t>
            </a:r>
            <a:r>
              <a:rPr lang="en-US" dirty="0" smtClean="0"/>
              <a:t>)</a:t>
            </a:r>
          </a:p>
          <a:p>
            <a:pPr lvl="4" eaLnBrk="1" fontAlgn="auto" hangingPunct="1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en-US" sz="1800" dirty="0"/>
              <a:t>o</a:t>
            </a:r>
            <a:r>
              <a:rPr lang="en-US" sz="1800" dirty="0" smtClean="0"/>
              <a:t>f little effect as payments are done in black without receipt and are therefore difficult to prove</a:t>
            </a:r>
            <a:endParaRPr lang="de-DE" sz="1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2800" dirty="0" smtClean="0"/>
          </a:p>
          <a:p>
            <a:pPr marL="469900" eaLnBrk="1" fontAlgn="auto" hangingPunct="1">
              <a:spcBef>
                <a:spcPts val="400"/>
              </a:spcBef>
              <a:spcAft>
                <a:spcPts val="0"/>
              </a:spcAft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600" dirty="0"/>
          </a:p>
          <a:p>
            <a:pPr marL="469900" eaLnBrk="1" fontAlgn="auto" hangingPunct="1">
              <a:spcBef>
                <a:spcPts val="400"/>
              </a:spcBef>
              <a:spcAft>
                <a:spcPts val="0"/>
              </a:spcAft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600" dirty="0" smtClean="0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539750" y="520700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60545-1C56-4EFC-8E50-F737497AB793}" type="slidenum">
              <a:rPr lang="de-DE"/>
              <a:pPr>
                <a:defRPr/>
              </a:pPr>
              <a:t>12</a:t>
            </a:fld>
            <a:r>
              <a:rPr lang="de-DE" dirty="0"/>
              <a:t> </a:t>
            </a:r>
          </a:p>
        </p:txBody>
      </p:sp>
      <p:sp>
        <p:nvSpPr>
          <p:cNvPr id="48133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48135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8250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1125538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smtClean="0"/>
              <a:t>Preliminary Results – Black Markets (9)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4513" y="2089150"/>
            <a:ext cx="8001000" cy="4724400"/>
          </a:xfrm>
        </p:spPr>
        <p:txBody>
          <a:bodyPr rtlCol="0">
            <a:normAutofit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(</a:t>
            </a:r>
            <a:r>
              <a:rPr lang="en-GB" b="1" dirty="0" smtClean="0"/>
              <a:t>5) Informal </a:t>
            </a:r>
            <a:r>
              <a:rPr lang="en-GB" b="1" dirty="0" smtClean="0"/>
              <a:t>management of conflicts in an </a:t>
            </a:r>
            <a:r>
              <a:rPr lang="en-GB" b="1" dirty="0" err="1" smtClean="0"/>
              <a:t>underregulated</a:t>
            </a:r>
            <a:r>
              <a:rPr lang="en-GB" b="1" dirty="0" smtClean="0"/>
              <a:t> </a:t>
            </a:r>
            <a:r>
              <a:rPr lang="en-GB" b="1" dirty="0" smtClean="0"/>
              <a:t>market? 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vigilante </a:t>
            </a:r>
            <a:r>
              <a:rPr lang="en-GB" dirty="0" smtClean="0"/>
              <a:t>eviction (e.g. shutting down public utilities in an apartment) when the landlord is unable to lawfully evict a non-paying or antisocial tenants within a reasonable timeframe; </a:t>
            </a:r>
            <a:endParaRPr lang="en-GB" dirty="0" smtClean="0"/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abuse </a:t>
            </a:r>
            <a:r>
              <a:rPr lang="en-GB" dirty="0" smtClean="0"/>
              <a:t>of tenant protection, where the tenant refuses to pay while also refusing to leave a unit for a prolonged period, with the help of legislation ensuring eviction moratorium or protection of the tenant’s personal belongings inside the unit.</a:t>
            </a:r>
            <a:endParaRPr lang="de-DE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2800" dirty="0" smtClean="0"/>
          </a:p>
          <a:p>
            <a:pPr marL="469900" eaLnBrk="1" fontAlgn="auto" hangingPunct="1">
              <a:spcBef>
                <a:spcPts val="400"/>
              </a:spcBef>
              <a:spcAft>
                <a:spcPts val="0"/>
              </a:spcAft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600" dirty="0"/>
          </a:p>
          <a:p>
            <a:pPr marL="469900" eaLnBrk="1" fontAlgn="auto" hangingPunct="1">
              <a:spcBef>
                <a:spcPts val="400"/>
              </a:spcBef>
              <a:spcAft>
                <a:spcPts val="0"/>
              </a:spcAft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600" dirty="0" smtClean="0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539750" y="520700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60545-1C56-4EFC-8E50-F737497AB793}" type="slidenum">
              <a:rPr lang="de-DE"/>
              <a:pPr>
                <a:defRPr/>
              </a:pPr>
              <a:t>13</a:t>
            </a:fld>
            <a:r>
              <a:rPr lang="de-DE" dirty="0"/>
              <a:t> </a:t>
            </a:r>
          </a:p>
        </p:txBody>
      </p:sp>
      <p:sp>
        <p:nvSpPr>
          <p:cNvPr id="48133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48135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8250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1125538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smtClean="0"/>
              <a:t>Preliminary Results – Black Markets (9)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4513" y="2089150"/>
            <a:ext cx="8001000" cy="4724400"/>
          </a:xfrm>
        </p:spPr>
        <p:txBody>
          <a:bodyPr rtlCol="0">
            <a:normAutofit/>
          </a:bodyPr>
          <a:lstStyle/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2800" dirty="0" smtClean="0"/>
              <a:t>But: </a:t>
            </a:r>
            <a:r>
              <a:rPr lang="en-GB" dirty="0" smtClean="0"/>
              <a:t>not black </a:t>
            </a:r>
            <a:r>
              <a:rPr lang="en-GB" dirty="0" smtClean="0"/>
              <a:t>market </a:t>
            </a:r>
            <a:r>
              <a:rPr lang="en-GB" i="1" dirty="0" smtClean="0"/>
              <a:t>contract </a:t>
            </a:r>
            <a:r>
              <a:rPr lang="en-GB" dirty="0" smtClean="0"/>
              <a:t>phenomena </a:t>
            </a:r>
            <a:r>
              <a:rPr lang="en-GB" dirty="0" smtClean="0"/>
              <a:t>but rather </a:t>
            </a:r>
            <a:r>
              <a:rPr lang="en-GB" dirty="0" smtClean="0"/>
              <a:t>possible consequences </a:t>
            </a:r>
            <a:r>
              <a:rPr lang="en-GB" dirty="0" smtClean="0"/>
              <a:t>thereof; </a:t>
            </a:r>
            <a:r>
              <a:rPr lang="en-GB" dirty="0" smtClean="0"/>
              <a:t>also, these phenomena </a:t>
            </a:r>
            <a:r>
              <a:rPr lang="en-GB" dirty="0" smtClean="0"/>
              <a:t>may arise also in legally perfectly valid </a:t>
            </a:r>
            <a:r>
              <a:rPr lang="en-GB" dirty="0" smtClean="0"/>
              <a:t>and fully disclosed (i.e. not hidden) contractual relationships</a:t>
            </a:r>
          </a:p>
          <a:p>
            <a:pPr marL="342900"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Therefore, I would advise against treating them as black market phenomena but rather under a different heading such as </a:t>
            </a:r>
            <a:r>
              <a:rPr lang="en-GB" i="1" dirty="0" smtClean="0"/>
              <a:t>abusive behaviour</a:t>
            </a:r>
            <a:endParaRPr lang="en-GB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2800" dirty="0" smtClean="0"/>
          </a:p>
          <a:p>
            <a:pPr marL="469900" eaLnBrk="1" fontAlgn="auto" hangingPunct="1">
              <a:spcBef>
                <a:spcPts val="400"/>
              </a:spcBef>
              <a:spcAft>
                <a:spcPts val="0"/>
              </a:spcAft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600" dirty="0"/>
          </a:p>
          <a:p>
            <a:pPr marL="469900" eaLnBrk="1" fontAlgn="auto" hangingPunct="1">
              <a:spcBef>
                <a:spcPts val="400"/>
              </a:spcBef>
              <a:spcAft>
                <a:spcPts val="0"/>
              </a:spcAft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600" dirty="0" smtClean="0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539750" y="520700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60545-1C56-4EFC-8E50-F737497AB793}" type="slidenum">
              <a:rPr lang="de-DE"/>
              <a:pPr>
                <a:defRPr/>
              </a:pPr>
              <a:t>14</a:t>
            </a:fld>
            <a:r>
              <a:rPr lang="de-DE" dirty="0"/>
              <a:t> </a:t>
            </a:r>
          </a:p>
        </p:txBody>
      </p:sp>
      <p:sp>
        <p:nvSpPr>
          <p:cNvPr id="48133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48135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8250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574675" y="906463"/>
            <a:ext cx="8001000" cy="5691187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de-DE" sz="2400" smtClean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4513" y="1600200"/>
            <a:ext cx="8001000" cy="4724400"/>
          </a:xfrm>
        </p:spPr>
        <p:txBody>
          <a:bodyPr/>
          <a:lstStyle/>
          <a:p>
            <a:pPr eaLnBrk="1" hangingPunct="1"/>
            <a:r>
              <a:rPr lang="en-GB" sz="1600" smtClean="0"/>
              <a:t> </a:t>
            </a:r>
            <a:endParaRPr lang="de-DE" sz="1600" smtClean="0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611188" y="765175"/>
            <a:ext cx="80010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 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>
              <a:latin typeface="Verdana" pitchFamily="34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>
                <a:latin typeface="Verdana" pitchFamily="34" charset="0"/>
              </a:rPr>
              <a:t>Preliminary Results – General (1)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92C40-1937-4C10-AE76-FF08178CCC63}" type="slidenum">
              <a:rPr lang="de-DE"/>
              <a:pPr>
                <a:defRPr/>
              </a:pPr>
              <a:t>2</a:t>
            </a:fld>
            <a:r>
              <a:rPr lang="de-DE" dirty="0"/>
              <a:t> </a:t>
            </a:r>
          </a:p>
        </p:txBody>
      </p:sp>
      <p:cxnSp>
        <p:nvCxnSpPr>
          <p:cNvPr id="27653" name="Gerade Verbindung mit Pfeil 4"/>
          <p:cNvCxnSpPr>
            <a:cxnSpLocks noChangeShapeType="1"/>
          </p:cNvCxnSpPr>
          <p:nvPr/>
        </p:nvCxnSpPr>
        <p:spPr bwMode="auto">
          <a:xfrm>
            <a:off x="4540250" y="4800600"/>
            <a:ext cx="0" cy="457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pic>
        <p:nvPicPr>
          <p:cNvPr id="2765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57338"/>
            <a:ext cx="9136063" cy="590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5" name="Line 8"/>
          <p:cNvSpPr>
            <a:spLocks noChangeShapeType="1"/>
          </p:cNvSpPr>
          <p:nvPr/>
        </p:nvSpPr>
        <p:spPr bwMode="auto">
          <a:xfrm>
            <a:off x="395288" y="908050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27657" name="Picture 10" descr="ZER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9700" y="0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1087438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smtClean="0"/>
              <a:t>Preliminary Results – Black Markets (1)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4513" y="1873250"/>
            <a:ext cx="8001000" cy="4724400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600" dirty="0" smtClean="0"/>
              <a:t> </a:t>
            </a:r>
            <a:r>
              <a:rPr lang="en-US" dirty="0"/>
              <a:t>“black market contracts”</a:t>
            </a:r>
            <a:endParaRPr lang="de-DE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Own definition: unofficial</a:t>
            </a:r>
            <a:r>
              <a:rPr lang="en-US" dirty="0"/>
              <a:t>, informal </a:t>
            </a:r>
            <a:r>
              <a:rPr lang="en-US" dirty="0" smtClean="0"/>
              <a:t>contracts, which </a:t>
            </a:r>
            <a:r>
              <a:rPr lang="en-US" dirty="0" smtClean="0"/>
              <a:t>are related to the violation of certain legal provisions and </a:t>
            </a:r>
            <a:r>
              <a:rPr lang="en-US" dirty="0"/>
              <a:t>therefore </a:t>
            </a:r>
            <a:r>
              <a:rPr lang="en-US" dirty="0" smtClean="0"/>
              <a:t>remain </a:t>
            </a:r>
            <a:r>
              <a:rPr lang="en-US" dirty="0"/>
              <a:t>in an extra-legal, unprotected sphere, typically to the detriment of the tenant</a:t>
            </a:r>
            <a:endParaRPr lang="de-DE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Generalities:</a:t>
            </a:r>
            <a:endParaRPr lang="de-DE" sz="2800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Black market contracts increase the private sector dramatically in many states</a:t>
            </a:r>
            <a:endParaRPr lang="de-DE" sz="2400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/>
              <a:t>Black market contracts </a:t>
            </a:r>
            <a:r>
              <a:rPr lang="en-US" dirty="0" smtClean="0"/>
              <a:t>are generally </a:t>
            </a:r>
            <a:r>
              <a:rPr lang="en-US" dirty="0"/>
              <a:t>associated with a lack of legal protection of the tenant and low quality of </a:t>
            </a:r>
            <a:r>
              <a:rPr lang="en-US" dirty="0" smtClean="0"/>
              <a:t>housing, </a:t>
            </a:r>
            <a:r>
              <a:rPr lang="en-US" dirty="0"/>
              <a:t>as </a:t>
            </a:r>
            <a:r>
              <a:rPr lang="en-US" dirty="0" smtClean="0"/>
              <a:t>in most cases no legally binding </a:t>
            </a:r>
            <a:r>
              <a:rPr lang="en-US" dirty="0"/>
              <a:t>obligations exist for the </a:t>
            </a:r>
            <a:r>
              <a:rPr lang="en-US" dirty="0" smtClean="0"/>
              <a:t>landlord under a black market situation</a:t>
            </a:r>
            <a:endParaRPr lang="de-DE" sz="2400" dirty="0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539750" y="404813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077324-1D3A-453E-872E-F9387493909B}" type="slidenum">
              <a:rPr lang="de-DE"/>
              <a:pPr>
                <a:defRPr/>
              </a:pPr>
              <a:t>3</a:t>
            </a:fld>
            <a:r>
              <a:rPr lang="de-DE" dirty="0"/>
              <a:t> </a:t>
            </a:r>
          </a:p>
        </p:txBody>
      </p:sp>
      <p:sp>
        <p:nvSpPr>
          <p:cNvPr id="31749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31751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9700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1125538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smtClean="0"/>
              <a:t>Preliminary Results – Black Markets (2)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4513" y="1944688"/>
            <a:ext cx="8001000" cy="4724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600" dirty="0" smtClean="0"/>
              <a:t> </a:t>
            </a:r>
            <a:r>
              <a:rPr lang="en-US" dirty="0" smtClean="0"/>
              <a:t>Types of violated norms:</a:t>
            </a:r>
            <a:endParaRPr lang="de-DE" sz="2800" dirty="0" smtClean="0"/>
          </a:p>
          <a:p>
            <a:pPr marL="971550" lvl="1" indent="-514350" eaLnBrk="1" fontAlgn="auto" hangingPunct="1">
              <a:spcAft>
                <a:spcPts val="0"/>
              </a:spcAft>
              <a:buFont typeface="Arial" pitchFamily="34" charset="0"/>
              <a:buAutoNum type="arabicParenBoth"/>
              <a:defRPr/>
            </a:pPr>
            <a:r>
              <a:rPr lang="en-US" dirty="0" smtClean="0"/>
              <a:t>Migration law provisions: tenant is a an immigrant with no </a:t>
            </a:r>
            <a:r>
              <a:rPr lang="en-US" dirty="0" smtClean="0"/>
              <a:t>right to stay in the host country lawfully and therefore fears being discovered by the authorities</a:t>
            </a:r>
          </a:p>
          <a:p>
            <a:pPr marL="1371600" lvl="2" indent="-514350" eaLnBrk="1" fontAlgn="auto" hangingPunct="1">
              <a:spcAft>
                <a:spcPts val="0"/>
              </a:spcAft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smtClean="0"/>
              <a:t>- no “remedy” possible under private tenancy law, only under migration law; contract may be perfectly valid but its enforcement would involve </a:t>
            </a:r>
            <a:r>
              <a:rPr lang="en-US" sz="2400" dirty="0" err="1" smtClean="0"/>
              <a:t>statal</a:t>
            </a:r>
            <a:r>
              <a:rPr lang="en-US" sz="2400" dirty="0" smtClean="0"/>
              <a:t> authorities and lead to the discovery and possible expulsion of the tenant according to migration law</a:t>
            </a:r>
            <a:endParaRPr lang="de-DE" sz="2400" dirty="0" smtClean="0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539750" y="520700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BAEAE-96E0-4DBB-B9E0-574486501DE3}" type="slidenum">
              <a:rPr lang="de-DE"/>
              <a:pPr>
                <a:defRPr/>
              </a:pPr>
              <a:t>4</a:t>
            </a:fld>
            <a:r>
              <a:rPr lang="de-DE" dirty="0"/>
              <a:t> </a:t>
            </a:r>
          </a:p>
        </p:txBody>
      </p:sp>
      <p:sp>
        <p:nvSpPr>
          <p:cNvPr id="33797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33799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8250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1125538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smtClean="0"/>
              <a:t>Preliminary Results – Black Markets (2)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4513" y="1944688"/>
            <a:ext cx="8001000" cy="4724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600" dirty="0" smtClean="0"/>
              <a:t> </a:t>
            </a:r>
            <a:endParaRPr lang="en-US" dirty="0" smtClean="0"/>
          </a:p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(2) </a:t>
            </a:r>
            <a:r>
              <a:rPr lang="en-US" b="1" dirty="0" smtClean="0"/>
              <a:t>Violation of tax law provisions or registration requirements by the landlord-owner</a:t>
            </a:r>
            <a:r>
              <a:rPr lang="en-US" dirty="0" smtClean="0"/>
              <a:t>, who does not conclude a written contract as he wants to keep the lease secret, generally with the purpose of tax evasion</a:t>
            </a:r>
            <a:endParaRPr lang="de-DE" sz="2400" dirty="0" smtClean="0"/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Such violations generally irrelevant for the binding force of the contract under private law</a:t>
            </a:r>
            <a:endParaRPr lang="de-DE" sz="2000" dirty="0" smtClean="0"/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Therefore no visible disadvantages in several countries such as DE, as legal default norms apply to the contract which are balanced and/or </a:t>
            </a:r>
            <a:r>
              <a:rPr lang="en-US" dirty="0" err="1" smtClean="0"/>
              <a:t>favourable</a:t>
            </a:r>
            <a:r>
              <a:rPr lang="en-US" dirty="0" smtClean="0"/>
              <a:t> to the tenant</a:t>
            </a:r>
            <a:endParaRPr lang="de-DE" sz="1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2800" dirty="0" smtClean="0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539750" y="520700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BAEAE-96E0-4DBB-B9E0-574486501DE3}" type="slidenum">
              <a:rPr lang="de-DE"/>
              <a:pPr>
                <a:defRPr/>
              </a:pPr>
              <a:t>5</a:t>
            </a:fld>
            <a:r>
              <a:rPr lang="de-DE" dirty="0"/>
              <a:t> </a:t>
            </a:r>
          </a:p>
        </p:txBody>
      </p:sp>
      <p:sp>
        <p:nvSpPr>
          <p:cNvPr id="33797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33799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8250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574675" y="1016000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smtClean="0"/>
              <a:t>Preliminary Results – Black Markets (3)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4513" y="1600200"/>
            <a:ext cx="8001000" cy="4724400"/>
          </a:xfrm>
        </p:spPr>
        <p:txBody>
          <a:bodyPr/>
          <a:lstStyle/>
          <a:p>
            <a:pPr lvl="2" eaLnBrk="1" hangingPunct="1"/>
            <a:r>
              <a:rPr lang="en-GB" sz="1600" smtClean="0"/>
              <a:t> </a:t>
            </a:r>
            <a:r>
              <a:rPr lang="en-US" smtClean="0"/>
              <a:t>Problems:</a:t>
            </a:r>
          </a:p>
          <a:p>
            <a:pPr lvl="3" eaLnBrk="1" hangingPunct="1"/>
            <a:r>
              <a:rPr lang="en-US" smtClean="0"/>
              <a:t>Difficulties of proof in other countries such as Spain: tenant must prove the conclusion of a full lease contract, as opposed to a short term license = risk which may dissuade a tenant from taking legal action</a:t>
            </a:r>
            <a:endParaRPr lang="de-DE" sz="1800" smtClean="0"/>
          </a:p>
          <a:p>
            <a:pPr lvl="2" eaLnBrk="1" hangingPunct="1"/>
            <a:r>
              <a:rPr lang="en-US" smtClean="0"/>
              <a:t>Solutions:</a:t>
            </a:r>
            <a:endParaRPr lang="de-DE" sz="2000" smtClean="0"/>
          </a:p>
          <a:p>
            <a:pPr lvl="2" eaLnBrk="1" hangingPunct="1"/>
            <a:r>
              <a:rPr lang="en-US" smtClean="0"/>
              <a:t>Italy: a low default rent set by the law applies at the request of the tenant in case the landlord omits the registration (drastic sanction – but is it effective?)</a:t>
            </a:r>
            <a:endParaRPr lang="de-DE" sz="2000" smtClean="0"/>
          </a:p>
          <a:p>
            <a:pPr lvl="3" eaLnBrk="1" hangingPunct="1"/>
            <a:r>
              <a:rPr lang="en-US" smtClean="0"/>
              <a:t>Austria: a (rebuttable) presumption applies in favour of a tenant sitting in an apartment and paying rent without a formal contract that a fully effective, ordinary lease contract was concluded</a:t>
            </a:r>
            <a:endParaRPr lang="de-DE" sz="1800" smtClean="0"/>
          </a:p>
          <a:p>
            <a:pPr eaLnBrk="1" hangingPunct="1"/>
            <a:endParaRPr lang="de-DE" smtClean="0"/>
          </a:p>
          <a:p>
            <a:pPr eaLnBrk="1" hangingPunct="1"/>
            <a:endParaRPr lang="de-DE" sz="2800" smtClean="0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539750" y="520700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0133C-CBC2-4196-A9B6-2D5D3388F40F}" type="slidenum">
              <a:rPr lang="de-DE"/>
              <a:pPr>
                <a:defRPr/>
              </a:pPr>
              <a:t>6</a:t>
            </a:fld>
            <a:r>
              <a:rPr lang="de-DE" dirty="0"/>
              <a:t> </a:t>
            </a:r>
          </a:p>
        </p:txBody>
      </p:sp>
      <p:sp>
        <p:nvSpPr>
          <p:cNvPr id="35845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35847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574675" y="1231900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smtClean="0"/>
              <a:t>Preliminary Results – Black Markets (4)</a:t>
            </a:r>
            <a:endParaRPr lang="de-DE" sz="320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001000" cy="4724400"/>
          </a:xfrm>
        </p:spPr>
        <p:txBody>
          <a:bodyPr rtlCol="0">
            <a:normAutofit lnSpcReduction="10000"/>
          </a:bodyPr>
          <a:lstStyle/>
          <a:p>
            <a:pPr marL="457200" lvl="1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(3) </a:t>
            </a:r>
            <a:r>
              <a:rPr lang="en-US" b="1" dirty="0" smtClean="0"/>
              <a:t>Violation of public law provisions on habitability</a:t>
            </a:r>
            <a:r>
              <a:rPr lang="en-US" dirty="0" smtClean="0"/>
              <a:t>, in the case of low quality, slum-like dwellings (i.e. the dwelling does not qualify as an inhabitable house or apartment and could not, therefore, be rented lawfully)</a:t>
            </a:r>
            <a:endParaRPr lang="de-DE" sz="2400" dirty="0" smtClean="0"/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Problem: tenant invoking any rights may lead to his expulsion from the house by public authorities</a:t>
            </a:r>
            <a:endParaRPr lang="de-DE" sz="2000" dirty="0" smtClean="0"/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Solutions: difficult; proposal: public authorities must provide social (or any other kind of) housing to affected tenants, and landlord could be obliged to reimburse to the authorities the costs for a certain period;</a:t>
            </a:r>
            <a:endParaRPr lang="de-DE" sz="2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sz="2800" dirty="0" smtClean="0"/>
          </a:p>
          <a:p>
            <a:pPr marL="469900" eaLnBrk="1" fontAlgn="auto" hangingPunct="1">
              <a:spcBef>
                <a:spcPts val="400"/>
              </a:spcBef>
              <a:spcAft>
                <a:spcPts val="0"/>
              </a:spcAft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600" dirty="0"/>
          </a:p>
          <a:p>
            <a:pPr marL="469900" eaLnBrk="1" fontAlgn="auto" hangingPunct="1">
              <a:spcBef>
                <a:spcPts val="400"/>
              </a:spcBef>
              <a:spcAft>
                <a:spcPts val="0"/>
              </a:spcAft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en-GB" sz="1600" dirty="0" smtClean="0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539750" y="549275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4D002-44F9-469D-9A37-B46CEB7B2076}" type="slidenum">
              <a:rPr lang="de-DE"/>
              <a:pPr>
                <a:defRPr/>
              </a:pPr>
              <a:t>7</a:t>
            </a:fld>
            <a:r>
              <a:rPr lang="de-DE" dirty="0"/>
              <a:t> </a:t>
            </a:r>
          </a:p>
        </p:txBody>
      </p:sp>
      <p:sp>
        <p:nvSpPr>
          <p:cNvPr id="37893" name="Line 6"/>
          <p:cNvSpPr>
            <a:spLocks noChangeShapeType="1"/>
          </p:cNvSpPr>
          <p:nvPr/>
        </p:nvSpPr>
        <p:spPr bwMode="auto">
          <a:xfrm>
            <a:off x="250825" y="1052513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37895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88913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xfrm>
            <a:off x="574675" y="944563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smtClean="0"/>
              <a:t>Preliminary Results – Black Markets (5)</a:t>
            </a:r>
            <a:endParaRPr lang="de-DE" sz="3200" smtClean="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4513" y="1600200"/>
            <a:ext cx="8001000" cy="4724400"/>
          </a:xfrm>
        </p:spPr>
        <p:txBody>
          <a:bodyPr/>
          <a:lstStyle/>
          <a:p>
            <a:pPr marL="457200" lvl="1" indent="0" eaLnBrk="1" hangingPunct="1">
              <a:buFont typeface="Arial" charset="0"/>
              <a:buNone/>
            </a:pPr>
            <a:r>
              <a:rPr lang="en-US" sz="2400" dirty="0" smtClean="0"/>
              <a:t>4) </a:t>
            </a:r>
            <a:r>
              <a:rPr lang="en-US" sz="2400" b="1" dirty="0" smtClean="0"/>
              <a:t>Violation of prohibitions of transferability of contracts or subletting</a:t>
            </a:r>
            <a:r>
              <a:rPr lang="en-US" sz="2400" dirty="0" smtClean="0"/>
              <a:t>;  </a:t>
            </a:r>
            <a:endParaRPr lang="de-DE" sz="2000" dirty="0" smtClean="0"/>
          </a:p>
          <a:p>
            <a:pPr lvl="2" eaLnBrk="1" hangingPunct="1"/>
            <a:r>
              <a:rPr lang="en-US" sz="2000" b="1" dirty="0" smtClean="0"/>
              <a:t>1st Case: Austria: </a:t>
            </a:r>
          </a:p>
          <a:p>
            <a:pPr marL="469900" eaLnBrk="1" hangingPunct="1"/>
            <a:r>
              <a:rPr lang="en-US" sz="2800" dirty="0" smtClean="0"/>
              <a:t>strong </a:t>
            </a:r>
            <a:r>
              <a:rPr lang="en-US" sz="2800" dirty="0" err="1" smtClean="0"/>
              <a:t>intertemporal</a:t>
            </a:r>
            <a:r>
              <a:rPr lang="en-US" sz="2800" dirty="0" smtClean="0"/>
              <a:t> splits between different rent regimes</a:t>
            </a:r>
          </a:p>
          <a:p>
            <a:pPr lvl="3" eaLnBrk="1" hangingPunct="1"/>
            <a:r>
              <a:rPr lang="en-US" sz="1800" dirty="0" smtClean="0"/>
              <a:t>old contracts with statutorily set low rents can be transferred; among relatives even at the same conditions</a:t>
            </a:r>
          </a:p>
          <a:p>
            <a:pPr lvl="3" eaLnBrk="1" hangingPunct="1"/>
            <a:r>
              <a:rPr lang="en-US" sz="1800" dirty="0" smtClean="0"/>
              <a:t>old contracts are transferred against illegal one-off payments</a:t>
            </a:r>
          </a:p>
          <a:p>
            <a:pPr lvl="3" eaLnBrk="1" hangingPunct="1"/>
            <a:r>
              <a:rPr lang="en-US" sz="1800" dirty="0" smtClean="0"/>
              <a:t>solutions: </a:t>
            </a:r>
          </a:p>
          <a:p>
            <a:pPr lvl="4" eaLnBrk="1" hangingPunct="1"/>
            <a:r>
              <a:rPr lang="en-US" sz="1800" dirty="0" smtClean="0"/>
              <a:t>one-off payments must be restituted (already effective)</a:t>
            </a:r>
          </a:p>
          <a:p>
            <a:pPr lvl="4" eaLnBrk="1" hangingPunct="1"/>
            <a:r>
              <a:rPr lang="en-US" sz="1800" dirty="0" err="1" smtClean="0"/>
              <a:t>intertemporal</a:t>
            </a:r>
            <a:r>
              <a:rPr lang="en-US" sz="1800" dirty="0" smtClean="0"/>
              <a:t> splits should be completely abolished, if necessary with adequate transitional periods</a:t>
            </a:r>
          </a:p>
          <a:p>
            <a:pPr lvl="4" eaLnBrk="1" hangingPunct="1"/>
            <a:r>
              <a:rPr lang="en-US" sz="1800" dirty="0" smtClean="0"/>
              <a:t>transferability of contracts, even among relatives, to be abolished or strongly limited (e.g. to 1 year after death)</a:t>
            </a:r>
          </a:p>
          <a:p>
            <a:pPr marL="469900" eaLnBrk="1" hangingPunct="1">
              <a:spcBef>
                <a:spcPts val="400"/>
              </a:spcBef>
              <a:buFont typeface="Arial" charset="0"/>
              <a:buNone/>
            </a:pPr>
            <a:endParaRPr lang="en-GB" sz="1400" dirty="0" smtClean="0"/>
          </a:p>
          <a:p>
            <a:pPr marL="469900" eaLnBrk="1" hangingPunct="1">
              <a:spcBef>
                <a:spcPts val="400"/>
              </a:spcBef>
              <a:buFontTx/>
              <a:buNone/>
            </a:pPr>
            <a:endParaRPr lang="en-GB" sz="1400" dirty="0" smtClean="0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539750" y="447675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15</a:t>
            </a:r>
            <a:endParaRPr lang="de-DE" dirty="0"/>
          </a:p>
        </p:txBody>
      </p:sp>
      <p:sp>
        <p:nvSpPr>
          <p:cNvPr id="39941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39943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574675" y="1160463"/>
            <a:ext cx="8001000" cy="612775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de-DE" sz="3200" b="1" smtClean="0"/>
              <a:t>Preliminary Results – Black Markets (6)</a:t>
            </a:r>
            <a:endParaRPr lang="de-DE" sz="320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4513" y="2089150"/>
            <a:ext cx="8001000" cy="4724400"/>
          </a:xfrm>
        </p:spPr>
        <p:txBody>
          <a:bodyPr rtlCol="0">
            <a:normAutofit lnSpcReduction="10000"/>
          </a:bodyPr>
          <a:lstStyle/>
          <a:p>
            <a:pPr marL="914400" lvl="2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/>
              <a:t>2nd Case: Netherlands: social apartments with cheap rents are illegally sublet</a:t>
            </a:r>
            <a:endParaRPr lang="de-DE" sz="2000" dirty="0" smtClean="0"/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Legal consequences: subletting is illegal according to a </a:t>
            </a:r>
            <a:r>
              <a:rPr lang="en-US" sz="2200" dirty="0" smtClean="0"/>
              <a:t>Supreme Court decision of 2010 </a:t>
            </a:r>
            <a:endParaRPr lang="de-DE" sz="2200" dirty="0" smtClean="0"/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Possible solution to counteract the practice: Give the sub-tenant the right to enter into main lease contract at same conditions after lawful termination of contract with main tenant; </a:t>
            </a:r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but works only if sub-tenant herself fulfills conditions of access to social housing; otherwise it is fair to evict the subtenant</a:t>
            </a:r>
          </a:p>
          <a:p>
            <a:pPr lvl="3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1800" dirty="0" smtClean="0"/>
              <a:t>counterargument: this solution may undermine the waiting list system governing access to social housing</a:t>
            </a:r>
            <a:endParaRPr lang="de-DE" sz="1800" dirty="0" smtClean="0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539750" y="520700"/>
            <a:ext cx="800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latin typeface="Verdana" pitchFamily="34" charset="0"/>
              </a:rPr>
              <a:t>TENLAW - Tenancy Law and Housing Policy </a:t>
            </a:r>
            <a:br>
              <a:rPr lang="en-GB" sz="1400">
                <a:latin typeface="Verdana" pitchFamily="34" charset="0"/>
              </a:rPr>
            </a:br>
            <a:r>
              <a:rPr lang="en-GB" sz="1400">
                <a:latin typeface="Verdana" pitchFamily="34" charset="0"/>
              </a:rPr>
              <a:t>in Multi-level Europe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3F99E7-6C4B-4B09-A206-BF77332498FE}" type="slidenum">
              <a:rPr lang="de-DE"/>
              <a:pPr>
                <a:defRPr/>
              </a:pPr>
              <a:t>9</a:t>
            </a:fld>
            <a:r>
              <a:rPr lang="de-DE" dirty="0"/>
              <a:t> </a:t>
            </a:r>
          </a:p>
        </p:txBody>
      </p:sp>
      <p:sp>
        <p:nvSpPr>
          <p:cNvPr id="41989" name="Line 6"/>
          <p:cNvSpPr>
            <a:spLocks noChangeShapeType="1"/>
          </p:cNvSpPr>
          <p:nvPr/>
        </p:nvSpPr>
        <p:spPr bwMode="auto">
          <a:xfrm>
            <a:off x="250825" y="981075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41991" name="Picture 10" descr="ZER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15888"/>
            <a:ext cx="37719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1249</Words>
  <Application>Microsoft Office PowerPoint</Application>
  <PresentationFormat>Bildschirmpräsentation (4:3)</PresentationFormat>
  <Paragraphs>125</Paragraphs>
  <Slides>14</Slides>
  <Notes>14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5" baseType="lpstr">
      <vt:lpstr>Larissa</vt:lpstr>
      <vt:lpstr>Black Market Phenomena in Tenancy Relations in Europe</vt:lpstr>
      <vt:lpstr>Folie 2</vt:lpstr>
      <vt:lpstr>Preliminary Results – Black Markets (1)</vt:lpstr>
      <vt:lpstr>Preliminary Results – Black Markets (2)</vt:lpstr>
      <vt:lpstr>Preliminary Results – Black Markets (2)</vt:lpstr>
      <vt:lpstr>Preliminary Results – Black Markets (3)</vt:lpstr>
      <vt:lpstr>Preliminary Results – Black Markets (4)</vt:lpstr>
      <vt:lpstr>Preliminary Results – Black Markets (5)</vt:lpstr>
      <vt:lpstr>Preliminary Results – Black Markets (6)</vt:lpstr>
      <vt:lpstr>Preliminary Results – Black Markets (7)</vt:lpstr>
      <vt:lpstr>Preliminary Results – Black Markets (8)</vt:lpstr>
      <vt:lpstr>Preliminary Results – Black Markets (9)</vt:lpstr>
      <vt:lpstr>Preliminary Results – Black Markets (9)</vt:lpstr>
      <vt:lpstr>Preliminary Results – Black Markets (9)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 Tenancy Law and Black Markets in Europe</dc:title>
  <dc:creator>möslein1-pc</dc:creator>
  <cp:lastModifiedBy>Schmid</cp:lastModifiedBy>
  <cp:revision>68</cp:revision>
  <dcterms:created xsi:type="dcterms:W3CDTF">2013-06-10T14:06:56Z</dcterms:created>
  <dcterms:modified xsi:type="dcterms:W3CDTF">2013-09-10T19:50:52Z</dcterms:modified>
</cp:coreProperties>
</file>