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21"/>
  </p:notesMasterIdLst>
  <p:handoutMasterIdLst>
    <p:handoutMasterId r:id="rId22"/>
  </p:handoutMasterIdLst>
  <p:sldIdLst>
    <p:sldId id="329" r:id="rId2"/>
    <p:sldId id="343" r:id="rId3"/>
    <p:sldId id="312" r:id="rId4"/>
    <p:sldId id="349" r:id="rId5"/>
    <p:sldId id="350" r:id="rId6"/>
    <p:sldId id="351" r:id="rId7"/>
    <p:sldId id="338" r:id="rId8"/>
    <p:sldId id="341" r:id="rId9"/>
    <p:sldId id="340" r:id="rId10"/>
    <p:sldId id="310" r:id="rId11"/>
    <p:sldId id="335" r:id="rId12"/>
    <p:sldId id="345" r:id="rId13"/>
    <p:sldId id="346" r:id="rId14"/>
    <p:sldId id="344" r:id="rId15"/>
    <p:sldId id="319" r:id="rId16"/>
    <p:sldId id="352" r:id="rId17"/>
    <p:sldId id="353" r:id="rId18"/>
    <p:sldId id="354" r:id="rId19"/>
    <p:sldId id="355" r:id="rId20"/>
  </p:sldIdLst>
  <p:sldSz cx="9144000" cy="6858000" type="screen4x3"/>
  <p:notesSz cx="9083675" cy="6858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>
    <p:restoredLeft sz="5450" autoAdjust="0"/>
    <p:restoredTop sz="94660"/>
  </p:normalViewPr>
  <p:slideViewPr>
    <p:cSldViewPr>
      <p:cViewPr>
        <p:scale>
          <a:sx n="100" d="100"/>
          <a:sy n="100" d="100"/>
        </p:scale>
        <p:origin x="-166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35961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44736" y="0"/>
            <a:ext cx="3937451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35961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44736" y="6513513"/>
            <a:ext cx="3937451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B547769-DDC5-4454-BE06-A0110E5CD4E1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36908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35961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44736" y="0"/>
            <a:ext cx="3937451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27338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70" y="3257550"/>
            <a:ext cx="7267535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35961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44736" y="6513513"/>
            <a:ext cx="3937451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6FA171E-66FC-4663-8290-D5DC96895994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138886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FA171E-66FC-4663-8290-D5DC96895994}" type="slidenum">
              <a:rPr lang="sv-SE" smtClean="0"/>
              <a:pPr>
                <a:defRPr/>
              </a:pPr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663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de-DE" dirty="0" smtClean="0"/>
          </a:p>
        </p:txBody>
      </p:sp>
      <p:sp>
        <p:nvSpPr>
          <p:cNvPr id="30724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EC34847-38B7-4A5B-AE95-21A172756967}" type="slidenum">
              <a:rPr lang="sv-SE" smtClean="0">
                <a:latin typeface="Arial" charset="0"/>
              </a:rPr>
              <a:pPr eaLnBrk="1" hangingPunct="1"/>
              <a:t>15</a:t>
            </a:fld>
            <a:endParaRPr lang="sv-SE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7 w 717"/>
                <a:gd name="T1" fmla="*/ 845 h 845"/>
                <a:gd name="T2" fmla="*/ 737 w 717"/>
                <a:gd name="T3" fmla="*/ 821 h 845"/>
                <a:gd name="T4" fmla="*/ 594 w 717"/>
                <a:gd name="T5" fmla="*/ 605 h 845"/>
                <a:gd name="T6" fmla="*/ 416 w 717"/>
                <a:gd name="T7" fmla="*/ 396 h 845"/>
                <a:gd name="T8" fmla="*/ 23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9 w 717"/>
                <a:gd name="T15" fmla="*/ 198 h 845"/>
                <a:gd name="T16" fmla="*/ 410 w 717"/>
                <a:gd name="T17" fmla="*/ 408 h 845"/>
                <a:gd name="T18" fmla="*/ 588 w 717"/>
                <a:gd name="T19" fmla="*/ 623 h 845"/>
                <a:gd name="T20" fmla="*/ 737 w 717"/>
                <a:gd name="T21" fmla="*/ 845 h 845"/>
                <a:gd name="T22" fmla="*/ 73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7 w 407"/>
                <a:gd name="T1" fmla="*/ 414 h 414"/>
                <a:gd name="T2" fmla="*/ 417 w 407"/>
                <a:gd name="T3" fmla="*/ 396 h 414"/>
                <a:gd name="T4" fmla="*/ 23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6 w 407"/>
                <a:gd name="T13" fmla="*/ 204 h 414"/>
                <a:gd name="T14" fmla="*/ 417 w 407"/>
                <a:gd name="T15" fmla="*/ 414 h 414"/>
                <a:gd name="T16" fmla="*/ 41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6 w 586"/>
                <a:gd name="T1" fmla="*/ 0 h 599"/>
                <a:gd name="T2" fmla="*/ 588 w 586"/>
                <a:gd name="T3" fmla="*/ 0 h 599"/>
                <a:gd name="T4" fmla="*/ 417 w 586"/>
                <a:gd name="T5" fmla="*/ 132 h 599"/>
                <a:gd name="T6" fmla="*/ 26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7 w 586"/>
                <a:gd name="T17" fmla="*/ 282 h 599"/>
                <a:gd name="T18" fmla="*/ 423 w 586"/>
                <a:gd name="T19" fmla="*/ 138 h 599"/>
                <a:gd name="T20" fmla="*/ 606 w 586"/>
                <a:gd name="T21" fmla="*/ 0 h 599"/>
                <a:gd name="T22" fmla="*/ 60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9 w 269"/>
                <a:gd name="T1" fmla="*/ 0 h 252"/>
                <a:gd name="T2" fmla="*/ 26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9 w 269"/>
                <a:gd name="T15" fmla="*/ 0 h 252"/>
                <a:gd name="T16" fmla="*/ 27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 dirty="0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 dirty="0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 dirty="0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 dirty="0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 dirty="0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</p:grpSp>
      <p:sp>
        <p:nvSpPr>
          <p:cNvPr id="41" name="Rectangle 44"/>
          <p:cNvSpPr>
            <a:spLocks noChangeArrowheads="1"/>
          </p:cNvSpPr>
          <p:nvPr/>
        </p:nvSpPr>
        <p:spPr bwMode="auto">
          <a:xfrm>
            <a:off x="0" y="6021388"/>
            <a:ext cx="9144000" cy="83661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42" name="Text Box 45"/>
          <p:cNvSpPr txBox="1">
            <a:spLocks noChangeArrowheads="1"/>
          </p:cNvSpPr>
          <p:nvPr/>
        </p:nvSpPr>
        <p:spPr bwMode="auto">
          <a:xfrm>
            <a:off x="390525" y="6086475"/>
            <a:ext cx="1301750" cy="366713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r>
              <a:rPr lang="sv-SE" dirty="0" smtClean="0">
                <a:solidFill>
                  <a:srgbClr val="000032"/>
                </a:solidFill>
                <a:latin typeface="Arial" charset="0"/>
              </a:rPr>
              <a:t>www.iut.nu</a:t>
            </a:r>
          </a:p>
        </p:txBody>
      </p:sp>
      <p:pic>
        <p:nvPicPr>
          <p:cNvPr id="43" name="Picture 56" descr="IUTLOGANI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6165850"/>
            <a:ext cx="10080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000"/>
            </a:lvl1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4" name="Rectangle 47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779838" y="6526213"/>
            <a:ext cx="2133600" cy="207962"/>
          </a:xfrm>
        </p:spPr>
        <p:txBody>
          <a:bodyPr/>
          <a:lstStyle>
            <a:lvl1pPr>
              <a:defRPr>
                <a:solidFill>
                  <a:srgbClr val="000032"/>
                </a:solidFill>
              </a:defRPr>
            </a:lvl1pPr>
          </a:lstStyle>
          <a:p>
            <a:pPr>
              <a:defRPr/>
            </a:pPr>
            <a:fld id="{0D450B3E-EBF1-4939-BE77-21C31AC4FA58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45" name="Rectangle 4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32"/>
                </a:solidFill>
              </a:defRPr>
            </a:lvl1pPr>
          </a:lstStyle>
          <a:p>
            <a:pPr>
              <a:defRPr/>
            </a:pPr>
            <a:r>
              <a:rPr lang="sv-SE" dirty="0"/>
              <a:t>Sven Bergenstråhle</a:t>
            </a:r>
          </a:p>
        </p:txBody>
      </p:sp>
      <p:sp>
        <p:nvSpPr>
          <p:cNvPr id="46" name="Rectangle 55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34034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81F990-7EC2-41AA-8AA8-59894EBF6517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99557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59911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59911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09E50-8E09-459C-B45B-4FBDA6FA8016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69014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x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062163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814763"/>
            <a:ext cx="4038600" cy="2062162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AEEA8-63FB-4DD0-BAC3-E59A4AF1A8AE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7" name="Rectangle 4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8" name="Rectangle 51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9122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5023E-29CD-475F-95FD-DC86CF87F516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3525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8B9A4-4277-45B5-BC8E-AC197A9DC0A4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5" name="Rectangle 4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6" name="Rectangle 51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672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276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AD876E-6599-4198-B0DF-7F3BA17669DA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7" name="Rectangle 51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71358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E11F9-1FD5-4B14-B9E0-A7BA4C15D0BC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8" name="Rectangle 4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9" name="Rectangle 51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48239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39123-FA2E-4BFD-A9BB-C4DD7E957414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4" name="Rectangle 4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5" name="Rectangle 51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2112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FAC240-125A-4F02-A078-A84508F5CD25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3" name="Rectangle 4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4" name="Rectangle 51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64642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4015AE-E717-4752-B39A-EF50FCCDA334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7" name="Rectangle 51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49220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B81FD2-ED00-4AA5-95A3-38C54FA6CBF7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6" name="Rectangle 4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7" name="Rectangle 51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2501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grpSp>
          <p:nvGrpSpPr>
            <p:cNvPr id="103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de-DE" dirty="0"/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104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37 w 717"/>
                <a:gd name="T1" fmla="*/ 845 h 845"/>
                <a:gd name="T2" fmla="*/ 737 w 717"/>
                <a:gd name="T3" fmla="*/ 821 h 845"/>
                <a:gd name="T4" fmla="*/ 594 w 717"/>
                <a:gd name="T5" fmla="*/ 605 h 845"/>
                <a:gd name="T6" fmla="*/ 416 w 717"/>
                <a:gd name="T7" fmla="*/ 396 h 845"/>
                <a:gd name="T8" fmla="*/ 23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9 w 717"/>
                <a:gd name="T15" fmla="*/ 198 h 845"/>
                <a:gd name="T16" fmla="*/ 410 w 717"/>
                <a:gd name="T17" fmla="*/ 408 h 845"/>
                <a:gd name="T18" fmla="*/ 588 w 717"/>
                <a:gd name="T19" fmla="*/ 623 h 845"/>
                <a:gd name="T20" fmla="*/ 737 w 717"/>
                <a:gd name="T21" fmla="*/ 845 h 845"/>
                <a:gd name="T22" fmla="*/ 737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04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17 w 407"/>
                <a:gd name="T1" fmla="*/ 414 h 414"/>
                <a:gd name="T2" fmla="*/ 417 w 407"/>
                <a:gd name="T3" fmla="*/ 396 h 414"/>
                <a:gd name="T4" fmla="*/ 23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26 w 407"/>
                <a:gd name="T13" fmla="*/ 204 h 414"/>
                <a:gd name="T14" fmla="*/ 417 w 407"/>
                <a:gd name="T15" fmla="*/ 414 h 414"/>
                <a:gd name="T16" fmla="*/ 417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de-DE" dirty="0"/>
            </a:p>
          </p:txBody>
        </p:sp>
        <p:sp>
          <p:nvSpPr>
            <p:cNvPr id="104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606 w 586"/>
                <a:gd name="T1" fmla="*/ 0 h 599"/>
                <a:gd name="T2" fmla="*/ 588 w 586"/>
                <a:gd name="T3" fmla="*/ 0 h 599"/>
                <a:gd name="T4" fmla="*/ 417 w 586"/>
                <a:gd name="T5" fmla="*/ 132 h 599"/>
                <a:gd name="T6" fmla="*/ 26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67 w 586"/>
                <a:gd name="T17" fmla="*/ 282 h 599"/>
                <a:gd name="T18" fmla="*/ 423 w 586"/>
                <a:gd name="T19" fmla="*/ 138 h 599"/>
                <a:gd name="T20" fmla="*/ 606 w 586"/>
                <a:gd name="T21" fmla="*/ 0 h 599"/>
                <a:gd name="T22" fmla="*/ 606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04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9 w 269"/>
                <a:gd name="T1" fmla="*/ 0 h 252"/>
                <a:gd name="T2" fmla="*/ 26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9 w 269"/>
                <a:gd name="T15" fmla="*/ 0 h 252"/>
                <a:gd name="T16" fmla="*/ 279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04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04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04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  <p:grpSp>
          <p:nvGrpSpPr>
            <p:cNvPr id="105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 dirty="0"/>
              </a:p>
            </p:txBody>
          </p:sp>
          <p:sp>
            <p:nvSpPr>
              <p:cNvPr id="105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 dirty="0"/>
              </a:p>
            </p:txBody>
          </p:sp>
          <p:sp>
            <p:nvSpPr>
              <p:cNvPr id="105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 dirty="0"/>
              </a:p>
            </p:txBody>
          </p:sp>
          <p:sp>
            <p:nvSpPr>
              <p:cNvPr id="105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 dirty="0"/>
              </a:p>
            </p:txBody>
          </p:sp>
          <p:sp>
            <p:nvSpPr>
              <p:cNvPr id="105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sv-SE" dirty="0"/>
              </a:p>
            </p:txBody>
          </p:sp>
        </p:grpSp>
        <p:sp>
          <p:nvSpPr>
            <p:cNvPr id="105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  <p:sp>
          <p:nvSpPr>
            <p:cNvPr id="105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sv-SE" dirty="0"/>
            </a:p>
          </p:txBody>
        </p:sp>
      </p:grpSp>
      <p:sp>
        <p:nvSpPr>
          <p:cNvPr id="1027" name="Rectangle 44"/>
          <p:cNvSpPr>
            <a:spLocks noChangeArrowheads="1"/>
          </p:cNvSpPr>
          <p:nvPr/>
        </p:nvSpPr>
        <p:spPr bwMode="auto">
          <a:xfrm>
            <a:off x="0" y="6021388"/>
            <a:ext cx="9144000" cy="83661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</p:txBody>
      </p: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Consumption based billing of heat and hot water costs- the German example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27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30" name="Text Box 46"/>
          <p:cNvSpPr txBox="1">
            <a:spLocks noChangeArrowheads="1"/>
          </p:cNvSpPr>
          <p:nvPr/>
        </p:nvSpPr>
        <p:spPr bwMode="auto">
          <a:xfrm>
            <a:off x="390525" y="6086475"/>
            <a:ext cx="1301750" cy="366713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defRPr/>
            </a:pPr>
            <a:r>
              <a:rPr lang="sv-SE" dirty="0" smtClean="0">
                <a:solidFill>
                  <a:schemeClr val="bg2"/>
                </a:solidFill>
                <a:latin typeface="Arial" charset="0"/>
              </a:rPr>
              <a:t>www.iut.nu</a:t>
            </a:r>
          </a:p>
        </p:txBody>
      </p:sp>
      <p:sp>
        <p:nvSpPr>
          <p:cNvPr id="4144" name="Rectangle 4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779838" y="6534150"/>
            <a:ext cx="2133600" cy="20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  <a:latin typeface="+mj-lt"/>
              </a:defRPr>
            </a:lvl1pPr>
          </a:lstStyle>
          <a:p>
            <a:pPr>
              <a:defRPr/>
            </a:pPr>
            <a:fld id="{E2F7270C-5B4D-4B7A-A7C5-34BEB7A7D7C9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4145" name="Rectangle 4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6534150"/>
            <a:ext cx="2895600" cy="20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  <a:latin typeface="+mj-lt"/>
                <a:cs typeface="Arial" charset="0"/>
              </a:defRPr>
            </a:lvl1pPr>
          </a:lstStyle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  <p:sp>
        <p:nvSpPr>
          <p:cNvPr id="4147" name="Rectangle 5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470650" y="6526213"/>
            <a:ext cx="10541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  <a:latin typeface="+mj-lt"/>
              </a:defRPr>
            </a:lvl1pPr>
          </a:lstStyle>
          <a:p>
            <a:pPr>
              <a:defRPr/>
            </a:pPr>
            <a:endParaRPr lang="sv-SE" dirty="0"/>
          </a:p>
        </p:txBody>
      </p:sp>
      <p:pic>
        <p:nvPicPr>
          <p:cNvPr id="1034" name="Picture 52" descr="IUTLOGANIM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625" y="6165850"/>
            <a:ext cx="1008063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539750" y="2636838"/>
            <a:ext cx="7702550" cy="3603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v-SE" b="1" dirty="0" smtClean="0"/>
              <a:t/>
            </a:r>
            <a:br>
              <a:rPr lang="sv-SE" b="1" dirty="0" smtClean="0"/>
            </a:br>
            <a:r>
              <a:rPr lang="sv-SE" b="1" dirty="0" smtClean="0"/>
              <a:t/>
            </a:r>
            <a:br>
              <a:rPr lang="sv-SE" b="1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/>
            </a:r>
            <a:br>
              <a:rPr lang="sv-SE" dirty="0" smtClean="0"/>
            </a:br>
            <a:r>
              <a:rPr lang="sv-SE" sz="2700" b="1" dirty="0" smtClean="0">
                <a:effectLst/>
              </a:rPr>
              <a:t>Budapest  September 12-14</a:t>
            </a:r>
          </a:p>
        </p:txBody>
      </p:sp>
      <p:sp>
        <p:nvSpPr>
          <p:cNvPr id="3075" name="Underrubrik 2"/>
          <p:cNvSpPr>
            <a:spLocks noGrp="1"/>
          </p:cNvSpPr>
          <p:nvPr>
            <p:ph type="subTitle" idx="1"/>
          </p:nvPr>
        </p:nvSpPr>
        <p:spPr>
          <a:xfrm>
            <a:off x="1331913" y="4437063"/>
            <a:ext cx="6400800" cy="14398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sv-SE" dirty="0" smtClean="0">
                <a:effectLst/>
                <a:latin typeface="Arial" charset="0"/>
                <a:cs typeface="Arial" charset="0"/>
              </a:rPr>
              <a:t>Sven Bergenstråhle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effectLst/>
                <a:latin typeface="Arial" charset="0"/>
                <a:cs typeface="Arial" charset="0"/>
              </a:rPr>
              <a:t>President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effectLst/>
                <a:latin typeface="Arial" charset="0"/>
                <a:cs typeface="Arial" charset="0"/>
              </a:rPr>
              <a:t>International Union of Tenants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effectLst/>
                <a:latin typeface="Arial" charset="0"/>
                <a:cs typeface="Arial" charset="0"/>
              </a:rPr>
              <a:t>svenbergen@telia.com</a:t>
            </a:r>
          </a:p>
        </p:txBody>
      </p:sp>
      <p:sp>
        <p:nvSpPr>
          <p:cNvPr id="2055" name="textruta 6"/>
          <p:cNvSpPr txBox="1">
            <a:spLocks noChangeArrowheads="1"/>
          </p:cNvSpPr>
          <p:nvPr/>
        </p:nvSpPr>
        <p:spPr bwMode="auto">
          <a:xfrm>
            <a:off x="687388" y="1196975"/>
            <a:ext cx="770103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600" b="1" dirty="0" smtClean="0">
                <a:latin typeface="+mj-lt"/>
              </a:rPr>
              <a:t>Social housing and the rental sector</a:t>
            </a:r>
            <a:endParaRPr lang="en-US" sz="3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b="1" dirty="0" smtClean="0">
                <a:effectLst/>
              </a:rPr>
              <a:t>Every country has a rental market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700808"/>
            <a:ext cx="8229600" cy="4752975"/>
          </a:xfrm>
        </p:spPr>
        <p:txBody>
          <a:bodyPr/>
          <a:lstStyle/>
          <a:p>
            <a:pPr eaLnBrk="1" hangingPunct="1">
              <a:spcBef>
                <a:spcPts val="0"/>
              </a:spcBef>
              <a:buClrTx/>
              <a:buSzPct val="99000"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But too often informal, non-existent in official statistics, unregulated, without secure tenancy and dominated by sub-letting</a:t>
            </a:r>
          </a:p>
          <a:p>
            <a:pPr eaLnBrk="1" hangingPunct="1">
              <a:spcBef>
                <a:spcPts val="0"/>
              </a:spcBef>
              <a:buClrTx/>
              <a:buSzPct val="99000"/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The laws are often written to take care of only the owner’s interests.</a:t>
            </a:r>
          </a:p>
          <a:p>
            <a:pPr eaLnBrk="1" hangingPunct="1">
              <a:spcBef>
                <a:spcPts val="500"/>
              </a:spcBef>
              <a:buClrTx/>
              <a:buSzPct val="99000"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The </a:t>
            </a:r>
            <a:r>
              <a:rPr lang="en-US" sz="2400" dirty="0">
                <a:solidFill>
                  <a:srgbClr val="000032"/>
                </a:solidFill>
                <a:effectLst/>
              </a:rPr>
              <a:t>owners don’t want written tenancy agreements – to avoid taxes</a:t>
            </a:r>
          </a:p>
          <a:p>
            <a:pPr eaLnBrk="1" hangingPunct="1">
              <a:spcBef>
                <a:spcPts val="500"/>
              </a:spcBef>
              <a:buClrTx/>
              <a:buSzPct val="99000"/>
              <a:buFont typeface="Wingdings" pitchFamily="2" charset="2"/>
              <a:buChar char="Ø"/>
              <a:defRPr/>
            </a:pPr>
            <a:r>
              <a:rPr lang="en-US" sz="2400" dirty="0">
                <a:solidFill>
                  <a:srgbClr val="000032"/>
                </a:solidFill>
                <a:effectLst/>
              </a:rPr>
              <a:t>No security of tenure, no regulations</a:t>
            </a:r>
          </a:p>
          <a:p>
            <a:pPr eaLnBrk="1" hangingPunct="1">
              <a:spcBef>
                <a:spcPts val="0"/>
              </a:spcBef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US" sz="2400" dirty="0" smtClean="0">
              <a:solidFill>
                <a:schemeClr val="accent4">
                  <a:lumMod val="1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/>
              </a:rPr>
              <a:t>A transparent and fair rental market</a:t>
            </a:r>
          </a:p>
        </p:txBody>
      </p:sp>
      <p:sp>
        <p:nvSpPr>
          <p:cNvPr id="6147" name="Platshållare för innehåll 2"/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 eaLnBrk="1" hangingPunct="1">
              <a:spcBef>
                <a:spcPts val="0"/>
              </a:spcBef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Need for a well-functioning,  transparent rental market, with a balance of interests between landlords and tenants.</a:t>
            </a:r>
          </a:p>
          <a:p>
            <a:pPr eaLnBrk="1" hangingPunct="1">
              <a:spcBef>
                <a:spcPts val="0"/>
              </a:spcBef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The lease agreements should reflect these necessary conditions.</a:t>
            </a:r>
          </a:p>
          <a:p>
            <a:pPr eaLnBrk="1" hangingPunct="1">
              <a:spcBef>
                <a:spcPts val="0"/>
              </a:spcBef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The rent law should define tenants rights and obligations and give protection from unfair evictions, </a:t>
            </a: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unfair notices and unfair 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rent </a:t>
            </a: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increases</a:t>
            </a:r>
          </a:p>
          <a:p>
            <a:pPr eaLnBrk="1" hangingPunct="1">
              <a:spcBef>
                <a:spcPts val="0"/>
              </a:spcBef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A sale should not break the tenancy agreement</a:t>
            </a:r>
          </a:p>
          <a:p>
            <a:pPr eaLnBrk="1" hangingPunct="1">
              <a:spcBef>
                <a:spcPts val="0"/>
              </a:spcBef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A 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neutral court/rental housing tribunal is </a:t>
            </a: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necessary</a:t>
            </a:r>
          </a:p>
          <a:p>
            <a:pPr eaLnBrk="1" hangingPunct="1">
              <a:spcBef>
                <a:spcPts val="0"/>
              </a:spcBef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The right for tenants to organize </a:t>
            </a:r>
          </a:p>
          <a:p>
            <a:pPr eaLnBrk="1" hangingPunct="1">
              <a:spcBef>
                <a:spcPts val="0"/>
              </a:spcBef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Without </a:t>
            </a: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this 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legal framework </a:t>
            </a:r>
            <a:r>
              <a:rPr lang="en-US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there 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will be no investments in rental housing</a:t>
            </a:r>
          </a:p>
          <a:p>
            <a:pPr marL="0" indent="-457200" eaLnBrk="1" hangingPunct="1">
              <a:spcBef>
                <a:spcPts val="500"/>
              </a:spcBef>
              <a:defRPr/>
            </a:pPr>
            <a:endParaRPr lang="en-GB" sz="2400" dirty="0" smtClean="0"/>
          </a:p>
          <a:p>
            <a:pPr marL="0" indent="-457200" eaLnBrk="1" hangingPunct="1">
              <a:defRPr/>
            </a:pPr>
            <a:endParaRPr lang="sv-SE" sz="2400" dirty="0" smtClean="0"/>
          </a:p>
          <a:p>
            <a:pPr marL="0" indent="-457200" eaLnBrk="1" hangingPunct="1">
              <a:defRPr/>
            </a:pPr>
            <a:endParaRPr lang="sv-SE" sz="2400" dirty="0" smtClean="0"/>
          </a:p>
          <a:p>
            <a:pPr marL="0" indent="-457200" eaLnBrk="1" hangingPunct="1">
              <a:defRPr/>
            </a:pPr>
            <a:endParaRPr lang="en-GB" sz="2400" dirty="0" smtClean="0"/>
          </a:p>
          <a:p>
            <a:pPr marL="0" indent="-457200" eaLnBrk="1" hangingPunct="1">
              <a:defRPr/>
            </a:pPr>
            <a:endParaRPr lang="en-GB" sz="2400" dirty="0" smtClean="0"/>
          </a:p>
          <a:p>
            <a:pPr marL="0" indent="-457200" eaLnBrk="1" hangingPunct="1">
              <a:buFont typeface="Arial" charset="0"/>
              <a:buNone/>
              <a:defRPr/>
            </a:pPr>
            <a:endParaRPr lang="sv-SE" sz="2400" dirty="0" smtClean="0"/>
          </a:p>
        </p:txBody>
      </p:sp>
      <p:sp>
        <p:nvSpPr>
          <p:cNvPr id="11268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sv-SE">
              <a:latin typeface="Calibri" pitchFamily="34" charset="0"/>
            </a:endParaRPr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-1609725" y="1276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tabLst>
                <a:tab pos="4230688" algn="ctr"/>
              </a:tabLst>
            </a:pPr>
            <a:endParaRPr lang="sv-SE"/>
          </a:p>
        </p:txBody>
      </p:sp>
      <p:sp>
        <p:nvSpPr>
          <p:cNvPr id="11270" name="Rectangle 5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11271" name="Rectangle 6"/>
          <p:cNvSpPr>
            <a:spLocks noChangeArrowheads="1"/>
          </p:cNvSpPr>
          <p:nvPr/>
        </p:nvSpPr>
        <p:spPr bwMode="auto">
          <a:xfrm>
            <a:off x="1979613" y="6076950"/>
            <a:ext cx="63373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sv-SE" sz="1600">
                <a:solidFill>
                  <a:srgbClr val="4B90CD"/>
                </a:solidFill>
                <a:cs typeface="Times New Roman" pitchFamily="18" charset="0"/>
              </a:rPr>
              <a:t>Sven Bergenstråhle</a:t>
            </a:r>
            <a:endParaRPr lang="sv-SE" sz="160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effectLst/>
              </a:rPr>
              <a:t>The need of social housing/subsidies</a:t>
            </a:r>
            <a:endParaRPr lang="en-US" sz="3600" b="1" dirty="0">
              <a:effectLst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The market alone cannot solve the housing problems </a:t>
            </a:r>
            <a:r>
              <a:rPr lang="en-US" sz="2400" dirty="0">
                <a:solidFill>
                  <a:srgbClr val="000032"/>
                </a:solidFill>
                <a:effectLst/>
              </a:rPr>
              <a:t>for many e.g.</a:t>
            </a:r>
            <a:endParaRPr lang="en-US" sz="2400" dirty="0" smtClean="0">
              <a:solidFill>
                <a:srgbClr val="000032"/>
              </a:solidFill>
              <a:effectLst/>
            </a:endParaRPr>
          </a:p>
          <a:p>
            <a:pPr lvl="1">
              <a:buSzPct val="100000"/>
              <a:buFont typeface="Courier New" pitchFamily="49" charset="0"/>
              <a:buChar char="o"/>
            </a:pPr>
            <a:r>
              <a:rPr lang="en-US" sz="2000" dirty="0">
                <a:solidFill>
                  <a:srgbClr val="000032"/>
                </a:solidFill>
                <a:effectLst/>
              </a:rPr>
              <a:t>Young households</a:t>
            </a:r>
          </a:p>
          <a:p>
            <a:pPr lvl="1">
              <a:buSzPct val="100000"/>
              <a:buFont typeface="Courier New" pitchFamily="49" charset="0"/>
              <a:buChar char="o"/>
            </a:pPr>
            <a:r>
              <a:rPr lang="en-US" sz="2000" dirty="0">
                <a:solidFill>
                  <a:srgbClr val="000032"/>
                </a:solidFill>
                <a:effectLst/>
              </a:rPr>
              <a:t>Certain ethnic groups</a:t>
            </a:r>
          </a:p>
          <a:p>
            <a:pPr lvl="1">
              <a:buSzPct val="100000"/>
              <a:buFont typeface="Courier New" pitchFamily="49" charset="0"/>
              <a:buChar char="o"/>
            </a:pPr>
            <a:r>
              <a:rPr lang="en-US" sz="2000" dirty="0">
                <a:solidFill>
                  <a:srgbClr val="000032"/>
                </a:solidFill>
                <a:effectLst/>
              </a:rPr>
              <a:t>Low income households</a:t>
            </a:r>
          </a:p>
          <a:p>
            <a:pPr lvl="1">
              <a:buSzPct val="100000"/>
              <a:buFont typeface="Courier New" pitchFamily="49" charset="0"/>
              <a:buChar char="o"/>
            </a:pPr>
            <a:r>
              <a:rPr lang="en-US" sz="2000" dirty="0">
                <a:solidFill>
                  <a:srgbClr val="000032"/>
                </a:solidFill>
                <a:effectLst/>
              </a:rPr>
              <a:t>Disabled households in need of </a:t>
            </a:r>
            <a:r>
              <a:rPr lang="en-US" sz="2000" dirty="0" smtClean="0">
                <a:solidFill>
                  <a:srgbClr val="000032"/>
                </a:solidFill>
                <a:effectLst/>
              </a:rPr>
              <a:t>care</a:t>
            </a:r>
          </a:p>
          <a:p>
            <a:pPr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2400" dirty="0">
                <a:solidFill>
                  <a:srgbClr val="000032"/>
                </a:solidFill>
                <a:effectLst/>
              </a:rPr>
              <a:t>Housing subsidies </a:t>
            </a:r>
            <a:r>
              <a:rPr lang="en-US" sz="2400" dirty="0" smtClean="0">
                <a:solidFill>
                  <a:srgbClr val="000032"/>
                </a:solidFill>
                <a:effectLst/>
              </a:rPr>
              <a:t>are necessary but should not be able </a:t>
            </a:r>
            <a:r>
              <a:rPr lang="en-US" sz="2400" dirty="0">
                <a:solidFill>
                  <a:srgbClr val="000032"/>
                </a:solidFill>
                <a:effectLst/>
              </a:rPr>
              <a:t>to </a:t>
            </a:r>
            <a:r>
              <a:rPr lang="en-US" sz="2400" dirty="0" smtClean="0">
                <a:solidFill>
                  <a:srgbClr val="000032"/>
                </a:solidFill>
                <a:effectLst/>
              </a:rPr>
              <a:t>capitalize. The rent </a:t>
            </a:r>
            <a:r>
              <a:rPr lang="en-US" sz="2400" dirty="0">
                <a:solidFill>
                  <a:srgbClr val="000032"/>
                </a:solidFill>
                <a:effectLst/>
              </a:rPr>
              <a:t>or the price for a dwelling should be lowered in an amount that reflects the value of the subsidy. </a:t>
            </a:r>
            <a:endParaRPr lang="sv-SE" sz="2400" dirty="0">
              <a:solidFill>
                <a:srgbClr val="000032"/>
              </a:solidFill>
              <a:effectLst/>
            </a:endParaRPr>
          </a:p>
          <a:p>
            <a:pPr>
              <a:buClr>
                <a:schemeClr val="tx1"/>
              </a:buClr>
              <a:buSzPct val="100000"/>
              <a:buFont typeface="Courier New" pitchFamily="49" charset="0"/>
              <a:buChar char="o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We need social housing, housing allowances and other forms of adapted housing</a:t>
            </a: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>
              <a:effectLst/>
            </a:endParaRP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>
              <a:effectLst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Sven Bergenstråhle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0403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effectLst/>
              </a:rPr>
              <a:t>The target group of social housing important</a:t>
            </a:r>
            <a:endParaRPr lang="en-US" sz="3600" b="1" dirty="0">
              <a:effectLst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Don’t create ghettos with only the most needy </a:t>
            </a: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2400" dirty="0">
                <a:solidFill>
                  <a:srgbClr val="000032"/>
                </a:solidFill>
                <a:effectLst/>
              </a:rPr>
              <a:t>A social mixture is </a:t>
            </a:r>
            <a:r>
              <a:rPr lang="en-US" sz="2400" dirty="0" smtClean="0">
                <a:solidFill>
                  <a:srgbClr val="000032"/>
                </a:solidFill>
                <a:effectLst/>
              </a:rPr>
              <a:t>desirable and wise</a:t>
            </a:r>
            <a:endParaRPr lang="en-US" sz="2400" dirty="0">
              <a:solidFill>
                <a:srgbClr val="000032"/>
              </a:solidFill>
              <a:effectLst/>
            </a:endParaRP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2400" dirty="0">
                <a:solidFill>
                  <a:srgbClr val="000032"/>
                </a:solidFill>
                <a:effectLst/>
              </a:rPr>
              <a:t>The area-effect – disputed but real</a:t>
            </a: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If the income grows – possible to stay (pay a little more?)</a:t>
            </a: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Social and affordable housing even in areas where the jobs are</a:t>
            </a:r>
          </a:p>
          <a:p>
            <a:pPr>
              <a:buClr>
                <a:schemeClr val="tx1"/>
              </a:buClr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The scoop of the social housing sector should be a national decision without interference from the EU Commission </a:t>
            </a:r>
            <a:endParaRPr lang="en-US" sz="2400" dirty="0">
              <a:solidFill>
                <a:srgbClr val="000032"/>
              </a:solidFill>
              <a:effectLst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Sven Bergenstråhle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44290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effectLst/>
              </a:rPr>
              <a:t>Social housing in owner-occupied estates</a:t>
            </a:r>
            <a:endParaRPr lang="en-US" sz="3600" b="1" dirty="0">
              <a:effectLst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Social housing in apartments owned by private households is a realistic possibility</a:t>
            </a:r>
          </a:p>
          <a:p>
            <a:pPr>
              <a:buClr>
                <a:schemeClr val="tx1"/>
              </a:buClr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A legal and organizational framework that creates safety for both the owner and the tenant</a:t>
            </a:r>
          </a:p>
          <a:p>
            <a:pPr>
              <a:buClr>
                <a:schemeClr val="tx1"/>
              </a:buClr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A possibility to earn money for the owners –  at least with low or even no taxes</a:t>
            </a:r>
          </a:p>
          <a:p>
            <a:pPr>
              <a:buClr>
                <a:schemeClr val="tx1"/>
              </a:buClr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A possibility to give needy households safe dwellings</a:t>
            </a:r>
          </a:p>
          <a:p>
            <a:pPr>
              <a:buClr>
                <a:schemeClr val="tx1"/>
              </a:buClr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A good thing is that the social dwellings could be scattered in different housing areas</a:t>
            </a:r>
          </a:p>
          <a:p>
            <a:pPr marL="0" indent="0">
              <a:buClr>
                <a:schemeClr val="tx1"/>
              </a:buClr>
              <a:buNone/>
            </a:pPr>
            <a:endParaRPr lang="en-US" sz="2400" dirty="0" smtClean="0">
              <a:solidFill>
                <a:srgbClr val="000032"/>
              </a:solidFill>
              <a:effectLst/>
            </a:endParaRPr>
          </a:p>
          <a:p>
            <a:pPr>
              <a:buClr>
                <a:schemeClr val="tx1"/>
              </a:buClr>
            </a:pPr>
            <a:endParaRPr lang="en-US" dirty="0" smtClean="0">
              <a:effectLst/>
            </a:endParaRPr>
          </a:p>
          <a:p>
            <a:pPr>
              <a:buClr>
                <a:schemeClr val="tx1"/>
              </a:buClr>
            </a:pPr>
            <a:endParaRPr lang="en-US" dirty="0">
              <a:effectLst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Sven Bergenstråhle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3853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200" b="1" dirty="0" smtClean="0">
                <a:effectLst/>
              </a:rPr>
              <a:t>Social </a:t>
            </a:r>
            <a:r>
              <a:rPr lang="sv-SE" sz="3200" b="1" dirty="0" err="1" smtClean="0">
                <a:effectLst/>
              </a:rPr>
              <a:t>Rental</a:t>
            </a:r>
            <a:r>
              <a:rPr lang="sv-SE" sz="3200" b="1" dirty="0" smtClean="0">
                <a:effectLst/>
              </a:rPr>
              <a:t> </a:t>
            </a:r>
            <a:r>
              <a:rPr lang="sv-SE" sz="3200" b="1" dirty="0" err="1" smtClean="0">
                <a:effectLst/>
              </a:rPr>
              <a:t>Agencies</a:t>
            </a:r>
            <a:r>
              <a:rPr lang="sv-SE" sz="3200" b="1" dirty="0" smtClean="0">
                <a:effectLst/>
              </a:rPr>
              <a:t> (SRAs)</a:t>
            </a:r>
            <a:endParaRPr lang="en-GB" sz="3200" b="1" dirty="0" smtClean="0">
              <a:effectLst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276725"/>
          </a:xfrm>
        </p:spPr>
        <p:txBody>
          <a:bodyPr/>
          <a:lstStyle/>
          <a:p>
            <a:pPr>
              <a:buClr>
                <a:srgbClr val="000032"/>
              </a:buClr>
              <a:buSzPct val="120000"/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The development of the SRA models is interesting</a:t>
            </a:r>
          </a:p>
          <a:p>
            <a:pPr>
              <a:buClr>
                <a:srgbClr val="000032"/>
              </a:buClr>
              <a:buSzPct val="120000"/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A 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long-term</a:t>
            </a:r>
            <a:r>
              <a:rPr lang="en-GB" sz="240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 commitment?</a:t>
            </a:r>
          </a:p>
          <a:p>
            <a:pPr>
              <a:buClr>
                <a:srgbClr val="000032"/>
              </a:buClr>
              <a:buSzPct val="120000"/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The role of the SRAs must be well defined</a:t>
            </a:r>
          </a:p>
          <a:p>
            <a:pPr>
              <a:buClr>
                <a:srgbClr val="000032"/>
              </a:buClr>
              <a:buSzPct val="120000"/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How will the 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SRAs </a:t>
            </a:r>
            <a:r>
              <a:rPr lang="en-US" sz="2400" dirty="0">
                <a:solidFill>
                  <a:schemeClr val="tx1">
                    <a:lumMod val="50000"/>
                  </a:schemeClr>
                </a:solidFill>
                <a:effectLst/>
              </a:rPr>
              <a:t>“choose”  the </a:t>
            </a:r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tenants?</a:t>
            </a:r>
          </a:p>
          <a:p>
            <a:pPr>
              <a:buClr>
                <a:srgbClr val="000032"/>
              </a:buClr>
              <a:buSzPct val="120000"/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What will the SRA subsidize?</a:t>
            </a:r>
          </a:p>
          <a:p>
            <a:pPr>
              <a:buClr>
                <a:srgbClr val="000032"/>
              </a:buClr>
              <a:buSzPct val="120000"/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tx1">
                    <a:lumMod val="50000"/>
                  </a:schemeClr>
                </a:solidFill>
                <a:effectLst/>
              </a:rPr>
              <a:t>Some questions about the agreements</a:t>
            </a:r>
          </a:p>
          <a:p>
            <a:pPr lvl="1">
              <a:buClr>
                <a:srgbClr val="000032"/>
              </a:buClr>
              <a:buSzPct val="120000"/>
              <a:buFont typeface="Wingdings" pitchFamily="2" charset="2"/>
              <a:buChar char="§"/>
              <a:defRPr/>
            </a:pPr>
            <a:endParaRPr lang="en-GB" sz="1800" dirty="0" smtClean="0">
              <a:solidFill>
                <a:schemeClr val="tx1">
                  <a:lumMod val="50000"/>
                </a:schemeClr>
              </a:solidFill>
              <a:effectLst/>
            </a:endParaRPr>
          </a:p>
          <a:p>
            <a:pPr>
              <a:buClr>
                <a:srgbClr val="000032"/>
              </a:buClr>
              <a:buSzPct val="120000"/>
              <a:buFont typeface="Wingdings" pitchFamily="2" charset="2"/>
              <a:buChar char="§"/>
              <a:defRPr/>
            </a:pPr>
            <a:endParaRPr lang="en-GB" sz="2200" dirty="0" smtClean="0">
              <a:solidFill>
                <a:schemeClr val="tx1">
                  <a:lumMod val="50000"/>
                </a:schemeClr>
              </a:solidFill>
              <a:effectLst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b="1" dirty="0" err="1" smtClean="0">
                <a:effectLst/>
              </a:rPr>
              <a:t>What</a:t>
            </a:r>
            <a:r>
              <a:rPr lang="sv-SE" sz="3600" b="1" dirty="0" smtClean="0">
                <a:effectLst/>
              </a:rPr>
              <a:t> </a:t>
            </a:r>
            <a:r>
              <a:rPr lang="sv-SE" sz="3600" b="1" dirty="0" err="1" smtClean="0">
                <a:effectLst/>
              </a:rPr>
              <a:t>should</a:t>
            </a:r>
            <a:r>
              <a:rPr lang="sv-SE" sz="3600" b="1" dirty="0" smtClean="0">
                <a:effectLst/>
              </a:rPr>
              <a:t> an </a:t>
            </a:r>
            <a:r>
              <a:rPr lang="sv-SE" sz="3600" b="1" dirty="0" err="1" smtClean="0">
                <a:effectLst/>
              </a:rPr>
              <a:t>agreement</a:t>
            </a:r>
            <a:r>
              <a:rPr lang="sv-SE" sz="3600" b="1" dirty="0" smtClean="0">
                <a:effectLst/>
              </a:rPr>
              <a:t> </a:t>
            </a:r>
            <a:r>
              <a:rPr lang="sv-SE" sz="3600" b="1" dirty="0" err="1" smtClean="0">
                <a:effectLst/>
              </a:rPr>
              <a:t>include</a:t>
            </a:r>
            <a:r>
              <a:rPr lang="sv-SE" sz="3600" b="1" dirty="0" smtClean="0">
                <a:effectLst/>
              </a:rPr>
              <a:t>?</a:t>
            </a:r>
          </a:p>
        </p:txBody>
      </p:sp>
      <p:sp>
        <p:nvSpPr>
          <p:cNvPr id="24579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Parties – an agreement between? </a:t>
            </a:r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The role of a house-owner association if there is one?</a:t>
            </a:r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Dwelling – specify</a:t>
            </a:r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Term – start when – until when</a:t>
            </a:r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Rent – how much – when and to whom should it be paid?</a:t>
            </a:r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Operating costs - what is not included in the rent?</a:t>
            </a:r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Use of dwelling – residential purposes only?</a:t>
            </a:r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Tenant’s duty to maintain premises</a:t>
            </a:r>
          </a:p>
          <a:p>
            <a:pPr>
              <a:buClrTx/>
              <a:buSzPct val="100000"/>
              <a:buFont typeface="Wingdings" pitchFamily="2" charset="2"/>
              <a:buChar char="Ø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Alterations – none without the consent of the landlord?</a:t>
            </a:r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33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effectLst/>
              </a:rPr>
              <a:t>What should an agreement include?</a:t>
            </a:r>
            <a:r>
              <a:rPr lang="sv-SE" sz="3600" b="1" dirty="0" smtClean="0">
                <a:effectLst/>
              </a:rPr>
              <a:t>(2)</a:t>
            </a:r>
          </a:p>
        </p:txBody>
      </p:sp>
      <p:sp>
        <p:nvSpPr>
          <p:cNvPr id="512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SzPct val="100000"/>
              <a:buFont typeface="Courier New" pitchFamily="49" charset="0"/>
              <a:buChar char="o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Noise – don’t disturb you </a:t>
            </a:r>
            <a:r>
              <a:rPr lang="en-US" sz="2400" dirty="0" err="1" smtClean="0">
                <a:solidFill>
                  <a:srgbClr val="000032"/>
                </a:solidFill>
                <a:effectLst/>
              </a:rPr>
              <a:t>neighbours</a:t>
            </a:r>
            <a:endParaRPr lang="en-US" sz="2400" dirty="0" smtClean="0">
              <a:solidFill>
                <a:srgbClr val="000032"/>
              </a:solidFill>
              <a:effectLst/>
            </a:endParaRPr>
          </a:p>
          <a:p>
            <a:pPr>
              <a:buClrTx/>
              <a:buSzPct val="100000"/>
              <a:buFont typeface="Courier New" pitchFamily="49" charset="0"/>
              <a:buChar char="o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Inspection by SRAs – before and after – other reasons</a:t>
            </a:r>
          </a:p>
          <a:p>
            <a:pPr>
              <a:buClrTx/>
              <a:buSzPct val="100000"/>
              <a:buFont typeface="Courier New" pitchFamily="49" charset="0"/>
              <a:buChar char="o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Security deposit – terms – SRA?</a:t>
            </a:r>
          </a:p>
          <a:p>
            <a:pPr>
              <a:buClrTx/>
              <a:buSzPct val="100000"/>
              <a:buFont typeface="Courier New" pitchFamily="49" charset="0"/>
              <a:buChar char="o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Landlord’s obligation to repair and maintain the premises – specify</a:t>
            </a:r>
          </a:p>
          <a:p>
            <a:pPr>
              <a:buClrTx/>
              <a:buSzPct val="100000"/>
              <a:buFont typeface="Courier New" pitchFamily="49" charset="0"/>
              <a:buChar char="o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The right for the tenant to make claims and to organize</a:t>
            </a:r>
          </a:p>
          <a:p>
            <a:pPr>
              <a:defRPr/>
            </a:pPr>
            <a:endParaRPr lang="sv-SE" sz="2400" dirty="0" smtClean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2050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effectLst/>
              </a:rPr>
              <a:t>What should an agreement include?</a:t>
            </a:r>
            <a:r>
              <a:rPr lang="sv-SE" sz="3600" b="1" dirty="0" smtClean="0">
                <a:effectLst/>
              </a:rPr>
              <a:t>(3)</a:t>
            </a:r>
          </a:p>
        </p:txBody>
      </p:sp>
      <p:sp>
        <p:nvSpPr>
          <p:cNvPr id="6147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Wingdings" pitchFamily="2" charset="2"/>
              <a:buChar char="Ø"/>
              <a:defRPr/>
            </a:pPr>
            <a:r>
              <a:rPr lang="en-US" sz="2400" smtClean="0">
                <a:solidFill>
                  <a:srgbClr val="000032"/>
                </a:solidFill>
                <a:effectLst/>
              </a:rPr>
              <a:t>Damage </a:t>
            </a:r>
            <a:r>
              <a:rPr lang="en-US" sz="2400" dirty="0" smtClean="0">
                <a:solidFill>
                  <a:srgbClr val="000032"/>
                </a:solidFill>
                <a:effectLst/>
              </a:rPr>
              <a:t>of premises – what happens?</a:t>
            </a:r>
          </a:p>
          <a:p>
            <a:pPr>
              <a:buClrTx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Tenant’s termination for good cause – reasons?</a:t>
            </a:r>
          </a:p>
          <a:p>
            <a:pPr>
              <a:buClrTx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Landlord’s termination for good cause – reasons?</a:t>
            </a:r>
          </a:p>
          <a:p>
            <a:pPr>
              <a:buClrTx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Termination – what to do?</a:t>
            </a:r>
          </a:p>
          <a:p>
            <a:pPr>
              <a:buClrTx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Lawsuits ?</a:t>
            </a:r>
          </a:p>
          <a:p>
            <a:pPr>
              <a:buClrTx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Dispute resolution though SRAs or a Rent Tribunal?</a:t>
            </a:r>
          </a:p>
          <a:p>
            <a:pPr>
              <a:defRPr/>
            </a:pPr>
            <a:endParaRPr lang="sv-SE" sz="2400" dirty="0" smtClean="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48865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b="1" dirty="0" err="1" smtClean="0">
                <a:effectLst/>
              </a:rPr>
              <a:t>Thank</a:t>
            </a:r>
            <a:r>
              <a:rPr lang="sv-SE" sz="3600" b="1" dirty="0" smtClean="0">
                <a:effectLst/>
              </a:rPr>
              <a:t> </a:t>
            </a:r>
            <a:r>
              <a:rPr lang="sv-SE" sz="3600" b="1" dirty="0" err="1" smtClean="0">
                <a:effectLst/>
              </a:rPr>
              <a:t>you</a:t>
            </a:r>
            <a:r>
              <a:rPr lang="sv-SE" sz="3600" b="1" dirty="0" smtClean="0">
                <a:effectLst/>
              </a:rPr>
              <a:t> for </a:t>
            </a:r>
            <a:r>
              <a:rPr lang="sv-SE" sz="3600" b="1" dirty="0" err="1" smtClean="0">
                <a:effectLst/>
              </a:rPr>
              <a:t>listening</a:t>
            </a:r>
            <a:r>
              <a:rPr lang="sv-SE" sz="3600" b="1" dirty="0" smtClean="0">
                <a:effectLst/>
              </a:rPr>
              <a:t>!</a:t>
            </a:r>
            <a:endParaRPr lang="sv-SE" sz="3600" b="1" dirty="0">
              <a:effectLst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sv-SE" dirty="0" smtClean="0">
              <a:effectLst/>
            </a:endParaRPr>
          </a:p>
          <a:p>
            <a:pPr algn="ctr"/>
            <a:endParaRPr lang="sv-SE" dirty="0" smtClean="0">
              <a:effectLst/>
            </a:endParaRPr>
          </a:p>
          <a:p>
            <a:pPr algn="ctr"/>
            <a:endParaRPr lang="sv-SE" dirty="0">
              <a:effectLst/>
            </a:endParaRPr>
          </a:p>
          <a:p>
            <a:pPr algn="ctr"/>
            <a:endParaRPr lang="sv-SE" dirty="0" smtClean="0">
              <a:effectLst/>
            </a:endParaRPr>
          </a:p>
          <a:p>
            <a:pPr algn="ctr"/>
            <a:r>
              <a:rPr lang="sv-SE" b="1" dirty="0" smtClean="0">
                <a:effectLst/>
              </a:rPr>
              <a:t>Sven Bergenstråhle</a:t>
            </a:r>
          </a:p>
          <a:p>
            <a:pPr algn="ctr"/>
            <a:r>
              <a:rPr lang="sv-SE" b="1" dirty="0" smtClean="0">
                <a:effectLst/>
              </a:rPr>
              <a:t>International Union </a:t>
            </a:r>
            <a:r>
              <a:rPr lang="sv-SE" b="1" dirty="0" err="1" smtClean="0">
                <a:effectLst/>
              </a:rPr>
              <a:t>of</a:t>
            </a:r>
            <a:r>
              <a:rPr lang="sv-SE" b="1" dirty="0" smtClean="0">
                <a:effectLst/>
              </a:rPr>
              <a:t> </a:t>
            </a:r>
            <a:r>
              <a:rPr lang="sv-SE" b="1" dirty="0" err="1" smtClean="0">
                <a:effectLst/>
              </a:rPr>
              <a:t>Tenants</a:t>
            </a:r>
            <a:endParaRPr lang="sv-SE" b="1" dirty="0" smtClean="0">
              <a:effectLst/>
            </a:endParaRPr>
          </a:p>
          <a:p>
            <a:pPr algn="ctr"/>
            <a:r>
              <a:rPr lang="sv-SE" b="1" dirty="0" smtClean="0">
                <a:effectLst/>
              </a:rPr>
              <a:t>svenbergen@telia.com</a:t>
            </a:r>
          </a:p>
          <a:p>
            <a:pPr algn="ctr"/>
            <a:endParaRPr lang="sv-SE" dirty="0" smtClean="0">
              <a:effectLst/>
            </a:endParaRPr>
          </a:p>
          <a:p>
            <a:pPr algn="ctr"/>
            <a:endParaRPr lang="sv-SE" dirty="0" smtClean="0">
              <a:effectLst/>
            </a:endParaRPr>
          </a:p>
          <a:p>
            <a:pPr algn="ctr"/>
            <a:endParaRPr lang="sv-SE" dirty="0">
              <a:effectLst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Sven Bergenstråhle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83417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3600" b="1" dirty="0" smtClean="0">
                <a:effectLst/>
              </a:rPr>
              <a:t>I </a:t>
            </a:r>
            <a:r>
              <a:rPr lang="sv-SE" sz="3600" b="1" dirty="0" err="1" smtClean="0">
                <a:effectLst/>
              </a:rPr>
              <a:t>am</a:t>
            </a:r>
            <a:r>
              <a:rPr lang="sv-SE" sz="3600" b="1" dirty="0" smtClean="0">
                <a:effectLst/>
              </a:rPr>
              <a:t> going </a:t>
            </a:r>
            <a:r>
              <a:rPr lang="sv-SE" sz="3600" b="1" dirty="0" err="1" smtClean="0">
                <a:effectLst/>
              </a:rPr>
              <a:t>to</a:t>
            </a:r>
            <a:r>
              <a:rPr lang="sv-SE" sz="3600" b="1" dirty="0" smtClean="0">
                <a:effectLst/>
              </a:rPr>
              <a:t> talk </a:t>
            </a:r>
            <a:r>
              <a:rPr lang="sv-SE" sz="3600" b="1" dirty="0" err="1" smtClean="0">
                <a:effectLst/>
              </a:rPr>
              <a:t>about</a:t>
            </a:r>
            <a:endParaRPr lang="sv-SE" sz="3600" b="1" dirty="0" smtClean="0">
              <a:effectLst/>
            </a:endParaRPr>
          </a:p>
        </p:txBody>
      </p:sp>
      <p:sp>
        <p:nvSpPr>
          <p:cNvPr id="4099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400" dirty="0">
                <a:solidFill>
                  <a:srgbClr val="000032"/>
                </a:solidFill>
                <a:effectLst/>
              </a:rPr>
              <a:t>The right to </a:t>
            </a:r>
            <a:r>
              <a:rPr lang="en-US" sz="2400" dirty="0" smtClean="0">
                <a:solidFill>
                  <a:srgbClr val="000032"/>
                </a:solidFill>
                <a:effectLst/>
              </a:rPr>
              <a:t>housing</a:t>
            </a:r>
            <a:endParaRPr lang="en-US" sz="2400" dirty="0">
              <a:solidFill>
                <a:srgbClr val="000032"/>
              </a:solidFill>
              <a:effectLst/>
            </a:endParaRP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A tenure neutral policy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The importance of a substantial rental sector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The need for social housing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Social housing in owner-occupied estates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What should an agreement include?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endParaRPr lang="en-US" dirty="0" smtClean="0">
              <a:effectLst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600" b="1" dirty="0" smtClean="0">
                <a:effectLst/>
              </a:rPr>
              <a:t>The right to housing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340768"/>
            <a:ext cx="8229600" cy="4276725"/>
          </a:xfrm>
        </p:spPr>
        <p:txBody>
          <a:bodyPr/>
          <a:lstStyle/>
          <a:p>
            <a:pPr algn="just" eaLnBrk="1" hangingPunct="1">
              <a:buClr>
                <a:schemeClr val="tx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chemeClr val="bg2">
                    <a:lumMod val="10000"/>
                  </a:schemeClr>
                </a:solidFill>
                <a:effectLst/>
              </a:rPr>
              <a:t>A fundamental right</a:t>
            </a:r>
          </a:p>
          <a:p>
            <a:pPr algn="just" eaLnBrk="1" hangingPunct="1">
              <a:buClr>
                <a:schemeClr val="tx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chemeClr val="bg2">
                    <a:lumMod val="10000"/>
                  </a:schemeClr>
                </a:solidFill>
                <a:effectLst/>
                <a:sym typeface="Wingdings" pitchFamily="2" charset="2"/>
              </a:rPr>
              <a:t>UN Universal Declaration of Human Rights, article 25</a:t>
            </a:r>
          </a:p>
          <a:p>
            <a:pPr algn="just" eaLnBrk="1" hangingPunct="1">
              <a:buClr>
                <a:schemeClr val="tx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chemeClr val="bg2">
                    <a:lumMod val="10000"/>
                  </a:schemeClr>
                </a:solidFill>
                <a:effectLst/>
                <a:sym typeface="Wingdings" pitchFamily="2" charset="2"/>
              </a:rPr>
              <a:t>The European Social Charter, revised, article 31</a:t>
            </a:r>
          </a:p>
          <a:p>
            <a:pPr algn="just" eaLnBrk="1" hangingPunct="1">
              <a:buClr>
                <a:schemeClr val="tx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en-GB" sz="2400" dirty="0" smtClean="0">
                <a:solidFill>
                  <a:schemeClr val="bg2">
                    <a:lumMod val="10000"/>
                  </a:schemeClr>
                </a:solidFill>
                <a:effectLst/>
                <a:sym typeface="Wingdings" pitchFamily="2" charset="2"/>
              </a:rPr>
              <a:t>Housing is a key anchor of human development (Housing Forum Europe &amp; Central Asia 2013)</a:t>
            </a:r>
          </a:p>
          <a:p>
            <a:pPr algn="just" eaLnBrk="1" hangingPunct="1">
              <a:buClr>
                <a:schemeClr val="tx1">
                  <a:lumMod val="50000"/>
                </a:schemeClr>
              </a:buClr>
              <a:buSzPct val="120000"/>
              <a:buFont typeface="Arial" pitchFamily="34" charset="0"/>
              <a:buChar char="•"/>
              <a:defRPr/>
            </a:pP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effectLst/>
                <a:sym typeface="Wingdings" pitchFamily="2" charset="2"/>
              </a:rPr>
              <a:t>”The paradigm of housing as a financial asset negatively affects housing conditions….. We are witnessing the failure of this paradigm”. Raquel </a:t>
            </a:r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  <a:effectLst/>
                <a:sym typeface="Wingdings" pitchFamily="2" charset="2"/>
              </a:rPr>
              <a:t>Rolnik</a:t>
            </a:r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effectLst/>
                <a:sym typeface="Wingdings" pitchFamily="2" charset="2"/>
              </a:rPr>
              <a:t> (UN Special rapporteur</a:t>
            </a:r>
            <a:r>
              <a:rPr lang="sv-SE" sz="2400" dirty="0" smtClean="0">
                <a:solidFill>
                  <a:schemeClr val="bg2">
                    <a:lumMod val="10000"/>
                  </a:schemeClr>
                </a:solidFill>
                <a:effectLst/>
                <a:sym typeface="Wingdings" pitchFamily="2" charset="2"/>
              </a:rPr>
              <a:t>)</a:t>
            </a:r>
            <a:endParaRPr lang="en-US" sz="2400" dirty="0" smtClean="0">
              <a:solidFill>
                <a:schemeClr val="bg2">
                  <a:lumMod val="10000"/>
                </a:schemeClr>
              </a:solidFill>
              <a:effectLst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SE" sz="3600" b="1" dirty="0" err="1" smtClean="0">
                <a:effectLst/>
              </a:rPr>
              <a:t>Rental</a:t>
            </a:r>
            <a:r>
              <a:rPr lang="sv-SE" sz="3600" b="1" dirty="0" smtClean="0">
                <a:effectLst/>
              </a:rPr>
              <a:t> </a:t>
            </a:r>
            <a:r>
              <a:rPr lang="sv-SE" sz="3600" b="1" dirty="0" err="1" smtClean="0">
                <a:effectLst/>
              </a:rPr>
              <a:t>housing</a:t>
            </a:r>
            <a:r>
              <a:rPr lang="sv-SE" sz="3600" b="1" dirty="0" smtClean="0">
                <a:effectLst/>
              </a:rPr>
              <a:t> in a </a:t>
            </a:r>
            <a:r>
              <a:rPr lang="sv-SE" sz="3600" b="1" dirty="0" err="1" smtClean="0">
                <a:effectLst/>
              </a:rPr>
              <a:t>changing</a:t>
            </a:r>
            <a:r>
              <a:rPr lang="sv-SE" sz="3600" b="1" dirty="0" smtClean="0">
                <a:effectLst/>
              </a:rPr>
              <a:t> society</a:t>
            </a:r>
          </a:p>
        </p:txBody>
      </p:sp>
      <p:sp>
        <p:nvSpPr>
          <p:cNvPr id="4099" name="Platshållare för innehåll 2"/>
          <p:cNvSpPr>
            <a:spLocks noGrp="1"/>
          </p:cNvSpPr>
          <p:nvPr>
            <p:ph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 eaLnBrk="1" hangingPunct="1">
              <a:buClrTx/>
              <a:buSzPct val="100000"/>
              <a:buFont typeface="Wingdings" pitchFamily="2" charset="2"/>
              <a:buChar char="Ø"/>
              <a:defRPr/>
            </a:pPr>
            <a:r>
              <a:rPr lang="en-GB" sz="2400" dirty="0" smtClean="0">
                <a:solidFill>
                  <a:srgbClr val="000032"/>
                </a:solidFill>
                <a:effectLst/>
                <a:latin typeface="+mj-lt"/>
              </a:rPr>
              <a:t>Rental housing has a great future if laws and terms are fair for the tenants.  </a:t>
            </a:r>
          </a:p>
          <a:p>
            <a:pPr eaLnBrk="1" hangingPunct="1">
              <a:buClrTx/>
              <a:buSzPct val="100000"/>
              <a:buFont typeface="Wingdings" pitchFamily="2" charset="2"/>
              <a:buChar char="Ø"/>
              <a:defRPr/>
            </a:pPr>
            <a:r>
              <a:rPr lang="en-GB" sz="2400" dirty="0" smtClean="0">
                <a:solidFill>
                  <a:srgbClr val="000032"/>
                </a:solidFill>
                <a:effectLst/>
                <a:latin typeface="+mj-lt"/>
              </a:rPr>
              <a:t>We live in a changing society, where new jobs appear and industrial jobs disappear. Nothing is secure.  </a:t>
            </a:r>
          </a:p>
          <a:p>
            <a:pPr eaLnBrk="1" hangingPunct="1">
              <a:buClrTx/>
              <a:buSzPct val="100000"/>
              <a:buFont typeface="Wingdings" pitchFamily="2" charset="2"/>
              <a:buChar char="Ø"/>
              <a:defRPr/>
            </a:pPr>
            <a:r>
              <a:rPr lang="en-GB" sz="2400" dirty="0" smtClean="0">
                <a:solidFill>
                  <a:srgbClr val="000032"/>
                </a:solidFill>
                <a:effectLst/>
                <a:latin typeface="+mj-lt"/>
              </a:rPr>
              <a:t>Owner-occupiers who want to move have to find a buyer, and it can be difficult. The transactions costs are high.</a:t>
            </a:r>
          </a:p>
          <a:p>
            <a:pPr eaLnBrk="1" hangingPunct="1">
              <a:buClrTx/>
              <a:buSzPct val="100000"/>
              <a:buFont typeface="Wingdings" pitchFamily="2" charset="2"/>
              <a:buChar char="Ø"/>
              <a:defRPr/>
            </a:pPr>
            <a:r>
              <a:rPr lang="en-GB" sz="2400" dirty="0" smtClean="0">
                <a:solidFill>
                  <a:srgbClr val="000032"/>
                </a:solidFill>
                <a:effectLst/>
                <a:latin typeface="+mj-lt"/>
              </a:rPr>
              <a:t>For a tenant is it easy to move. The transaction costs are low.</a:t>
            </a:r>
          </a:p>
          <a:p>
            <a:pPr eaLnBrk="1" hangingPunct="1">
              <a:buClrTx/>
              <a:buSzPct val="100000"/>
              <a:buFont typeface="Wingdings" pitchFamily="2" charset="2"/>
              <a:buChar char="Ø"/>
              <a:defRPr/>
            </a:pPr>
            <a:r>
              <a:rPr lang="en-GB" sz="2400" dirty="0" smtClean="0">
                <a:solidFill>
                  <a:srgbClr val="000032"/>
                </a:solidFill>
                <a:effectLst/>
                <a:latin typeface="+mj-lt"/>
              </a:rPr>
              <a:t>Unemployed don’t have money to buy a dwelling – it will take a long time after they have got a job</a:t>
            </a:r>
          </a:p>
          <a:p>
            <a:pPr eaLnBrk="1" hangingPunct="1">
              <a:buClrTx/>
              <a:buSzPct val="100000"/>
              <a:buFont typeface="Wingdings" pitchFamily="2" charset="2"/>
              <a:buChar char="Ø"/>
              <a:defRPr/>
            </a:pPr>
            <a:r>
              <a:rPr lang="en-GB" sz="2400" dirty="0" smtClean="0">
                <a:solidFill>
                  <a:srgbClr val="000032"/>
                </a:solidFill>
                <a:effectLst/>
                <a:latin typeface="+mj-lt"/>
              </a:rPr>
              <a:t>But hopefully there is affordable rental housing availa</a:t>
            </a:r>
            <a:r>
              <a:rPr lang="en-GB" sz="2400" dirty="0" smtClean="0">
                <a:effectLst/>
                <a:latin typeface="+mj-lt"/>
              </a:rPr>
              <a:t>ble</a:t>
            </a:r>
          </a:p>
          <a:p>
            <a:pPr marL="363538" indent="-363538" eaLnBrk="1" hangingPunct="1">
              <a:defRPr/>
            </a:pPr>
            <a:endParaRPr lang="sv-SE" sz="2400" dirty="0" smtClean="0"/>
          </a:p>
        </p:txBody>
      </p:sp>
      <p:sp>
        <p:nvSpPr>
          <p:cNvPr id="1331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sv-SE">
              <a:latin typeface="Calibri" pitchFamily="34" charset="0"/>
            </a:endParaRPr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-1609725" y="1276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tabLst>
                <a:tab pos="4230688" algn="ctr"/>
              </a:tabLst>
            </a:pPr>
            <a:endParaRPr lang="sv-SE"/>
          </a:p>
        </p:txBody>
      </p:sp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13319" name="Rectangle 6"/>
          <p:cNvSpPr>
            <a:spLocks noChangeArrowheads="1"/>
          </p:cNvSpPr>
          <p:nvPr/>
        </p:nvSpPr>
        <p:spPr bwMode="auto">
          <a:xfrm>
            <a:off x="1979613" y="6076950"/>
            <a:ext cx="63373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sv-SE" sz="1600">
                <a:solidFill>
                  <a:srgbClr val="4B90CD"/>
                </a:solidFill>
                <a:cs typeface="Times New Roman" pitchFamily="18" charset="0"/>
              </a:rPr>
              <a:t>Sven Bergenstråhle</a:t>
            </a:r>
            <a:endParaRPr lang="sv-SE" sz="160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5788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effectLst/>
              </a:rPr>
              <a:t>A tenure neutral policy</a:t>
            </a:r>
          </a:p>
        </p:txBody>
      </p:sp>
      <p:sp>
        <p:nvSpPr>
          <p:cNvPr id="7171" name="Platshållare för innehåll 2"/>
          <p:cNvSpPr>
            <a:spLocks noGrp="1"/>
          </p:cNvSpPr>
          <p:nvPr>
            <p:ph idx="1"/>
          </p:nvPr>
        </p:nvSpPr>
        <p:spPr>
          <a:xfrm>
            <a:off x="539750" y="1341438"/>
            <a:ext cx="8229600" cy="4525962"/>
          </a:xfrm>
        </p:spPr>
        <p:txBody>
          <a:bodyPr/>
          <a:lstStyle/>
          <a:p>
            <a:pPr eaLnBrk="1" hangingPunct="1"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Tenure </a:t>
            </a:r>
            <a:r>
              <a:rPr lang="en-US" sz="2400" dirty="0">
                <a:solidFill>
                  <a:srgbClr val="000032"/>
                </a:solidFill>
                <a:effectLst/>
              </a:rPr>
              <a:t>neutral housing policies will contribute to more stable housing markets </a:t>
            </a:r>
            <a:r>
              <a:rPr lang="en-US" sz="2400" dirty="0" smtClean="0">
                <a:solidFill>
                  <a:srgbClr val="000032"/>
                </a:solidFill>
                <a:effectLst/>
              </a:rPr>
              <a:t>and counteract housing price bubbles(Prof. H. </a:t>
            </a:r>
            <a:r>
              <a:rPr lang="en-US" sz="2400" dirty="0" err="1" smtClean="0">
                <a:solidFill>
                  <a:srgbClr val="000032"/>
                </a:solidFill>
                <a:effectLst/>
              </a:rPr>
              <a:t>Priemus</a:t>
            </a:r>
            <a:r>
              <a:rPr lang="en-US" sz="2400" dirty="0" smtClean="0">
                <a:solidFill>
                  <a:srgbClr val="000032"/>
                </a:solidFill>
                <a:effectLst/>
              </a:rPr>
              <a:t> and Prof. M. </a:t>
            </a:r>
            <a:r>
              <a:rPr lang="en-US" sz="2400" dirty="0" err="1" smtClean="0">
                <a:solidFill>
                  <a:srgbClr val="000032"/>
                </a:solidFill>
                <a:effectLst/>
              </a:rPr>
              <a:t>Elsinga</a:t>
            </a:r>
            <a:r>
              <a:rPr lang="en-US" sz="2400" dirty="0" smtClean="0">
                <a:solidFill>
                  <a:srgbClr val="000032"/>
                </a:solidFill>
                <a:effectLst/>
              </a:rPr>
              <a:t> of Delft University, C. André, OECD and several other researchers)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US" sz="2400" dirty="0" smtClean="0">
                <a:solidFill>
                  <a:srgbClr val="000032"/>
                </a:solidFill>
                <a:effectLst/>
              </a:rPr>
              <a:t>Large subsidies and subprime loans to house-owners together with an excessive </a:t>
            </a:r>
            <a:r>
              <a:rPr lang="en-US" sz="2400" smtClean="0">
                <a:solidFill>
                  <a:srgbClr val="000032"/>
                </a:solidFill>
                <a:effectLst/>
              </a:rPr>
              <a:t>and unregulated financial </a:t>
            </a:r>
            <a:r>
              <a:rPr lang="en-US" sz="2400" dirty="0" smtClean="0">
                <a:solidFill>
                  <a:srgbClr val="000032"/>
                </a:solidFill>
                <a:effectLst/>
              </a:rPr>
              <a:t>market have caused the present financial crises.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GB" sz="2400" dirty="0" smtClean="0">
                <a:solidFill>
                  <a:srgbClr val="000032"/>
                </a:solidFill>
                <a:effectLst/>
              </a:rPr>
              <a:t>The choice whether to rent or to own your home should be possible, and a right, in all countries. 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v"/>
              <a:defRPr/>
            </a:pPr>
            <a:r>
              <a:rPr lang="en-GB" sz="2400" dirty="0" smtClean="0">
                <a:solidFill>
                  <a:srgbClr val="000032"/>
                </a:solidFill>
                <a:effectLst/>
              </a:rPr>
              <a:t>The rental market should consist of at least 1/3 of the whole housing market</a:t>
            </a: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Font typeface="Wingdings" pitchFamily="2" charset="2"/>
              <a:buChar char="v"/>
              <a:defRPr/>
            </a:pPr>
            <a:endParaRPr lang="en-GB" sz="2400" dirty="0" smtClean="0">
              <a:effectLst/>
            </a:endParaRPr>
          </a:p>
          <a:p>
            <a:pPr marL="0" indent="0" eaLnBrk="1" hangingPunct="1">
              <a:defRPr/>
            </a:pPr>
            <a:endParaRPr lang="en-GB" sz="2400" dirty="0" smtClean="0"/>
          </a:p>
          <a:p>
            <a:pPr marL="0" indent="0" eaLnBrk="1" hangingPunct="1">
              <a:buFont typeface="Arial" charset="0"/>
              <a:buNone/>
              <a:defRPr/>
            </a:pPr>
            <a:endParaRPr lang="sv-SE" sz="2400" dirty="0" smtClean="0"/>
          </a:p>
        </p:txBody>
      </p:sp>
      <p:sp>
        <p:nvSpPr>
          <p:cNvPr id="12292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sv-SE">
              <a:latin typeface="Calibri" pitchFamily="34" charset="0"/>
            </a:endParaRP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-1609725" y="1276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>
              <a:tabLst>
                <a:tab pos="4230688" algn="ctr"/>
              </a:tabLst>
            </a:pPr>
            <a:endParaRPr lang="sv-SE"/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sv-SE"/>
          </a:p>
        </p:txBody>
      </p:sp>
      <p:sp>
        <p:nvSpPr>
          <p:cNvPr id="12295" name="Rectangle 6"/>
          <p:cNvSpPr>
            <a:spLocks noChangeArrowheads="1"/>
          </p:cNvSpPr>
          <p:nvPr/>
        </p:nvSpPr>
        <p:spPr bwMode="auto">
          <a:xfrm>
            <a:off x="1979613" y="6076950"/>
            <a:ext cx="63373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sv-SE" sz="1600">
                <a:solidFill>
                  <a:srgbClr val="4B90CD"/>
                </a:solidFill>
                <a:cs typeface="Times New Roman" pitchFamily="18" charset="0"/>
              </a:rPr>
              <a:t>Sven Bergenstråhle</a:t>
            </a:r>
            <a:endParaRPr lang="sv-SE" sz="1600"/>
          </a:p>
        </p:txBody>
      </p:sp>
      <p:sp>
        <p:nvSpPr>
          <p:cNvPr id="2" name="Platshållare för sidfot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Sven Bergenstråhle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8384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el 1"/>
          <p:cNvSpPr>
            <a:spLocks noGrp="1"/>
          </p:cNvSpPr>
          <p:nvPr>
            <p:ph type="title"/>
          </p:nvPr>
        </p:nvSpPr>
        <p:spPr>
          <a:xfrm>
            <a:off x="457200" y="333375"/>
            <a:ext cx="8229600" cy="1084263"/>
          </a:xfrm>
        </p:spPr>
        <p:txBody>
          <a:bodyPr/>
          <a:lstStyle/>
          <a:p>
            <a:r>
              <a:rPr lang="en-GB" sz="3600" b="1" dirty="0" smtClean="0">
                <a:effectLst/>
              </a:rPr>
              <a:t>Problems with a high rate of homeowners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276725"/>
          </a:xfrm>
        </p:spPr>
        <p:txBody>
          <a:bodyPr/>
          <a:lstStyle/>
          <a:p>
            <a:pPr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If the level of homeownership is too high in a country, this may seriously hamper the spatial flexibility of the </a:t>
            </a:r>
            <a:r>
              <a:rPr lang="en-US" sz="2400" dirty="0" err="1">
                <a:solidFill>
                  <a:schemeClr val="accent4">
                    <a:lumMod val="10000"/>
                  </a:schemeClr>
                </a:solidFill>
                <a:effectLst/>
              </a:rPr>
              <a:t>labour</a:t>
            </a:r>
            <a:r>
              <a:rPr lang="en-US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 force and the economic growth. </a:t>
            </a:r>
          </a:p>
          <a:p>
            <a:pPr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Low income owners cannot afford maintenance and repairs.</a:t>
            </a:r>
          </a:p>
          <a:p>
            <a:pPr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GB" sz="2400" dirty="0">
                <a:solidFill>
                  <a:schemeClr val="accent4">
                    <a:lumMod val="10000"/>
                  </a:schemeClr>
                </a:solidFill>
                <a:effectLst/>
              </a:rPr>
              <a:t>Physical deterioration, poor maintenance, serious technical deficiencies and high energy costs are too </a:t>
            </a:r>
            <a:r>
              <a:rPr lang="en-GB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common</a:t>
            </a:r>
          </a:p>
          <a:p>
            <a:pPr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Many households </a:t>
            </a:r>
            <a:r>
              <a:rPr lang="en-GB" sz="2400" smtClean="0">
                <a:solidFill>
                  <a:schemeClr val="accent4">
                    <a:lumMod val="10000"/>
                  </a:schemeClr>
                </a:solidFill>
                <a:effectLst/>
              </a:rPr>
              <a:t>have in fact </a:t>
            </a:r>
            <a:r>
              <a:rPr lang="en-GB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negative assets</a:t>
            </a:r>
            <a:endParaRPr lang="en-GB" sz="2400" dirty="0">
              <a:solidFill>
                <a:schemeClr val="accent4">
                  <a:lumMod val="10000"/>
                </a:schemeClr>
              </a:solidFill>
              <a:effectLst/>
            </a:endParaRPr>
          </a:p>
          <a:p>
            <a:pPr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r>
              <a:rPr lang="en-GB" sz="2400" dirty="0" smtClean="0">
                <a:solidFill>
                  <a:schemeClr val="accent4">
                    <a:lumMod val="10000"/>
                  </a:schemeClr>
                </a:solidFill>
                <a:effectLst/>
              </a:rPr>
              <a:t>Lack of necessary financial, legal and organisational conditions in many countries (house-owner associations)</a:t>
            </a:r>
          </a:p>
          <a:p>
            <a:pPr>
              <a:buClr>
                <a:schemeClr val="tx1">
                  <a:lumMod val="50000"/>
                </a:schemeClr>
              </a:buClr>
              <a:buSzPct val="120000"/>
              <a:buFont typeface="Wingdings" pitchFamily="2" charset="2"/>
              <a:buChar char="§"/>
              <a:defRPr/>
            </a:pPr>
            <a:endParaRPr lang="en-GB" sz="2200" dirty="0">
              <a:solidFill>
                <a:schemeClr val="accent4">
                  <a:lumMod val="10000"/>
                </a:schemeClr>
              </a:solidFill>
              <a:effectLst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247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  <p:pic>
        <p:nvPicPr>
          <p:cNvPr id="1843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450"/>
            <a:ext cx="9151938" cy="583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673"/>
            <a:ext cx="9144000" cy="5977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Sven Bergenstråhle</a:t>
            </a:r>
            <a:endParaRPr lang="sv-SE"/>
          </a:p>
        </p:txBody>
      </p:sp>
      <p:pic>
        <p:nvPicPr>
          <p:cNvPr id="2048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4613"/>
            <a:ext cx="9036050" cy="6095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UT MALL">
  <a:themeElements>
    <a:clrScheme name="IUT MALL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IUT MALL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UT MALL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UT MALL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UT MALL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UT MALL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UT MALL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UT MALL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UT MALL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</TotalTime>
  <Words>1071</Words>
  <Application>Microsoft Office PowerPoint</Application>
  <PresentationFormat>Bildspel på skärmen (4:3)</PresentationFormat>
  <Paragraphs>139</Paragraphs>
  <Slides>19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19</vt:i4>
      </vt:variant>
    </vt:vector>
  </HeadingPairs>
  <TitlesOfParts>
    <vt:vector size="20" baseType="lpstr">
      <vt:lpstr>IUT MALL</vt:lpstr>
      <vt:lpstr>    Budapest  September 12-14</vt:lpstr>
      <vt:lpstr>I am going to talk about</vt:lpstr>
      <vt:lpstr>The right to housing</vt:lpstr>
      <vt:lpstr>Rental housing in a changing society</vt:lpstr>
      <vt:lpstr>A tenure neutral policy</vt:lpstr>
      <vt:lpstr>Problems with a high rate of homeowners</vt:lpstr>
      <vt:lpstr>PowerPoint-presentation</vt:lpstr>
      <vt:lpstr>PowerPoint-presentation</vt:lpstr>
      <vt:lpstr>PowerPoint-presentation</vt:lpstr>
      <vt:lpstr>Every country has a rental market</vt:lpstr>
      <vt:lpstr>A transparent and fair rental market</vt:lpstr>
      <vt:lpstr>The need of social housing/subsidies</vt:lpstr>
      <vt:lpstr>The target group of social housing important</vt:lpstr>
      <vt:lpstr>Social housing in owner-occupied estates</vt:lpstr>
      <vt:lpstr>Social Rental Agencies (SRAs)</vt:lpstr>
      <vt:lpstr>What should an agreement include?</vt:lpstr>
      <vt:lpstr>What should an agreement include?(2)</vt:lpstr>
      <vt:lpstr>What should an agreement include?(3)</vt:lpstr>
      <vt:lpstr>Thank you for listening!</vt:lpstr>
    </vt:vector>
  </TitlesOfParts>
  <Company>International Union of Tenants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Barbara Steenbergen</dc:creator>
  <cp:lastModifiedBy>Sven</cp:lastModifiedBy>
  <cp:revision>198</cp:revision>
  <cp:lastPrinted>2013-07-31T11:40:49Z</cp:lastPrinted>
  <dcterms:created xsi:type="dcterms:W3CDTF">2007-05-22T09:39:05Z</dcterms:created>
  <dcterms:modified xsi:type="dcterms:W3CDTF">2013-09-09T10:15:08Z</dcterms:modified>
</cp:coreProperties>
</file>