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60" r:id="rId3"/>
    <p:sldId id="281" r:id="rId4"/>
    <p:sldId id="272" r:id="rId5"/>
    <p:sldId id="261" r:id="rId6"/>
    <p:sldId id="258" r:id="rId7"/>
    <p:sldId id="270" r:id="rId8"/>
    <p:sldId id="274" r:id="rId9"/>
    <p:sldId id="276" r:id="rId10"/>
    <p:sldId id="278" r:id="rId11"/>
    <p:sldId id="286" r:id="rId12"/>
    <p:sldId id="285" r:id="rId13"/>
    <p:sldId id="284" r:id="rId14"/>
    <p:sldId id="266" r:id="rId15"/>
    <p:sldId id="282" r:id="rId16"/>
    <p:sldId id="279" r:id="rId17"/>
    <p:sldId id="283" r:id="rId18"/>
    <p:sldId id="262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b349405\AppData\Local\Temp\notes766DD4\Sl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9881889763778"/>
          <c:y val="0.29416229221347334"/>
          <c:w val="0.3608248031496063"/>
          <c:h val="0.6013746719160104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616119860017497"/>
                  <c:y val="-0.160347039953339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Non-Slum/</a:t>
                    </a:r>
                  </a:p>
                  <a:p>
                    <a:r>
                      <a:rPr lang="en-US" dirty="0" smtClean="0"/>
                      <a:t>Non-dilapidated</a:t>
                    </a:r>
                    <a:r>
                      <a:rPr lang="en-US" dirty="0"/>
                      <a:t>
82%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26006124234471"/>
                  <c:y val="0.182853601633129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18%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Blad2!$C$4:$C$5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Blad2!$D$4:$D$5</c:f>
              <c:numCache>
                <c:formatCode>0%</c:formatCode>
                <c:ptCount val="2"/>
                <c:pt idx="0">
                  <c:v>0.82399999999999995</c:v>
                </c:pt>
                <c:pt idx="1">
                  <c:v>0.17599999999999999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5555555555555E-2"/>
          <c:y val="0.16435185185185186"/>
          <c:w val="0.38055555555555554"/>
          <c:h val="0.6342592592592593"/>
        </c:manualLayout>
      </c:layout>
      <c:pieChart>
        <c:varyColors val="1"/>
        <c:ser>
          <c:idx val="1"/>
          <c:order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Non-Slum/</a:t>
                    </a:r>
                  </a:p>
                  <a:p>
                    <a:r>
                      <a:rPr lang="en-US" smtClean="0"/>
                      <a:t>Non-dilapidated</a:t>
                    </a:r>
                    <a:r>
                      <a:rPr lang="en-US" dirty="0"/>
                      <a:t>
83%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237423447069116"/>
                  <c:y val="0.196936789151356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2"/>
          <c:order val="2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3"/>
          <c:order val="3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4"/>
          <c:order val="4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5"/>
          <c:order val="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6"/>
          <c:order val="6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7"/>
          <c:order val="7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8"/>
          <c:order val="8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9"/>
          <c:order val="9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10"/>
          <c:order val="1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Blad2!$A$4:$A$5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Blad2!$B$4:$B$5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6210739282589673E-2"/>
                  <c:y val="-0.2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Non-Slum/</a:t>
                    </a:r>
                  </a:p>
                  <a:p>
                    <a:r>
                      <a:rPr lang="en-US" smtClean="0"/>
                      <a:t>Non-Dilapidated</a:t>
                    </a:r>
                    <a:r>
                      <a:rPr lang="en-US" dirty="0"/>
                      <a:t>
88%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74037620297468"/>
                  <c:y val="0.178129192184310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Blad2!$A$20:$A$21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Blad2!$B$20:$B$21</c:f>
              <c:numCache>
                <c:formatCode>General</c:formatCode>
                <c:ptCount val="2"/>
                <c:pt idx="0">
                  <c:v>87.9</c:v>
                </c:pt>
                <c:pt idx="1">
                  <c:v>12.1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80993000874893"/>
          <c:y val="0.45404941623676348"/>
          <c:w val="7.4678077769144063E-2"/>
          <c:h val="0.124886937455502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0944881889763783E-4"/>
                  <c:y val="-0.336145013123359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Non-Slum/</a:t>
                    </a:r>
                  </a:p>
                  <a:p>
                    <a:r>
                      <a:rPr lang="en-US" dirty="0" smtClean="0"/>
                      <a:t>Non-dilapidated</a:t>
                    </a:r>
                    <a:r>
                      <a:rPr lang="en-US" dirty="0"/>
                      <a:t>
100%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Blad2!$C$20:$C$21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Blad2!$D$20:$D$21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14326334208227"/>
          <c:y val="0.33525423115214048"/>
          <c:w val="0.28860258092738406"/>
          <c:h val="0.4776870305004977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993000874890637"/>
                  <c:y val="-3.51093613298337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Non-Slum/</a:t>
                    </a:r>
                  </a:p>
                  <a:p>
                    <a:r>
                      <a:rPr lang="en-US" smtClean="0"/>
                      <a:t>Non-dilapidated</a:t>
                    </a:r>
                    <a:r>
                      <a:rPr lang="en-US"/>
                      <a:t>
62%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164632545931758"/>
                  <c:y val="7.3908938466025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Blad2!$A$37:$A$38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Blad2!$B$37:$B$38</c:f>
              <c:numCache>
                <c:formatCode>0%</c:formatCode>
                <c:ptCount val="2"/>
                <c:pt idx="0">
                  <c:v>0.61799999999999999</c:v>
                </c:pt>
                <c:pt idx="1">
                  <c:v>0.38200000000000001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80993000874889"/>
          <c:y val="0.19694006999125113"/>
          <c:w val="0.43304702537182854"/>
          <c:h val="0.72174504228638092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Non-Slum/Non-dilapidated</a:t>
                    </a:r>
                    <a:r>
                      <a:rPr lang="en-US"/>
                      <a:t>
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252537182852145"/>
                  <c:y val="0.176223024205307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Blad2!$C$37:$C$38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Blad2!$D$37:$D$38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03215223097111"/>
          <c:y val="0.26638451443569555"/>
          <c:w val="0.42193591426071742"/>
          <c:h val="0.7032265237678623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33834208223972"/>
                  <c:y val="-0.132569262175561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Non-Slum/Non-Dilapidated</a:t>
                    </a:r>
                    <a:r>
                      <a:rPr lang="en-US" dirty="0"/>
                      <a:t>
68%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226006124234471"/>
                  <c:y val="0.145816564596092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32%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Blad2!$C$37:$C$38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Blad2!$D$37:$D$38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47659667541555"/>
          <c:y val="0.2756437736949548"/>
          <c:w val="0.32749146981627297"/>
          <c:h val="0.5458191163604549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208453630796152"/>
                  <c:y val="-0.142987386993292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Non-Slum/</a:t>
                    </a:r>
                  </a:p>
                  <a:p>
                    <a:r>
                      <a:rPr lang="en-US" smtClean="0"/>
                      <a:t>Non-Dilapidated</a:t>
                    </a:r>
                    <a:r>
                      <a:rPr lang="en-US" dirty="0"/>
                      <a:t>
73%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37390638670165"/>
                  <c:y val="0.141355351414406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Slum/</a:t>
                    </a:r>
                  </a:p>
                  <a:p>
                    <a:r>
                      <a:rPr lang="en-US" dirty="0" smtClean="0"/>
                      <a:t>dilapidated</a:t>
                    </a:r>
                    <a:r>
                      <a:rPr lang="en-US" dirty="0"/>
                      <a:t>
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Blad2!$A$54:$A$55</c:f>
              <c:strCache>
                <c:ptCount val="2"/>
                <c:pt idx="0">
                  <c:v>Non-Slum/Non-Ruined</c:v>
                </c:pt>
                <c:pt idx="1">
                  <c:v>Slum/Ruined</c:v>
                </c:pt>
              </c:strCache>
            </c:strRef>
          </c:cat>
          <c:val>
            <c:numRef>
              <c:f>Blad2!$B$54:$B$55</c:f>
              <c:numCache>
                <c:formatCode>0%</c:formatCode>
                <c:ptCount val="2"/>
                <c:pt idx="0">
                  <c:v>0.72799999999999998</c:v>
                </c:pt>
                <c:pt idx="1">
                  <c:v>0.27200000000000002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35128-58A4-4BCE-B1B1-1D6BFE0D0F38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CFDC-1F4D-428D-9647-1554BB817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91D9-C370-42D7-A61F-3CAD7B673010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7F70-7852-4A53-BC9E-E1E68ABEEBF6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9DF1-8277-4159-9BA4-DCD9831028CE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675CD-7C42-46F6-B046-0CBFF9FAAD9A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4F57-3F72-457B-93EF-A737860921DC}" type="datetime1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187D-AD89-4B21-BA73-D291FE829CD9}" type="datetime1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68F2-AE5A-4494-A3F9-31470730C581}" type="datetime1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73E0-EB68-4183-8FED-D811835361CC}" type="datetime1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CF28-B8AB-4475-9EFC-12A2FC21541D}" type="datetime1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0B8C-D8EE-4606-941E-68F96E5D2034}" type="datetime1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0A890-15D5-4CA9-B3CD-7513B46968DD}" type="datetime1">
              <a:rPr lang="en-US" smtClean="0"/>
              <a:t>9/18/2013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459AC22-828E-4F19-BA93-32978FC710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210E26-4C88-41C1-96CF-8E93D5E95546}" type="datetime1">
              <a:rPr lang="en-US" smtClean="0"/>
              <a:t>9/18/2013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EN/ProfessionalInterest/Pages/CESCR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Integrated Interventions for Addressing Roma Living Conditions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45845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Kosuke</a:t>
            </a:r>
            <a:r>
              <a:rPr lang="en-US" sz="1600" dirty="0" smtClean="0"/>
              <a:t> Anan</a:t>
            </a:r>
          </a:p>
          <a:p>
            <a:r>
              <a:rPr lang="en-US" sz="1600" dirty="0" smtClean="0"/>
              <a:t>Social Development Specialist, </a:t>
            </a:r>
          </a:p>
          <a:p>
            <a:r>
              <a:rPr lang="en-US" sz="1600" dirty="0" smtClean="0"/>
              <a:t>World Bank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631368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Disclaimer: This presentation reflects the views of the presenter and not necessarily of the World Bank.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8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Then, what could be done to enhance the effectiveness of </a:t>
            </a:r>
            <a:r>
              <a:rPr lang="en-US" sz="3600" b="1" dirty="0" smtClean="0"/>
              <a:t>housing interventions?(2)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78074"/>
              </p:ext>
            </p:extLst>
          </p:nvPr>
        </p:nvGraphicFramePr>
        <p:xfrm>
          <a:off x="304800" y="1776281"/>
          <a:ext cx="8610600" cy="467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648200"/>
              </a:tblGrid>
              <a:tr h="883256">
                <a:tc>
                  <a:txBody>
                    <a:bodyPr/>
                    <a:lstStyle/>
                    <a:p>
                      <a:r>
                        <a:rPr lang="en-US" dirty="0" smtClean="0"/>
                        <a:t>(B) For the root causes, combine with interventions that</a:t>
                      </a:r>
                      <a:r>
                        <a:rPr lang="en-US" baseline="0" dirty="0" smtClean="0"/>
                        <a:t> address: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112592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 Employment</a:t>
                      </a:r>
                      <a:r>
                        <a:rPr lang="en-US" baseline="0" dirty="0" smtClean="0"/>
                        <a:t>/ Income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Vocational training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Employment</a:t>
                      </a:r>
                      <a:r>
                        <a:rPr lang="en-US" sz="1800" baseline="0" dirty="0" smtClean="0"/>
                        <a:t> agencies (job search support)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aseline="0" dirty="0" smtClean="0"/>
                        <a:t>Apprenticeship facilitation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aseline="0" dirty="0" smtClean="0"/>
                        <a:t>Second chance education </a:t>
                      </a:r>
                    </a:p>
                  </a:txBody>
                  <a:tcPr/>
                </a:tc>
              </a:tr>
              <a:tr h="112592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 Acclimatization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Transitional</a:t>
                      </a:r>
                      <a:r>
                        <a:rPr lang="en-US" sz="1800" baseline="0" dirty="0" smtClean="0"/>
                        <a:t> support (incremental payments, community rules)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aseline="0" dirty="0" smtClean="0"/>
                        <a:t>Mediation support by social workers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aseline="0" dirty="0" smtClean="0"/>
                        <a:t>Awareness campaigns</a:t>
                      </a:r>
                    </a:p>
                  </a:txBody>
                  <a:tcPr/>
                </a:tc>
              </a:tr>
              <a:tr h="141321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 Organizational</a:t>
                      </a:r>
                      <a:r>
                        <a:rPr lang="en-US" baseline="0" dirty="0" smtClean="0"/>
                        <a:t> Capacity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Support for formation and running of residents’ association/committees.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baseline="0" dirty="0" smtClean="0"/>
                        <a:t>Capacity training  (accounting, basic financial literacy, community decision-making)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Integrated Intervention Example (1) :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/>
              <a:t>Grazia</a:t>
            </a:r>
            <a:r>
              <a:rPr lang="en-US" b="1" dirty="0"/>
              <a:t> Deledda </a:t>
            </a:r>
            <a:r>
              <a:rPr lang="en-US" b="1" dirty="0" smtClean="0"/>
              <a:t>Project (I, II, III) in Naples, Italy</a:t>
            </a:r>
          </a:p>
          <a:p>
            <a:r>
              <a:rPr lang="en-US" dirty="0" smtClean="0"/>
              <a:t>Transitional </a:t>
            </a:r>
            <a:r>
              <a:rPr lang="en-US" b="1" dirty="0" smtClean="0"/>
              <a:t>social housing</a:t>
            </a:r>
            <a:r>
              <a:rPr lang="en-US" dirty="0" smtClean="0"/>
              <a:t> at free of cost</a:t>
            </a:r>
          </a:p>
          <a:p>
            <a:r>
              <a:rPr lang="en-US" dirty="0" smtClean="0"/>
              <a:t>Information </a:t>
            </a:r>
            <a:r>
              <a:rPr lang="en-US" dirty="0"/>
              <a:t>and </a:t>
            </a:r>
            <a:r>
              <a:rPr lang="en-US" b="1" dirty="0"/>
              <a:t>awareness </a:t>
            </a:r>
            <a:r>
              <a:rPr lang="en-US" b="1" dirty="0" smtClean="0"/>
              <a:t>programs </a:t>
            </a:r>
          </a:p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to </a:t>
            </a:r>
            <a:r>
              <a:rPr lang="en-US" b="1" dirty="0"/>
              <a:t>education</a:t>
            </a:r>
            <a:r>
              <a:rPr lang="en-US" dirty="0"/>
              <a:t> for children and </a:t>
            </a:r>
            <a:r>
              <a:rPr lang="en-US" dirty="0" smtClean="0"/>
              <a:t>adults (literacy)</a:t>
            </a:r>
          </a:p>
          <a:p>
            <a:r>
              <a:rPr lang="en-US" dirty="0"/>
              <a:t>C</a:t>
            </a:r>
            <a:r>
              <a:rPr lang="en-US" dirty="0" smtClean="0"/>
              <a:t>ooperation </a:t>
            </a:r>
            <a:r>
              <a:rPr lang="en-US" dirty="0"/>
              <a:t>with local </a:t>
            </a:r>
            <a:r>
              <a:rPr lang="en-US" b="1" dirty="0"/>
              <a:t>health </a:t>
            </a:r>
            <a:r>
              <a:rPr lang="en-US" b="1" dirty="0" smtClean="0"/>
              <a:t>services</a:t>
            </a:r>
          </a:p>
          <a:p>
            <a:r>
              <a:rPr lang="en-US" b="1" dirty="0"/>
              <a:t>E</a:t>
            </a:r>
            <a:r>
              <a:rPr lang="en-US" b="1" dirty="0" smtClean="0"/>
              <a:t>mployment</a:t>
            </a:r>
            <a:r>
              <a:rPr lang="en-US" dirty="0" smtClean="0"/>
              <a:t> </a:t>
            </a:r>
            <a:r>
              <a:rPr lang="en-US" dirty="0"/>
              <a:t>skill </a:t>
            </a:r>
            <a:r>
              <a:rPr lang="en-US" dirty="0" smtClean="0"/>
              <a:t>building (construction, cooking, hospitality)</a:t>
            </a:r>
          </a:p>
          <a:p>
            <a:r>
              <a:rPr lang="en-US" b="1" dirty="0" smtClean="0"/>
              <a:t>Cultural Mediation </a:t>
            </a:r>
            <a:r>
              <a:rPr lang="en-US" dirty="0" smtClean="0"/>
              <a:t>(codes of conduct—e.g. no begging by children, cleaning duties, garbage collection)</a:t>
            </a:r>
          </a:p>
          <a:p>
            <a:r>
              <a:rPr lang="en-US" b="1" dirty="0" smtClean="0"/>
              <a:t>Inclusion activities </a:t>
            </a:r>
            <a:r>
              <a:rPr lang="en-US" dirty="0" smtClean="0"/>
              <a:t>(parent engagement in school, social activities)</a:t>
            </a:r>
          </a:p>
          <a:p>
            <a:r>
              <a:rPr lang="en-US" dirty="0"/>
              <a:t>After 12 months, </a:t>
            </a:r>
            <a:r>
              <a:rPr lang="en-US" dirty="0" smtClean="0"/>
              <a:t>families are </a:t>
            </a:r>
            <a:r>
              <a:rPr lang="en-US" dirty="0"/>
              <a:t>expected to have found a job and to be able to find rentals on the private market or through social housing programs. </a:t>
            </a:r>
            <a:endParaRPr lang="en-US" dirty="0" smtClean="0"/>
          </a:p>
          <a:p>
            <a:r>
              <a:rPr lang="en-US" dirty="0"/>
              <a:t>About 39 families supported at a time (about 2 million euro in investments)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124200" cy="191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Integrated Intervention </a:t>
            </a:r>
            <a:br>
              <a:rPr lang="en-US" sz="3600" b="1" dirty="0" smtClean="0"/>
            </a:br>
            <a:r>
              <a:rPr lang="en-US" sz="3600" b="1" dirty="0" smtClean="0"/>
              <a:t>Example (2) :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HOPE – Social Housing with Participation and Empowerment in </a:t>
            </a:r>
            <a:r>
              <a:rPr lang="en-US" b="1" dirty="0" err="1" smtClean="0"/>
              <a:t>Kyustendil</a:t>
            </a:r>
            <a:r>
              <a:rPr lang="en-US" b="1" dirty="0" smtClean="0"/>
              <a:t>, Bulgaria (ADRA)</a:t>
            </a:r>
          </a:p>
          <a:p>
            <a:r>
              <a:rPr lang="en-US" b="1" dirty="0" smtClean="0"/>
              <a:t>Social housing </a:t>
            </a:r>
            <a:r>
              <a:rPr lang="en-US" dirty="0" smtClean="0"/>
              <a:t>(community participation in construction)</a:t>
            </a:r>
          </a:p>
          <a:p>
            <a:r>
              <a:rPr lang="en-US" b="1" dirty="0" smtClean="0"/>
              <a:t>Vocational training</a:t>
            </a:r>
            <a:r>
              <a:rPr lang="en-US" dirty="0" smtClean="0"/>
              <a:t>/apprenticeship in construction work</a:t>
            </a:r>
          </a:p>
          <a:p>
            <a:r>
              <a:rPr lang="en-US" dirty="0" smtClean="0"/>
              <a:t>Municipality provided land, connection to water and electricity</a:t>
            </a:r>
          </a:p>
          <a:p>
            <a:r>
              <a:rPr lang="en-US" dirty="0" smtClean="0"/>
              <a:t>Second chance </a:t>
            </a:r>
            <a:r>
              <a:rPr lang="en-US" b="1" dirty="0" smtClean="0"/>
              <a:t>education</a:t>
            </a:r>
            <a:r>
              <a:rPr lang="en-US" dirty="0" smtClean="0"/>
              <a:t> for adults</a:t>
            </a:r>
          </a:p>
          <a:p>
            <a:r>
              <a:rPr lang="en-US" dirty="0" smtClean="0"/>
              <a:t>Residents pay monthly rent (@5 euro / month and utility costs)</a:t>
            </a:r>
          </a:p>
          <a:p>
            <a:r>
              <a:rPr lang="en-US" dirty="0" smtClean="0"/>
              <a:t>Requirements for residents: (a) children should go to </a:t>
            </a:r>
            <a:r>
              <a:rPr lang="en-US" dirty="0" smtClean="0"/>
              <a:t>school</a:t>
            </a:r>
            <a:r>
              <a:rPr lang="en-US" dirty="0" smtClean="0"/>
              <a:t>, </a:t>
            </a:r>
            <a:r>
              <a:rPr lang="en-US" dirty="0" smtClean="0"/>
              <a:t>(b) parents should actively look for jobs, (c ) abide by the code of conducts</a:t>
            </a:r>
          </a:p>
          <a:p>
            <a:r>
              <a:rPr lang="en-US" dirty="0" smtClean="0"/>
              <a:t>Housekeeper (elected by tenants) collects rents</a:t>
            </a:r>
          </a:p>
          <a:p>
            <a:r>
              <a:rPr lang="en-US" dirty="0" smtClean="0"/>
              <a:t>Community commission monitors eligibility of residents</a:t>
            </a:r>
          </a:p>
          <a:p>
            <a:r>
              <a:rPr lang="en-US" dirty="0"/>
              <a:t>About 40 households supported (project cost so far: 6,000 euro/household)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Practices and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Trust (distrust by beneficiaries impede uptake)</a:t>
            </a:r>
          </a:p>
          <a:p>
            <a:pPr marL="114300" indent="0">
              <a:buNone/>
            </a:pPr>
            <a:r>
              <a:rPr lang="en-US" dirty="0" smtClean="0"/>
              <a:t>	Strong presence of local organizations is helpful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Include Roma in decision-making process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Undertake </a:t>
            </a:r>
            <a:r>
              <a:rPr lang="en-US" dirty="0"/>
              <a:t>p</a:t>
            </a:r>
            <a:r>
              <a:rPr lang="en-US" dirty="0" smtClean="0"/>
              <a:t>rior information and awareness campaign</a:t>
            </a:r>
          </a:p>
          <a:p>
            <a:r>
              <a:rPr lang="en-US" dirty="0" smtClean="0"/>
              <a:t>Selection of beneficiaries/tenants</a:t>
            </a:r>
          </a:p>
          <a:p>
            <a:pPr marL="114300" indent="0">
              <a:buNone/>
            </a:pPr>
            <a:r>
              <a:rPr lang="en-US" dirty="0" smtClean="0"/>
              <a:t>	A clear and fair selection mechanism is needed.  </a:t>
            </a:r>
          </a:p>
          <a:p>
            <a:r>
              <a:rPr lang="en-US" dirty="0" smtClean="0"/>
              <a:t>Continuity </a:t>
            </a:r>
            <a:r>
              <a:rPr lang="en-US" dirty="0" smtClean="0"/>
              <a:t>and Cohesiveness (fragmented funding sources)</a:t>
            </a:r>
          </a:p>
          <a:p>
            <a:pPr marL="114300" indent="0">
              <a:buNone/>
            </a:pPr>
            <a:r>
              <a:rPr lang="en-US" dirty="0" smtClean="0"/>
              <a:t>	Link with local development plans</a:t>
            </a:r>
            <a:endParaRPr lang="en-US" dirty="0"/>
          </a:p>
          <a:p>
            <a:r>
              <a:rPr lang="en-US" dirty="0" smtClean="0"/>
              <a:t>Local capacity</a:t>
            </a:r>
          </a:p>
          <a:p>
            <a:pPr marL="777240" lvl="2" indent="0">
              <a:buNone/>
            </a:pPr>
            <a:r>
              <a:rPr lang="en-US" dirty="0"/>
              <a:t>	</a:t>
            </a:r>
            <a:r>
              <a:rPr lang="en-US" sz="2200" dirty="0"/>
              <a:t>Provide </a:t>
            </a:r>
            <a:r>
              <a:rPr lang="en-US" sz="2200" dirty="0" smtClean="0"/>
              <a:t>extensive </a:t>
            </a:r>
            <a:r>
              <a:rPr lang="en-US" sz="2200" dirty="0"/>
              <a:t>support to </a:t>
            </a:r>
            <a:r>
              <a:rPr lang="en-US" sz="2200" dirty="0" smtClean="0"/>
              <a:t>assess needs, </a:t>
            </a:r>
            <a:r>
              <a:rPr lang="en-US" sz="2200" dirty="0"/>
              <a:t>develop</a:t>
            </a:r>
            <a:r>
              <a:rPr lang="en-US" sz="2200" dirty="0" smtClean="0"/>
              <a:t>, 	implement, and monitor projects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Now, how could interventions be integrated?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know what is needed?</a:t>
            </a:r>
          </a:p>
          <a:p>
            <a:r>
              <a:rPr lang="en-US" sz="2800" dirty="0" smtClean="0"/>
              <a:t>Who knows what is needed?</a:t>
            </a:r>
          </a:p>
          <a:p>
            <a:r>
              <a:rPr lang="en-US" sz="2800" dirty="0" smtClean="0"/>
              <a:t>Who knows why?</a:t>
            </a:r>
          </a:p>
          <a:p>
            <a:r>
              <a:rPr lang="en-US" sz="2800" dirty="0" smtClean="0"/>
              <a:t>Who knows what can be done, affordable?</a:t>
            </a:r>
          </a:p>
          <a:p>
            <a:r>
              <a:rPr lang="en-US" sz="2800" dirty="0" smtClean="0"/>
              <a:t>Who knows what the bottlenecks are?  </a:t>
            </a:r>
          </a:p>
          <a:p>
            <a:r>
              <a:rPr lang="en-US" sz="2800" dirty="0" smtClean="0"/>
              <a:t>Who knows what can be maintained?</a:t>
            </a:r>
          </a:p>
          <a:p>
            <a:pPr marL="0" indent="0" algn="ctr">
              <a:buNone/>
            </a:pPr>
            <a:r>
              <a:rPr lang="en-US" sz="2800" b="1" dirty="0" smtClean="0"/>
              <a:t>The targeted people themselves!</a:t>
            </a:r>
          </a:p>
          <a:p>
            <a:pPr marL="0" indent="0" algn="ctr">
              <a:buNone/>
            </a:pPr>
            <a:r>
              <a:rPr lang="en-US" sz="2800" b="1" dirty="0" smtClean="0"/>
              <a:t>Their </a:t>
            </a:r>
            <a:r>
              <a:rPr lang="en-US" sz="2800" b="1" dirty="0" smtClean="0">
                <a:solidFill>
                  <a:srgbClr val="FF0000"/>
                </a:solidFill>
              </a:rPr>
              <a:t>participation</a:t>
            </a:r>
            <a:r>
              <a:rPr lang="en-US" sz="2800" b="1" dirty="0" smtClean="0"/>
              <a:t> is key to the success of integrated interventions. 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Benefits of Participatory Approach: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not only increases </a:t>
            </a:r>
            <a:r>
              <a:rPr lang="en-US" sz="3200" dirty="0"/>
              <a:t>the ownership and relevance of projects by identifying stakeholders’ priorities and their ability to maintain/operate, </a:t>
            </a:r>
            <a:endParaRPr lang="en-US" sz="3200" dirty="0" smtClean="0"/>
          </a:p>
          <a:p>
            <a:r>
              <a:rPr lang="en-US" sz="3200" dirty="0"/>
              <a:t>B</a:t>
            </a:r>
            <a:r>
              <a:rPr lang="en-US" sz="3200" dirty="0" smtClean="0"/>
              <a:t>ut </a:t>
            </a:r>
            <a:r>
              <a:rPr lang="en-US" sz="3200" dirty="0"/>
              <a:t>also contributes to their social inclusion through empowerment.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Participatory Approach in EU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88532"/>
            <a:ext cx="8229600" cy="5179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Community Led Local Development (CLLD): </a:t>
            </a:r>
          </a:p>
          <a:p>
            <a:r>
              <a:rPr lang="en-US" sz="2800" dirty="0" smtClean="0"/>
              <a:t>EC is introducing a Community Led Local Development approach to Structural and Investment Funds</a:t>
            </a:r>
          </a:p>
          <a:p>
            <a:r>
              <a:rPr lang="en-US" sz="2800" dirty="0" smtClean="0"/>
              <a:t>The idea is to allow </a:t>
            </a:r>
            <a:r>
              <a:rPr lang="en-US" sz="2800" dirty="0"/>
              <a:t>connected and integrated use of the Funds to </a:t>
            </a:r>
            <a:r>
              <a:rPr lang="en-US" sz="2800" dirty="0" smtClean="0"/>
              <a:t>implement integrated </a:t>
            </a:r>
            <a:r>
              <a:rPr lang="en-US" sz="2800" dirty="0"/>
              <a:t>and multi-</a:t>
            </a:r>
            <a:r>
              <a:rPr lang="en-US" sz="2800" dirty="0" err="1"/>
              <a:t>sectoral</a:t>
            </a:r>
            <a:r>
              <a:rPr lang="en-US" sz="2800" dirty="0"/>
              <a:t> area-based local </a:t>
            </a:r>
            <a:r>
              <a:rPr lang="en-US" sz="2800" dirty="0" smtClean="0"/>
              <a:t>development.  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Support Agents</a:t>
            </a:r>
            <a:endParaRPr lang="en-US" b="1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943600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4500" b="1" dirty="0" smtClean="0"/>
              <a:t>To help local communities develop and implement integrated projects through participatory processes, external support agents are required to provide high quality facilitation and assistance in the following:    </a:t>
            </a:r>
            <a:endParaRPr lang="en-US" sz="4500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4500" dirty="0"/>
              <a:t>A) </a:t>
            </a:r>
            <a:r>
              <a:rPr lang="en-US" sz="4500" b="1" dirty="0"/>
              <a:t>Outreach, social mobilization and facilitation </a:t>
            </a:r>
            <a:r>
              <a:rPr lang="en-US" sz="4500" dirty="0" smtClean="0"/>
              <a:t>“</a:t>
            </a:r>
            <a:r>
              <a:rPr lang="en-US" sz="4500" dirty="0"/>
              <a:t>H</a:t>
            </a:r>
            <a:r>
              <a:rPr lang="en-US" sz="4500" dirty="0" smtClean="0"/>
              <a:t>and-holding</a:t>
            </a:r>
            <a:r>
              <a:rPr lang="en-US" sz="4500" dirty="0"/>
              <a:t>” support for local communities </a:t>
            </a:r>
            <a:endParaRPr lang="en-US" sz="4500" dirty="0" smtClean="0"/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 smtClean="0"/>
              <a:t>	(</a:t>
            </a:r>
            <a:r>
              <a:rPr lang="en-US" sz="4500" dirty="0"/>
              <a:t>1</a:t>
            </a:r>
            <a:r>
              <a:rPr lang="en-US" sz="4500" dirty="0" smtClean="0"/>
              <a:t>) </a:t>
            </a:r>
            <a:r>
              <a:rPr lang="en-US" sz="4500" u="sng" dirty="0"/>
              <a:t>S</a:t>
            </a:r>
            <a:r>
              <a:rPr lang="en-US" sz="4500" u="sng" dirty="0" smtClean="0"/>
              <a:t>ensitization</a:t>
            </a:r>
            <a:r>
              <a:rPr lang="en-US" sz="4500" dirty="0" smtClean="0"/>
              <a:t>—community outreach</a:t>
            </a:r>
            <a:endParaRPr lang="en-US" sz="4500" dirty="0"/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/>
              <a:t>	</a:t>
            </a:r>
            <a:r>
              <a:rPr lang="en-US" sz="4500" dirty="0" smtClean="0"/>
              <a:t>(2) Needs assessment, problem ranking and l</a:t>
            </a:r>
            <a:r>
              <a:rPr lang="en-US" sz="4500" u="sng" dirty="0" smtClean="0"/>
              <a:t>ocal </a:t>
            </a:r>
            <a:r>
              <a:rPr lang="en-US" sz="4500" u="sng" dirty="0"/>
              <a:t>initiative identification</a:t>
            </a:r>
            <a:r>
              <a:rPr lang="en-US" sz="4500" dirty="0"/>
              <a:t>—identification </a:t>
            </a:r>
            <a:r>
              <a:rPr lang="en-US" sz="4500" dirty="0" smtClean="0"/>
              <a:t>of top 4-</a:t>
            </a:r>
            <a:r>
              <a:rPr lang="en-US" sz="4500" dirty="0"/>
              <a:t> </a:t>
            </a:r>
            <a:r>
              <a:rPr lang="en-US" sz="4500" dirty="0" smtClean="0"/>
              <a:t>5 		      priority needs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/>
              <a:t>	</a:t>
            </a:r>
            <a:r>
              <a:rPr lang="en-US" sz="4500" dirty="0" smtClean="0"/>
              <a:t>(</a:t>
            </a:r>
            <a:r>
              <a:rPr lang="en-US" sz="4500" dirty="0"/>
              <a:t>3</a:t>
            </a:r>
            <a:r>
              <a:rPr lang="en-US" sz="4500" dirty="0" smtClean="0"/>
              <a:t>) </a:t>
            </a:r>
            <a:r>
              <a:rPr lang="en-US" sz="4500" u="sng" dirty="0"/>
              <a:t>C</a:t>
            </a:r>
            <a:r>
              <a:rPr lang="en-US" sz="4500" u="sng" dirty="0" smtClean="0"/>
              <a:t>ommunity mobilization</a:t>
            </a:r>
            <a:r>
              <a:rPr lang="en-US" sz="4500" dirty="0" smtClean="0"/>
              <a:t>—local </a:t>
            </a:r>
            <a:r>
              <a:rPr lang="en-US" sz="4500" dirty="0"/>
              <a:t>project committees </a:t>
            </a:r>
            <a:r>
              <a:rPr lang="en-US" sz="4500" dirty="0" smtClean="0"/>
              <a:t> (in EU jargon, “local </a:t>
            </a:r>
            <a:r>
              <a:rPr lang="en-US" sz="4500" dirty="0"/>
              <a:t>action groups</a:t>
            </a:r>
            <a:r>
              <a:rPr lang="en-US" sz="4500" dirty="0" smtClean="0"/>
              <a:t>” )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/>
              <a:t>	</a:t>
            </a:r>
            <a:r>
              <a:rPr lang="en-US" sz="4500" dirty="0" smtClean="0"/>
              <a:t>(4) </a:t>
            </a:r>
            <a:r>
              <a:rPr lang="en-US" sz="4500" u="sng" dirty="0"/>
              <a:t>P</a:t>
            </a:r>
            <a:r>
              <a:rPr lang="en-US" sz="4500" u="sng" dirty="0" smtClean="0"/>
              <a:t>lanning </a:t>
            </a:r>
            <a:r>
              <a:rPr lang="en-US" sz="4500" u="sng" dirty="0"/>
              <a:t>and </a:t>
            </a:r>
            <a:r>
              <a:rPr lang="en-US" sz="4500" u="sng" dirty="0" smtClean="0"/>
              <a:t>design of </a:t>
            </a:r>
            <a:r>
              <a:rPr lang="en-US" sz="4500" u="sng" dirty="0"/>
              <a:t>investment </a:t>
            </a:r>
            <a:r>
              <a:rPr lang="en-US" sz="4500" u="sng" dirty="0" smtClean="0"/>
              <a:t>projects</a:t>
            </a:r>
            <a:r>
              <a:rPr lang="en-US" sz="4500" dirty="0" smtClean="0"/>
              <a:t>—project </a:t>
            </a:r>
            <a:r>
              <a:rPr lang="en-US" sz="4500" dirty="0"/>
              <a:t>proposal and </a:t>
            </a:r>
            <a:r>
              <a:rPr lang="en-US" sz="4500" dirty="0" smtClean="0"/>
              <a:t>applying </a:t>
            </a:r>
            <a:r>
              <a:rPr lang="en-US" sz="4500" dirty="0"/>
              <a:t>for </a:t>
            </a:r>
            <a:r>
              <a:rPr lang="en-US" sz="4500" dirty="0" smtClean="0"/>
              <a:t>(EU) </a:t>
            </a:r>
            <a:r>
              <a:rPr lang="en-US" sz="4500" dirty="0"/>
              <a:t>funding, 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 smtClean="0"/>
              <a:t>	(</a:t>
            </a:r>
            <a:r>
              <a:rPr lang="en-US" sz="4500" dirty="0"/>
              <a:t>5</a:t>
            </a:r>
            <a:r>
              <a:rPr lang="en-US" sz="4500" dirty="0" smtClean="0"/>
              <a:t>) </a:t>
            </a:r>
            <a:r>
              <a:rPr lang="en-US" sz="4500" u="sng" dirty="0" smtClean="0"/>
              <a:t>Implementation</a:t>
            </a:r>
            <a:r>
              <a:rPr lang="en-US" sz="4500" dirty="0" smtClean="0"/>
              <a:t>—training and support on (</a:t>
            </a:r>
            <a:r>
              <a:rPr lang="en-US" sz="4500" dirty="0"/>
              <a:t>e.g. financial literacy</a:t>
            </a:r>
            <a:r>
              <a:rPr lang="en-US" sz="4500" dirty="0" smtClean="0"/>
              <a:t>, procurement, public consultations</a:t>
            </a:r>
            <a:r>
              <a:rPr lang="en-US" sz="4500" dirty="0"/>
              <a:t>, </a:t>
            </a:r>
            <a:r>
              <a:rPr lang="en-US" sz="4500" dirty="0" smtClean="0"/>
              <a:t>	      grievance </a:t>
            </a:r>
            <a:r>
              <a:rPr lang="en-US" sz="4500" dirty="0"/>
              <a:t>mechanisms, </a:t>
            </a:r>
            <a:r>
              <a:rPr lang="en-US" sz="4500" dirty="0" smtClean="0"/>
              <a:t>M&amp;E</a:t>
            </a:r>
            <a:r>
              <a:rPr lang="en-US" sz="4500" dirty="0"/>
              <a:t>, etc</a:t>
            </a:r>
            <a:r>
              <a:rPr lang="en-US" sz="4500" dirty="0" smtClean="0"/>
              <a:t>.) and ongoing technical implementation support</a:t>
            </a:r>
          </a:p>
          <a:p>
            <a:pPr marL="0" indent="0">
              <a:buNone/>
            </a:pPr>
            <a:r>
              <a:rPr lang="en-US" sz="4500" dirty="0" smtClean="0"/>
              <a:t> </a:t>
            </a:r>
            <a:r>
              <a:rPr lang="en-US" sz="4500" dirty="0"/>
              <a:t> </a:t>
            </a:r>
          </a:p>
          <a:p>
            <a:pPr marL="0" indent="0">
              <a:buNone/>
            </a:pPr>
            <a:r>
              <a:rPr lang="en-US" sz="4500" dirty="0"/>
              <a:t>B) </a:t>
            </a:r>
            <a:r>
              <a:rPr lang="en-US" sz="4500" b="1" dirty="0"/>
              <a:t>Preparation of technical documents for local </a:t>
            </a:r>
            <a:r>
              <a:rPr lang="en-US" sz="4500" b="1" dirty="0" smtClean="0"/>
              <a:t>investments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 smtClean="0"/>
              <a:t>	</a:t>
            </a:r>
            <a:r>
              <a:rPr lang="en-US" sz="4600" dirty="0"/>
              <a:t>(1) Conversion of the priority needs into 2-3 key </a:t>
            </a:r>
            <a:r>
              <a:rPr lang="en-US" sz="4600" u="sng" dirty="0"/>
              <a:t>investment plans </a:t>
            </a:r>
            <a:r>
              <a:rPr lang="en-US" sz="4600" dirty="0"/>
              <a:t>in the form of </a:t>
            </a:r>
            <a:r>
              <a:rPr lang="en-US" sz="4600" u="sng" dirty="0"/>
              <a:t>technical project </a:t>
            </a:r>
            <a:r>
              <a:rPr lang="en-US" sz="4600" dirty="0" smtClean="0"/>
              <a:t>		      documents </a:t>
            </a:r>
            <a:r>
              <a:rPr lang="en-US" sz="4600" dirty="0"/>
              <a:t>(feasibility studies, technical designs)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600" dirty="0"/>
              <a:t>	(2) </a:t>
            </a:r>
            <a:r>
              <a:rPr lang="en-US" sz="4600" u="sng" dirty="0"/>
              <a:t>Costing out </a:t>
            </a:r>
            <a:r>
              <a:rPr lang="en-US" sz="4600" dirty="0"/>
              <a:t>of these investment plans, including recurrent O&amp;M costs to the communities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600" dirty="0"/>
              <a:t>	(3) Provision of </a:t>
            </a:r>
            <a:r>
              <a:rPr lang="en-US" sz="4600" u="sng" dirty="0"/>
              <a:t>routine technical audits </a:t>
            </a:r>
            <a:r>
              <a:rPr lang="en-US" sz="4600" dirty="0"/>
              <a:t>and implementation support </a:t>
            </a:r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 smtClean="0"/>
              <a:t>C) </a:t>
            </a:r>
            <a:r>
              <a:rPr lang="en-US" sz="4500" b="1" dirty="0" smtClean="0"/>
              <a:t>Coordination support for information and policy between local units and national agencies and inter-governmental line ministries</a:t>
            </a:r>
            <a:endParaRPr lang="en-US" sz="4500" dirty="0" smtClean="0"/>
          </a:p>
          <a:p>
            <a:pPr marL="0" indent="0">
              <a:buNone/>
              <a:tabLst>
                <a:tab pos="342900" algn="l"/>
              </a:tabLst>
            </a:pPr>
            <a:r>
              <a:rPr lang="en-US" sz="4500" dirty="0"/>
              <a:t>	</a:t>
            </a:r>
            <a:r>
              <a:rPr lang="en-US" sz="4600" dirty="0"/>
              <a:t>(1) ensure sufficient </a:t>
            </a:r>
            <a:r>
              <a:rPr lang="en-US" sz="4600" u="sng" dirty="0"/>
              <a:t>information flows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600" dirty="0"/>
              <a:t>	(2) sector and institutional level </a:t>
            </a:r>
            <a:r>
              <a:rPr lang="en-US" sz="4600" u="sng" dirty="0"/>
              <a:t>representation</a:t>
            </a:r>
            <a:r>
              <a:rPr lang="en-US" sz="4600" dirty="0"/>
              <a:t> for sub project approval and clearances</a:t>
            </a:r>
          </a:p>
          <a:p>
            <a:pPr marL="0" indent="0">
              <a:buNone/>
              <a:tabLst>
                <a:tab pos="342900" algn="l"/>
              </a:tabLst>
            </a:pPr>
            <a:r>
              <a:rPr lang="en-US" sz="4600" dirty="0"/>
              <a:t>	(3) dynamic </a:t>
            </a:r>
            <a:r>
              <a:rPr lang="en-US" sz="4600" u="sng" dirty="0"/>
              <a:t>learning</a:t>
            </a:r>
            <a:r>
              <a:rPr lang="en-US" sz="4600" dirty="0"/>
              <a:t> environment</a:t>
            </a:r>
          </a:p>
          <a:p>
            <a:pPr marL="0" indent="0">
              <a:buNone/>
            </a:pPr>
            <a:r>
              <a:rPr lang="en-US" sz="4500" dirty="0"/>
              <a:t> </a:t>
            </a:r>
            <a:endParaRPr lang="en-US" sz="4500" b="1" dirty="0" smtClean="0"/>
          </a:p>
          <a:p>
            <a:pPr marL="0" indent="0">
              <a:buNone/>
            </a:pPr>
            <a:r>
              <a:rPr lang="en-US" sz="4500" b="1" dirty="0" smtClean="0"/>
              <a:t>The World Bank has a vast experience  and know-how of assisting Community Driven Development through creation of such support agents.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 Script FYI: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Alternative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</a:t>
            </a:r>
            <a:r>
              <a:rPr lang="en-US" b="1" dirty="0" smtClean="0"/>
              <a:t>abitability</a:t>
            </a:r>
            <a:r>
              <a:rPr lang="en-US" dirty="0" smtClean="0"/>
              <a:t>, </a:t>
            </a:r>
            <a:r>
              <a:rPr lang="en-US" b="1" dirty="0" smtClean="0"/>
              <a:t>affordability</a:t>
            </a:r>
            <a:r>
              <a:rPr lang="en-US" dirty="0" smtClean="0"/>
              <a:t>, and </a:t>
            </a:r>
            <a:r>
              <a:rPr lang="en-US" b="1" dirty="0" smtClean="0"/>
              <a:t>accessibility</a:t>
            </a:r>
            <a:r>
              <a:rPr lang="en-US" dirty="0" smtClean="0"/>
              <a:t> (coverage) of housing could also be addressed by:</a:t>
            </a:r>
          </a:p>
          <a:p>
            <a:pPr marL="285750" indent="-285750"/>
            <a:r>
              <a:rPr lang="en-US" dirty="0" smtClean="0"/>
              <a:t>Improvement/retrofitting/expansion of houses owned/possessed by Roma.</a:t>
            </a:r>
          </a:p>
          <a:p>
            <a:pPr marL="0" indent="0">
              <a:buNone/>
            </a:pPr>
            <a:r>
              <a:rPr lang="en-US" dirty="0" smtClean="0"/>
              <a:t>This could be done through:</a:t>
            </a:r>
          </a:p>
          <a:p>
            <a:pPr marL="742950" indent="460375"/>
            <a:r>
              <a:rPr lang="en-US" dirty="0" smtClean="0"/>
              <a:t>Home </a:t>
            </a:r>
            <a:r>
              <a:rPr lang="en-US" dirty="0"/>
              <a:t>improvement loans/ vouchers</a:t>
            </a:r>
          </a:p>
          <a:p>
            <a:pPr marL="742950" indent="460375"/>
            <a:r>
              <a:rPr lang="en-US" dirty="0"/>
              <a:t>Micro-finance </a:t>
            </a:r>
          </a:p>
          <a:p>
            <a:pPr marL="742950" indent="460375"/>
            <a:r>
              <a:rPr lang="en-US" dirty="0"/>
              <a:t>Training and </a:t>
            </a:r>
            <a:r>
              <a:rPr lang="en-US" dirty="0" smtClean="0"/>
              <a:t>assistance </a:t>
            </a:r>
            <a:r>
              <a:rPr lang="en-US" dirty="0"/>
              <a:t>for </a:t>
            </a:r>
            <a:r>
              <a:rPr lang="en-US" dirty="0" smtClean="0"/>
              <a:t>self-construction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impacts of these measures can be enhanced through integration with other interventions.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4000" b="1" dirty="0" smtClean="0"/>
              <a:t>Thank you for your attention.</a:t>
            </a:r>
          </a:p>
          <a:p>
            <a:pPr marL="457200" lvl="1" indent="0" algn="ctr">
              <a:buNone/>
            </a:pPr>
            <a:r>
              <a:rPr lang="hu-HU" sz="4000" b="1" dirty="0"/>
              <a:t>köszönöm</a:t>
            </a:r>
            <a:endParaRPr lang="en-US" sz="4000" b="1" dirty="0"/>
          </a:p>
          <a:p>
            <a:pPr marL="457200" lvl="1" indent="0" algn="ctr">
              <a:buNone/>
            </a:pP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Take-Away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2 reasons why housing interventions need to be integrated: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“Adequate housing” means more than just four walls and a roof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Interventions need to address root causes (not only symptoms)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Housing interventions could have a greater and more sustainable results when integrated with other interventions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Participation helps find effective mix of </a:t>
            </a:r>
            <a:r>
              <a:rPr lang="en-US" sz="2400" dirty="0" smtClean="0"/>
              <a:t>interventions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EU Funding can be used to support integrated &amp; participatory interventions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WB can support facilitation of participatory project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Role of EU Funds in </a:t>
            </a:r>
            <a:br>
              <a:rPr lang="en-US" b="1" dirty="0" smtClean="0"/>
            </a:br>
            <a:r>
              <a:rPr lang="en-US" b="1" dirty="0" smtClean="0"/>
              <a:t>Roma Housing 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EU Funds can be used to provide a range of interventions in an integrated manner to address specific challenges faced by Roma communities.  </a:t>
            </a:r>
          </a:p>
          <a:p>
            <a:pPr marL="0" indent="0">
              <a:buNone/>
            </a:pPr>
            <a:r>
              <a:rPr lang="en-US" sz="2800" b="1" dirty="0"/>
              <a:t>Examples*: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ERDF: </a:t>
            </a:r>
            <a:r>
              <a:rPr lang="en-US" sz="2800" dirty="0"/>
              <a:t>Infrastructure investments (e.g. access roads, community space, water, sewerage, waste treatment plants, etc.). 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ESF: </a:t>
            </a:r>
            <a:r>
              <a:rPr lang="en-US" sz="2800" dirty="0"/>
              <a:t>Human capital investments (e.g. capacity building, training, education, facilitation of entrepreneurship, etc.). 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21434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*Presenter’s over-simplification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 they have to do with housing?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Adequate housing “includes:</a:t>
            </a:r>
          </a:p>
          <a:p>
            <a:pPr marL="514350" indent="-514350">
              <a:buAutoNum type="alphaLcParenR"/>
            </a:pPr>
            <a:r>
              <a:rPr lang="en-US" dirty="0" smtClean="0"/>
              <a:t>Legal </a:t>
            </a:r>
            <a:r>
              <a:rPr lang="en-US" dirty="0"/>
              <a:t>security of </a:t>
            </a:r>
            <a:r>
              <a:rPr lang="en-US" dirty="0" smtClean="0"/>
              <a:t>tenure;</a:t>
            </a:r>
          </a:p>
          <a:p>
            <a:pPr marL="514350" indent="-514350">
              <a:buAutoNum type="alphaLcParenR"/>
            </a:pPr>
            <a:r>
              <a:rPr lang="en-US" dirty="0" smtClean="0"/>
              <a:t>Availability </a:t>
            </a:r>
            <a:r>
              <a:rPr lang="en-US" dirty="0"/>
              <a:t>of services, materials, facilities and </a:t>
            </a:r>
            <a:r>
              <a:rPr lang="en-US" dirty="0" smtClean="0"/>
              <a:t>infrastructure;</a:t>
            </a:r>
          </a:p>
          <a:p>
            <a:pPr marL="514350" indent="-514350">
              <a:buAutoNum type="alphaLcParenR"/>
            </a:pPr>
            <a:r>
              <a:rPr lang="en-US" dirty="0" smtClean="0"/>
              <a:t>Affordability;</a:t>
            </a:r>
          </a:p>
          <a:p>
            <a:pPr marL="514350" indent="-514350">
              <a:buAutoNum type="alphaLcParenR"/>
            </a:pPr>
            <a:r>
              <a:rPr lang="en-US" dirty="0" smtClean="0"/>
              <a:t>Habitability ;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Accessibility; </a:t>
            </a:r>
          </a:p>
          <a:p>
            <a:pPr marL="514350" indent="-514350">
              <a:buAutoNum type="alphaLcParenR"/>
            </a:pPr>
            <a:r>
              <a:rPr lang="en-US" dirty="0" smtClean="0"/>
              <a:t>Location; and</a:t>
            </a:r>
          </a:p>
          <a:p>
            <a:pPr marL="514350" indent="-514350">
              <a:buAutoNum type="alphaLcParenR"/>
            </a:pPr>
            <a:r>
              <a:rPr lang="en-US" dirty="0" smtClean="0"/>
              <a:t>Cultural </a:t>
            </a:r>
            <a:r>
              <a:rPr lang="en-US" dirty="0"/>
              <a:t>adequacy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(According </a:t>
            </a:r>
            <a:r>
              <a:rPr lang="en-US" dirty="0" smtClean="0"/>
              <a:t>to the </a:t>
            </a:r>
            <a:r>
              <a:rPr lang="en-US" dirty="0">
                <a:hlinkClick r:id="rId2" action="ppaction://hlinkfile" tooltip="International Covenant on Economic, Social and Cultural Rights"/>
              </a:rPr>
              <a:t>International Covenant on Economic, Social and Cultural </a:t>
            </a:r>
            <a:r>
              <a:rPr lang="en-US" dirty="0" smtClean="0">
                <a:hlinkClick r:id="rId2" action="ppaction://hlinkfile" tooltip="International Covenant on Economic, Social and Cultural Rights"/>
              </a:rPr>
              <a:t>Rights</a:t>
            </a:r>
            <a:r>
              <a:rPr lang="en-US" dirty="0" smtClean="0"/>
              <a:t>.  Source: UN-OHCHR)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53" y="-3395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Examples of Challenges faced by Roma</a:t>
            </a:r>
            <a:br>
              <a:rPr lang="en-US" sz="2400" b="1" dirty="0" smtClean="0"/>
            </a:b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348529"/>
              </p:ext>
            </p:extLst>
          </p:nvPr>
        </p:nvGraphicFramePr>
        <p:xfrm>
          <a:off x="304800" y="698383"/>
          <a:ext cx="8366760" cy="61348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19600"/>
                <a:gridCol w="3947160"/>
              </a:tblGrid>
              <a:tr h="20746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Habitability</a:t>
                      </a:r>
                      <a:r>
                        <a:rPr lang="en-US" sz="2400" b="1" baseline="0" dirty="0" smtClean="0"/>
                        <a:t> (Shelter)</a:t>
                      </a:r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="0" dirty="0" smtClean="0"/>
                        <a:t>Insufficient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dirty="0" smtClean="0"/>
                        <a:t>Space (overcrowding)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/>
                        <a:t>I</a:t>
                      </a:r>
                      <a:r>
                        <a:rPr lang="en-US" sz="1600" b="0" dirty="0" smtClean="0"/>
                        <a:t>nsulation</a:t>
                      </a:r>
                      <a:r>
                        <a:rPr lang="en-US" sz="1600" b="0" baseline="0" dirty="0" smtClean="0"/>
                        <a:t> (heat, cold)</a:t>
                      </a:r>
                      <a:endParaRPr lang="en-US" sz="1600" b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dirty="0" smtClean="0"/>
                        <a:t>Ventilation (smoke, mildew)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dirty="0" smtClean="0"/>
                        <a:t>Drainage (flooding)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/>
                        <a:t>Structural safety (risk of collapsing)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/>
                        <a:t>Hygiene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/>
                        <a:t>Privacy</a:t>
                      </a:r>
                    </a:p>
                  </a:txBody>
                  <a:tcPr/>
                </a:tc>
              </a:tr>
              <a:tr h="1280809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Services (Utilities, Infrastructure)</a:t>
                      </a:r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Lack</a:t>
                      </a:r>
                      <a:r>
                        <a:rPr lang="en-US" sz="1600" baseline="0" dirty="0" smtClean="0"/>
                        <a:t> of access to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Piped water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Electricity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Sewerage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Waste collection</a:t>
                      </a:r>
                    </a:p>
                  </a:txBody>
                  <a:tcPr/>
                </a:tc>
              </a:tr>
              <a:tr h="5951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Tenure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Informal ownership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Insecurity of tenure</a:t>
                      </a:r>
                    </a:p>
                  </a:txBody>
                  <a:tcPr/>
                </a:tc>
              </a:tr>
              <a:tr h="133149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Location (Connectivity)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baseline="0" dirty="0" smtClean="0"/>
                        <a:t>Prohibitive distance from </a:t>
                      </a:r>
                      <a:endParaRPr lang="en-US" sz="16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Employment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Market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Education and Health care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Other opportunities</a:t>
                      </a:r>
                      <a:endParaRPr lang="en-US" sz="1600" dirty="0"/>
                    </a:p>
                  </a:txBody>
                  <a:tcPr/>
                </a:tc>
              </a:tr>
              <a:tr h="606942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Safety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Exposure to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Crimes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Natural</a:t>
                      </a:r>
                      <a:r>
                        <a:rPr lang="en-US" sz="1600" baseline="0" dirty="0" smtClean="0"/>
                        <a:t> d</a:t>
                      </a:r>
                      <a:r>
                        <a:rPr lang="en-US" sz="1600" dirty="0" smtClean="0"/>
                        <a:t>isasters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Users\wb349405\AppData\Local\Microsoft\Windows\Temporary Internet Files\Content.IE5\44GMAGWU\MC9004339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87" y="1412944"/>
            <a:ext cx="875169" cy="8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b349405\AppData\Local\Microsoft\Windows\Temporary Internet Files\Content.IE5\KAFP042Y\MC9003895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82" y="3298858"/>
            <a:ext cx="602285" cy="6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b349405\AppData\Local\Microsoft\Windows\Temporary Internet Files\Content.IE5\NSKFNQN9\MC9003610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32084"/>
            <a:ext cx="663854" cy="6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29" y="6235161"/>
            <a:ext cx="504058" cy="58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wb349405\AppData\Local\Microsoft\Windows\Temporary Internet Files\Content.IE5\IA9R911Y\MC9001536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40" y="6295334"/>
            <a:ext cx="761999" cy="5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b349405\AppData\Local\Microsoft\Windows\Temporary Internet Files\Content.IE5\O5QQRTVR\MC90023456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8858"/>
            <a:ext cx="623368" cy="6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wb349405\AppData\Local\Microsoft\Windows\Temporary Internet Files\Content.IE5\O5QQRTVR\MC9002790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40" y="3181524"/>
            <a:ext cx="780887" cy="8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wb349405\AppData\Local\Microsoft\Windows\Temporary Internet Files\Content.IE5\1WHICYMH\MC90029779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07" y="3187570"/>
            <a:ext cx="1359289" cy="8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wb349405\AppData\Local\Microsoft\Windows\Temporary Internet Files\Content.IE5\O5QQRTVR\MC90005646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8" y="5095934"/>
            <a:ext cx="1156282" cy="9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wb349405\AppData\Local\Microsoft\Windows\Temporary Internet Files\Content.IE5\I1DY5SLA\MC90038257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84" y="5140638"/>
            <a:ext cx="703523" cy="7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wb349405\AppData\Local\Microsoft\Windows\Temporary Internet Files\Content.IE5\IA9R911Y\MC900286864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45" y="5095934"/>
            <a:ext cx="792933" cy="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78" y="5203941"/>
            <a:ext cx="574851" cy="5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wb349405\AppData\Local\Microsoft\Windows\Temporary Internet Files\Content.IE5\7B6IX55H\MC900185670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41" y="4073117"/>
            <a:ext cx="689915" cy="6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17352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Roma Living Conditions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6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0793" y="95386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Bulgaria</a:t>
            </a:r>
            <a:endParaRPr lang="en-US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79986"/>
              </p:ext>
            </p:extLst>
          </p:nvPr>
        </p:nvGraphicFramePr>
        <p:xfrm>
          <a:off x="986653" y="8323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545341"/>
              </p:ext>
            </p:extLst>
          </p:nvPr>
        </p:nvGraphicFramePr>
        <p:xfrm>
          <a:off x="35268" y="10848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24400" y="953860"/>
            <a:ext cx="166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Czech Republic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790771"/>
              </p:ext>
            </p:extLst>
          </p:nvPr>
        </p:nvGraphicFramePr>
        <p:xfrm>
          <a:off x="3688051" y="1210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709114"/>
              </p:ext>
            </p:extLst>
          </p:nvPr>
        </p:nvGraphicFramePr>
        <p:xfrm>
          <a:off x="5460582" y="8214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9218" y="3352800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Hungary</a:t>
            </a:r>
            <a:endParaRPr lang="en-US" dirty="0"/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772772"/>
              </p:ext>
            </p:extLst>
          </p:nvPr>
        </p:nvGraphicFramePr>
        <p:xfrm>
          <a:off x="-868945" y="34041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773116"/>
              </p:ext>
            </p:extLst>
          </p:nvPr>
        </p:nvGraphicFramePr>
        <p:xfrm>
          <a:off x="803492" y="34704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3000" y="3722132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Romania</a:t>
            </a:r>
            <a:endParaRPr lang="en-US" dirty="0"/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60702"/>
              </p:ext>
            </p:extLst>
          </p:nvPr>
        </p:nvGraphicFramePr>
        <p:xfrm>
          <a:off x="4686300" y="36587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477321"/>
              </p:ext>
            </p:extLst>
          </p:nvPr>
        </p:nvGraphicFramePr>
        <p:xfrm>
          <a:off x="3546793" y="36778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8200" y="1182005"/>
            <a:ext cx="1267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Urban (52%)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667000" y="1182005"/>
            <a:ext cx="1200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Rural (48%)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268362" y="1153915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Urban (98%)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7162" y="1153915"/>
            <a:ext cx="1039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Rural (2%)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816318" y="3658761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Urban (34%)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645118" y="3658761"/>
            <a:ext cx="114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Rural (66%)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268362" y="4038600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Urban (39%)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097162" y="4038600"/>
            <a:ext cx="114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Rural (61%)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19218" y="6400800"/>
            <a:ext cx="60773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EU/UNDP/WB Regional Roma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763000" cy="5257799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Affordability</a:t>
            </a:r>
            <a:r>
              <a:rPr lang="en-US" sz="2800" dirty="0" smtClean="0"/>
              <a:t>: without sufficient income, residents cannot pay rent, loans, or utility fees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need employment / income</a:t>
            </a:r>
          </a:p>
          <a:p>
            <a:r>
              <a:rPr lang="en-US" sz="2800" b="1" u="sng" dirty="0" smtClean="0">
                <a:sym typeface="Wingdings" pitchFamily="2" charset="2"/>
              </a:rPr>
              <a:t>Social integration</a:t>
            </a:r>
            <a:r>
              <a:rPr lang="en-US" sz="2800" dirty="0" smtClean="0">
                <a:sym typeface="Wingdings" pitchFamily="2" charset="2"/>
              </a:rPr>
              <a:t>: does not happen over night.  Different rules, customs, interaction modes  generate frictions 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need acclimatization</a:t>
            </a:r>
          </a:p>
          <a:p>
            <a:r>
              <a:rPr lang="en-US" sz="2800" b="1" u="sng" dirty="0" smtClean="0">
                <a:sym typeface="Wingdings" pitchFamily="2" charset="2"/>
              </a:rPr>
              <a:t>Organization</a:t>
            </a:r>
            <a:r>
              <a:rPr lang="en-US" sz="2800" dirty="0" smtClean="0">
                <a:sym typeface="Wingdings" pitchFamily="2" charset="2"/>
              </a:rPr>
              <a:t>: maintenance of common facilities and space needs collective action 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need capacity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Sustainability is risked if above aspects are not addressed.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Worst Case Scenario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78280"/>
            <a:ext cx="8229600" cy="5410200"/>
          </a:xfrm>
        </p:spPr>
        <p:txBody>
          <a:bodyPr>
            <a:normAutofit lnSpcReduction="10000"/>
          </a:bodyPr>
          <a:lstStyle/>
          <a:p>
            <a:pPr marL="457200" lvl="4" indent="-457200"/>
            <a:r>
              <a:rPr lang="en-US" sz="2400" dirty="0" smtClean="0"/>
              <a:t>Influx </a:t>
            </a:r>
            <a:r>
              <a:rPr lang="en-US" sz="2400" dirty="0"/>
              <a:t>of new residents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overcrowding / concentration </a:t>
            </a:r>
            <a:endParaRPr lang="en-US" sz="2400" dirty="0"/>
          </a:p>
          <a:p>
            <a:pPr marL="457200" lvl="4" indent="-457200"/>
            <a:r>
              <a:rPr lang="en-US" sz="2400" dirty="0"/>
              <a:t>Inability to pay utility fees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disruption </a:t>
            </a:r>
            <a:r>
              <a:rPr lang="en-US" sz="2400" dirty="0"/>
              <a:t>of </a:t>
            </a:r>
            <a:r>
              <a:rPr lang="en-US" sz="2400" dirty="0" smtClean="0"/>
              <a:t>services and accumulation of debts</a:t>
            </a:r>
            <a:endParaRPr lang="en-US" sz="2400" dirty="0"/>
          </a:p>
          <a:p>
            <a:pPr marL="457200" lvl="4" indent="-457200"/>
            <a:r>
              <a:rPr lang="en-US" sz="2400" dirty="0"/>
              <a:t>Inability to maintain </a:t>
            </a:r>
            <a:r>
              <a:rPr lang="en-US" sz="2400" dirty="0" smtClean="0"/>
              <a:t>housing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deterioration </a:t>
            </a:r>
            <a:r>
              <a:rPr lang="en-US" sz="2400" dirty="0"/>
              <a:t>of </a:t>
            </a:r>
            <a:r>
              <a:rPr lang="en-US" sz="2400" dirty="0" smtClean="0"/>
              <a:t>habitability</a:t>
            </a:r>
            <a:endParaRPr lang="en-US" sz="2400" dirty="0"/>
          </a:p>
          <a:p>
            <a:pPr marL="457200" lvl="4" indent="-457200"/>
            <a:r>
              <a:rPr lang="en-US" sz="2400" dirty="0"/>
              <a:t>Inability to access basic social services &amp; </a:t>
            </a:r>
            <a:r>
              <a:rPr lang="en-US" sz="2400" dirty="0" smtClean="0"/>
              <a:t>opportunities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 segregation</a:t>
            </a:r>
          </a:p>
          <a:p>
            <a:pPr marL="628650" lvl="4" indent="0" algn="ctr">
              <a:buNone/>
            </a:pPr>
            <a:endParaRPr lang="en-US" sz="2400" dirty="0" smtClean="0"/>
          </a:p>
          <a:p>
            <a:pPr marL="628650" lvl="4" indent="-628650" algn="ctr">
              <a:buNone/>
            </a:pPr>
            <a:r>
              <a:rPr lang="en-US" sz="3600" b="1" dirty="0" smtClean="0"/>
              <a:t>Back to inadequate housing conditions</a:t>
            </a:r>
            <a:endParaRPr lang="en-US" sz="3600" b="1" dirty="0"/>
          </a:p>
          <a:p>
            <a:pPr marL="628650" lvl="4" indent="-628650" algn="ctr">
              <a:buNone/>
            </a:pPr>
            <a:endParaRPr lang="en-US" sz="3600" b="1" dirty="0"/>
          </a:p>
          <a:p>
            <a:pPr marL="628650" lvl="4" indent="-628650" algn="ctr">
              <a:buNone/>
            </a:pPr>
            <a:r>
              <a:rPr lang="en-US" sz="3600" b="1" dirty="0" smtClean="0"/>
              <a:t>Perpetuation </a:t>
            </a:r>
            <a:r>
              <a:rPr lang="en-US" sz="3600" b="1" dirty="0"/>
              <a:t>&amp; </a:t>
            </a:r>
            <a:r>
              <a:rPr lang="en-US" sz="3600" b="1" dirty="0" smtClean="0"/>
              <a:t>reinforcement </a:t>
            </a:r>
            <a:r>
              <a:rPr lang="en-US" sz="3600" b="1" dirty="0"/>
              <a:t>of marginalization </a:t>
            </a:r>
            <a:r>
              <a:rPr lang="en-US" sz="3600" b="1" dirty="0" smtClean="0"/>
              <a:t>and poverty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030980" y="3627120"/>
            <a:ext cx="990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30980" y="4747260"/>
            <a:ext cx="990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Then, what could be done to enhance the effectiveness of </a:t>
            </a:r>
            <a:r>
              <a:rPr lang="en-US" sz="3600" b="1" dirty="0" smtClean="0"/>
              <a:t>housing interventions?(</a:t>
            </a:r>
            <a:r>
              <a:rPr lang="en-US" sz="3600" b="1" dirty="0"/>
              <a:t>1)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3603"/>
              </p:ext>
            </p:extLst>
          </p:nvPr>
        </p:nvGraphicFramePr>
        <p:xfrm>
          <a:off x="304800" y="2286000"/>
          <a:ext cx="8610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648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(A) For existing symptoms, combine with interventions that address: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 Availability of services, materials, facilities and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Infrastructure extension</a:t>
                      </a:r>
                      <a:r>
                        <a:rPr lang="en-US" sz="1800" baseline="0" dirty="0" smtClean="0"/>
                        <a:t>/</a:t>
                      </a:r>
                      <a:r>
                        <a:rPr lang="en-US" sz="1800" dirty="0" smtClean="0"/>
                        <a:t>upgrading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Service extension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 Location (connectivity)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Extension of transport</a:t>
                      </a:r>
                      <a:r>
                        <a:rPr lang="en-US" sz="1800" baseline="0" dirty="0" smtClean="0"/>
                        <a:t> services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aseline="0" dirty="0" smtClean="0"/>
                        <a:t>Construction of social infrastructure (schools, clinics, access roads)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 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Urban regeneration (Street lighting, community</a:t>
                      </a:r>
                      <a:r>
                        <a:rPr lang="en-US" sz="1800" baseline="0" dirty="0" smtClean="0"/>
                        <a:t> space, </a:t>
                      </a:r>
                      <a:r>
                        <a:rPr lang="en-US" sz="1800" dirty="0" smtClean="0"/>
                        <a:t>CCTV)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dirty="0" smtClean="0"/>
                        <a:t>Violence prevention (community police, youth</a:t>
                      </a:r>
                      <a:r>
                        <a:rPr lang="en-US" sz="1800" baseline="0" dirty="0" smtClean="0"/>
                        <a:t> activities, mentoring, </a:t>
                      </a:r>
                      <a:r>
                        <a:rPr lang="en-US" sz="1800" baseline="0" dirty="0" err="1" smtClean="0"/>
                        <a:t>counselling</a:t>
                      </a:r>
                      <a:r>
                        <a:rPr lang="en-US" sz="18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AC22-828E-4F19-BA93-32978FC71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3473</TotalTime>
  <Words>1248</Words>
  <Application>Microsoft Office PowerPoint</Application>
  <PresentationFormat>On-screen Show (4:3)</PresentationFormat>
  <Paragraphs>246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Integrated Interventions for Addressing Roma Living Conditions </vt:lpstr>
      <vt:lpstr>Main Take-Away Messages</vt:lpstr>
      <vt:lpstr>The Role of EU Funds in  Roma Housing Programs</vt:lpstr>
      <vt:lpstr>What do they have to do with housing?</vt:lpstr>
      <vt:lpstr>Examples of Challenges faced by Roma </vt:lpstr>
      <vt:lpstr>Roma Living Conditions</vt:lpstr>
      <vt:lpstr>Reality</vt:lpstr>
      <vt:lpstr>Worst Case Scenario</vt:lpstr>
      <vt:lpstr>Then, what could be done to enhance the effectiveness of housing interventions?(1) </vt:lpstr>
      <vt:lpstr>Then, what could be done to enhance the effectiveness of housing interventions?(2) </vt:lpstr>
      <vt:lpstr>Integrated Intervention Example (1) : </vt:lpstr>
      <vt:lpstr>Integrated Intervention  Example (2) : </vt:lpstr>
      <vt:lpstr>Good Practices and Lessons Learned</vt:lpstr>
      <vt:lpstr>Now, how could interventions be integrated?</vt:lpstr>
      <vt:lpstr>Benefits of Participatory Approach:</vt:lpstr>
      <vt:lpstr>Participatory Approach in EU Funding</vt:lpstr>
      <vt:lpstr>Support Agents</vt:lpstr>
      <vt:lpstr>Post Script FYI: Alternative Measures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Kosuke Anan</dc:creator>
  <cp:lastModifiedBy>Kosuke Anan</cp:lastModifiedBy>
  <cp:revision>127</cp:revision>
  <cp:lastPrinted>2013-09-12T17:27:59Z</cp:lastPrinted>
  <dcterms:created xsi:type="dcterms:W3CDTF">2013-08-21T21:16:42Z</dcterms:created>
  <dcterms:modified xsi:type="dcterms:W3CDTF">2013-09-18T16:13:14Z</dcterms:modified>
</cp:coreProperties>
</file>